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8" r:id="rId11"/>
    <p:sldId id="264" r:id="rId12"/>
    <p:sldId id="269" r:id="rId13"/>
    <p:sldId id="270" r:id="rId14"/>
    <p:sldId id="265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file:///F:\Algoritmi\Algoritmi%2081.doc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057400"/>
            <a:ext cx="7772400" cy="1470025"/>
          </a:xfrm>
        </p:spPr>
        <p:txBody>
          <a:bodyPr/>
          <a:lstStyle/>
          <a:p>
            <a:r>
              <a:rPr lang="sr-Cyrl-RS" b="1" dirty="0" smtClean="0">
                <a:latin typeface="Bookman Old Style" pitchFamily="18" charset="0"/>
              </a:rPr>
              <a:t>Кораци у учењу одбојкашке вештине</a:t>
            </a:r>
            <a:endParaRPr lang="en-US" b="1" dirty="0">
              <a:latin typeface="Bookman Old Styl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5800" y="4648200"/>
            <a:ext cx="3962400" cy="685800"/>
          </a:xfrm>
        </p:spPr>
        <p:txBody>
          <a:bodyPr>
            <a:normAutofit fontScale="70000" lnSpcReduction="20000"/>
          </a:bodyPr>
          <a:lstStyle/>
          <a:p>
            <a:r>
              <a:rPr lang="sr-Cyrl-RS" b="1" dirty="0" smtClean="0">
                <a:latin typeface="Bookman Old Style" pitchFamily="18" charset="0"/>
              </a:rPr>
              <a:t>Проф. др Горан Нешић</a:t>
            </a:r>
            <a:endParaRPr lang="en-US" b="1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19800"/>
          </a:xfrm>
        </p:spPr>
        <p:txBody>
          <a:bodyPr/>
          <a:lstStyle/>
          <a:p>
            <a:pPr>
              <a:buNone/>
            </a:pPr>
            <a:r>
              <a:rPr lang="sr-Cyrl-RS" dirty="0" smtClean="0">
                <a:latin typeface="Bookman Old Style" pitchFamily="18" charset="0"/>
              </a:rPr>
              <a:t>	</a:t>
            </a:r>
            <a:r>
              <a:rPr lang="en-US" b="1" dirty="0" err="1" smtClean="0">
                <a:latin typeface="Bookman Old Style" pitchFamily="18" charset="0"/>
              </a:rPr>
              <a:t>Успешност</a:t>
            </a:r>
            <a:r>
              <a:rPr lang="en-US" b="1" dirty="0" smtClean="0">
                <a:latin typeface="Bookman Old Style" pitchFamily="18" charset="0"/>
              </a:rPr>
              <a:t> </a:t>
            </a:r>
            <a:r>
              <a:rPr lang="en-US" b="1" dirty="0" err="1" smtClean="0">
                <a:latin typeface="Bookman Old Style" pitchFamily="18" charset="0"/>
              </a:rPr>
              <a:t>човека</a:t>
            </a:r>
            <a:r>
              <a:rPr lang="en-US" b="1" dirty="0" smtClean="0">
                <a:latin typeface="Bookman Old Style" pitchFamily="18" charset="0"/>
              </a:rPr>
              <a:t> у </a:t>
            </a:r>
            <a:r>
              <a:rPr lang="en-US" b="1" dirty="0" err="1" smtClean="0">
                <a:latin typeface="Bookman Old Style" pitchFamily="18" charset="0"/>
              </a:rPr>
              <a:t>радним</a:t>
            </a:r>
            <a:r>
              <a:rPr lang="en-US" b="1" dirty="0" smtClean="0">
                <a:latin typeface="Bookman Old Style" pitchFamily="18" charset="0"/>
              </a:rPr>
              <a:t> </a:t>
            </a:r>
            <a:r>
              <a:rPr lang="en-US" b="1" dirty="0" err="1" smtClean="0">
                <a:latin typeface="Bookman Old Style" pitchFamily="18" charset="0"/>
              </a:rPr>
              <a:t>активностима</a:t>
            </a:r>
            <a:r>
              <a:rPr lang="en-US" b="1" dirty="0" smtClean="0">
                <a:latin typeface="Bookman Old Style" pitchFamily="18" charset="0"/>
              </a:rPr>
              <a:t> </a:t>
            </a:r>
            <a:r>
              <a:rPr lang="en-US" b="1" dirty="0" err="1" smtClean="0">
                <a:latin typeface="Bookman Old Style" pitchFamily="18" charset="0"/>
              </a:rPr>
              <a:t>зависи</a:t>
            </a:r>
            <a:r>
              <a:rPr lang="en-US" b="1" dirty="0" smtClean="0">
                <a:latin typeface="Bookman Old Style" pitchFamily="18" charset="0"/>
              </a:rPr>
              <a:t> </a:t>
            </a:r>
            <a:r>
              <a:rPr lang="en-US" b="1" dirty="0" err="1" smtClean="0">
                <a:latin typeface="Bookman Old Style" pitchFamily="18" charset="0"/>
              </a:rPr>
              <a:t>од</a:t>
            </a:r>
            <a:r>
              <a:rPr lang="en-US" b="1" dirty="0" smtClean="0">
                <a:latin typeface="Bookman Old Style" pitchFamily="18" charset="0"/>
              </a:rPr>
              <a:t> </a:t>
            </a:r>
            <a:r>
              <a:rPr lang="en-US" b="1" dirty="0" err="1" smtClean="0">
                <a:latin typeface="Bookman Old Style" pitchFamily="18" charset="0"/>
              </a:rPr>
              <a:t>три</a:t>
            </a:r>
            <a:r>
              <a:rPr lang="en-US" b="1" dirty="0" smtClean="0">
                <a:latin typeface="Bookman Old Style" pitchFamily="18" charset="0"/>
              </a:rPr>
              <a:t> </a:t>
            </a:r>
            <a:r>
              <a:rPr lang="en-US" b="1" dirty="0" err="1" smtClean="0">
                <a:latin typeface="Bookman Old Style" pitchFamily="18" charset="0"/>
              </a:rPr>
              <a:t>групе</a:t>
            </a:r>
            <a:r>
              <a:rPr lang="en-US" b="1" dirty="0" smtClean="0">
                <a:latin typeface="Bookman Old Style" pitchFamily="18" charset="0"/>
              </a:rPr>
              <a:t> </a:t>
            </a:r>
            <a:r>
              <a:rPr lang="en-US" b="1" dirty="0" err="1" smtClean="0">
                <a:latin typeface="Bookman Old Style" pitchFamily="18" charset="0"/>
              </a:rPr>
              <a:t>фактора</a:t>
            </a:r>
            <a:r>
              <a:rPr lang="en-US" b="1" dirty="0" smtClean="0">
                <a:latin typeface="Bookman Old Style" pitchFamily="18" charset="0"/>
              </a:rPr>
              <a:t> и </a:t>
            </a:r>
            <a:r>
              <a:rPr lang="en-US" b="1" dirty="0" err="1" smtClean="0">
                <a:latin typeface="Bookman Old Style" pitchFamily="18" charset="0"/>
              </a:rPr>
              <a:t>то</a:t>
            </a:r>
            <a:r>
              <a:rPr lang="en-US" b="1" dirty="0" smtClean="0">
                <a:latin typeface="Bookman Old Style" pitchFamily="18" charset="0"/>
              </a:rPr>
              <a:t>:</a:t>
            </a:r>
          </a:p>
          <a:p>
            <a:pPr lvl="0"/>
            <a:r>
              <a:rPr lang="en-US" b="1" i="1" dirty="0" err="1" smtClean="0">
                <a:solidFill>
                  <a:srgbClr val="FF0000"/>
                </a:solidFill>
                <a:latin typeface="Bookman Old Style" pitchFamily="18" charset="0"/>
              </a:rPr>
              <a:t>од</a:t>
            </a:r>
            <a:r>
              <a:rPr lang="en-US" b="1" i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Bookman Old Style" pitchFamily="18" charset="0"/>
              </a:rPr>
              <a:t>онога</a:t>
            </a:r>
            <a:r>
              <a:rPr lang="en-US" b="1" i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Bookman Old Style" pitchFamily="18" charset="0"/>
              </a:rPr>
              <a:t>што</a:t>
            </a:r>
            <a:r>
              <a:rPr lang="en-US" b="1" i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Bookman Old Style" pitchFamily="18" charset="0"/>
              </a:rPr>
              <a:t>може</a:t>
            </a:r>
            <a:r>
              <a:rPr lang="en-US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dirty="0" smtClean="0">
                <a:latin typeface="Bookman Old Style" pitchFamily="18" charset="0"/>
              </a:rPr>
              <a:t>(</a:t>
            </a:r>
            <a:r>
              <a:rPr lang="en-US" dirty="0" err="1" smtClean="0">
                <a:latin typeface="Bookman Old Style" pitchFamily="18" charset="0"/>
              </a:rPr>
              <a:t>односи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се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на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способности</a:t>
            </a:r>
            <a:r>
              <a:rPr lang="en-US" dirty="0" smtClean="0">
                <a:latin typeface="Bookman Old Style" pitchFamily="18" charset="0"/>
              </a:rPr>
              <a:t>),</a:t>
            </a:r>
          </a:p>
          <a:p>
            <a:pPr lvl="0"/>
            <a:r>
              <a:rPr lang="en-US" b="1" i="1" dirty="0" err="1" smtClean="0">
                <a:solidFill>
                  <a:srgbClr val="FF0000"/>
                </a:solidFill>
                <a:latin typeface="Bookman Old Style" pitchFamily="18" charset="0"/>
              </a:rPr>
              <a:t>од</a:t>
            </a:r>
            <a:r>
              <a:rPr lang="en-US" b="1" i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Bookman Old Style" pitchFamily="18" charset="0"/>
              </a:rPr>
              <a:t>онога</a:t>
            </a:r>
            <a:r>
              <a:rPr lang="en-US" b="1" i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Bookman Old Style" pitchFamily="18" charset="0"/>
              </a:rPr>
              <a:t>што</a:t>
            </a:r>
            <a:r>
              <a:rPr lang="en-US" b="1" i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Bookman Old Style" pitchFamily="18" charset="0"/>
              </a:rPr>
              <a:t>уме</a:t>
            </a:r>
            <a:r>
              <a:rPr lang="en-US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dirty="0" smtClean="0">
                <a:latin typeface="Bookman Old Style" pitchFamily="18" charset="0"/>
              </a:rPr>
              <a:t>(</a:t>
            </a:r>
            <a:r>
              <a:rPr lang="en-US" dirty="0" err="1" smtClean="0">
                <a:latin typeface="Bookman Old Style" pitchFamily="18" charset="0"/>
              </a:rPr>
              <a:t>односи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се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на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обученост</a:t>
            </a:r>
            <a:r>
              <a:rPr lang="en-US" dirty="0" smtClean="0">
                <a:latin typeface="Bookman Old Style" pitchFamily="18" charset="0"/>
              </a:rPr>
              <a:t> и </a:t>
            </a:r>
            <a:r>
              <a:rPr lang="en-US" dirty="0" err="1" smtClean="0">
                <a:latin typeface="Bookman Old Style" pitchFamily="18" charset="0"/>
              </a:rPr>
              <a:t>знање</a:t>
            </a:r>
            <a:r>
              <a:rPr lang="en-US" dirty="0" smtClean="0">
                <a:latin typeface="Bookman Old Style" pitchFamily="18" charset="0"/>
              </a:rPr>
              <a:t>) и </a:t>
            </a:r>
          </a:p>
          <a:p>
            <a:pPr lvl="0"/>
            <a:r>
              <a:rPr lang="en-US" b="1" i="1" dirty="0" err="1" smtClean="0">
                <a:solidFill>
                  <a:srgbClr val="FF0000"/>
                </a:solidFill>
                <a:latin typeface="Bookman Old Style" pitchFamily="18" charset="0"/>
              </a:rPr>
              <a:t>од</a:t>
            </a:r>
            <a:r>
              <a:rPr lang="en-US" b="1" i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Bookman Old Style" pitchFamily="18" charset="0"/>
              </a:rPr>
              <a:t>онога</a:t>
            </a:r>
            <a:r>
              <a:rPr lang="en-US" b="1" i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Bookman Old Style" pitchFamily="18" charset="0"/>
              </a:rPr>
              <a:t>што</a:t>
            </a:r>
            <a:r>
              <a:rPr lang="en-US" b="1" i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Bookman Old Style" pitchFamily="18" charset="0"/>
              </a:rPr>
              <a:t>хоће</a:t>
            </a:r>
            <a:r>
              <a:rPr lang="en-US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dirty="0" smtClean="0">
                <a:latin typeface="Bookman Old Style" pitchFamily="18" charset="0"/>
              </a:rPr>
              <a:t>(</a:t>
            </a:r>
            <a:r>
              <a:rPr lang="en-US" dirty="0" err="1" smtClean="0">
                <a:latin typeface="Bookman Old Style" pitchFamily="18" charset="0"/>
              </a:rPr>
              <a:t>односи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се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на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мотивацију</a:t>
            </a:r>
            <a:r>
              <a:rPr lang="en-US" dirty="0" smtClean="0">
                <a:latin typeface="Bookman Old Style" pitchFamily="18" charset="0"/>
              </a:rPr>
              <a:t>, </a:t>
            </a:r>
            <a:r>
              <a:rPr lang="en-US" dirty="0" err="1" smtClean="0">
                <a:latin typeface="Bookman Old Style" pitchFamily="18" charset="0"/>
              </a:rPr>
              <a:t>интересовање</a:t>
            </a:r>
            <a:r>
              <a:rPr lang="en-US" dirty="0" smtClean="0">
                <a:latin typeface="Bookman Old Style" pitchFamily="18" charset="0"/>
              </a:rPr>
              <a:t>, </a:t>
            </a:r>
            <a:r>
              <a:rPr lang="en-US" dirty="0" err="1" smtClean="0">
                <a:latin typeface="Bookman Old Style" pitchFamily="18" charset="0"/>
              </a:rPr>
              <a:t>вредности</a:t>
            </a:r>
            <a:r>
              <a:rPr lang="en-US" dirty="0" smtClean="0">
                <a:latin typeface="Bookman Old Style" pitchFamily="18" charset="0"/>
              </a:rPr>
              <a:t>).</a:t>
            </a:r>
          </a:p>
          <a:p>
            <a:endParaRPr lang="en-US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Bookman Old Style" pitchFamily="18" charset="0"/>
              </a:rPr>
              <a:t>Шта је одбојкашка вештина?</a:t>
            </a:r>
            <a:endParaRPr lang="en-US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9530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Bookman Old Style" pitchFamily="18" charset="0"/>
              </a:rPr>
              <a:t>„Способност да се елементи одбојкашке технике изводе константно добро при брзини, под умором и условима притиска у такмичарском окружењу“.</a:t>
            </a:r>
          </a:p>
          <a:p>
            <a:endParaRPr lang="ru-RU" dirty="0" smtClean="0">
              <a:latin typeface="Bookman Old Style" pitchFamily="18" charset="0"/>
            </a:endParaRPr>
          </a:p>
          <a:p>
            <a:r>
              <a:rPr lang="ru-RU" dirty="0" smtClean="0">
                <a:latin typeface="Bookman Old Style" pitchFamily="18" charset="0"/>
              </a:rPr>
              <a:t>Другим речима, </a:t>
            </a: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одбојкашка вештина </a:t>
            </a:r>
            <a:r>
              <a:rPr lang="ru-RU" dirty="0" smtClean="0">
                <a:latin typeface="Bookman Old Style" pitchFamily="18" charset="0"/>
              </a:rPr>
              <a:t>представља савладане елементе технике, потребне за такмичење.</a:t>
            </a:r>
          </a:p>
          <a:p>
            <a:endParaRPr lang="en-US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0198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Bookman Old Style" pitchFamily="18" charset="0"/>
              </a:rPr>
              <a:t>Тренирање основних елемената технике је срж тренирања у одбојци!!!</a:t>
            </a:r>
          </a:p>
          <a:p>
            <a:r>
              <a:rPr lang="ru-RU" dirty="0" smtClean="0">
                <a:latin typeface="Bookman Old Style" pitchFamily="18" charset="0"/>
              </a:rPr>
              <a:t>Учење, вежбање и овладавање основном техником одбојке, један је од основа тренирања, спортских перформанси и спортског тренинга.</a:t>
            </a:r>
          </a:p>
          <a:p>
            <a:endParaRPr lang="ru-RU" dirty="0" err="1" smtClean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RS" b="1" dirty="0" smtClean="0">
                <a:latin typeface="Bookman Old Style" pitchFamily="18" charset="0"/>
              </a:rPr>
              <a:t>7 корака у учењу вештине!</a:t>
            </a:r>
            <a:endParaRPr lang="en-US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229600" cy="54102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Bookman Old Style" pitchFamily="18" charset="0"/>
              </a:rPr>
              <a:t>Учење спортске вештине само је први корак у процесу.</a:t>
            </a:r>
          </a:p>
          <a:p>
            <a:r>
              <a:rPr lang="ru-RU" dirty="0" smtClean="0">
                <a:latin typeface="Bookman Old Style" pitchFamily="18" charset="0"/>
              </a:rPr>
              <a:t>Постоји 7 корака вештина које морате савладати у сваком спорту да бисте били успешни.</a:t>
            </a:r>
          </a:p>
          <a:p>
            <a:r>
              <a:rPr lang="ru-RU" dirty="0" smtClean="0">
                <a:latin typeface="Bookman Old Style" pitchFamily="18" charset="0"/>
              </a:rPr>
              <a:t>Један од највећих митова у спорту је мит </a:t>
            </a:r>
            <a:r>
              <a:rPr lang="ru-RU" b="1" i="1" dirty="0" smtClean="0">
                <a:latin typeface="Bookman Old Style" pitchFamily="18" charset="0"/>
              </a:rPr>
              <a:t>„Технички савршена вештина“</a:t>
            </a:r>
            <a:r>
              <a:rPr lang="ru-RU" dirty="0" smtClean="0">
                <a:latin typeface="Bookman Old Style" pitchFamily="18" charset="0"/>
              </a:rPr>
              <a:t>. Знате мит који сте научили од професора биомеханике, чули сте од тренера на курсу или сте читали о њему у уџбенику који каже нешто попут „морате да тренирате спортисту док не савладају сваки елемент технике савршено“. </a:t>
            </a:r>
          </a:p>
          <a:p>
            <a:r>
              <a:rPr lang="ru-RU" dirty="0" smtClean="0">
                <a:latin typeface="Bookman Old Style" pitchFamily="18" charset="0"/>
              </a:rPr>
              <a:t>Међутим, ако желите да спортисти победе у стварности - тренирање спортских вештина је много више од изгледа савршеног. Ваши спортисти морају да буду способни за бављење спортским вештинама у ситуацијама перформанси - а то значи да преиспитају начин на који тренирате вештине.</a:t>
            </a:r>
          </a:p>
          <a:p>
            <a:endParaRPr lang="ru-RU" dirty="0" err="1" smtClean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Bookman Old Style" pitchFamily="18" charset="0"/>
              </a:rPr>
              <a:t>Тренирајте онако како желите да се испољавате у условима такмичења!</a:t>
            </a:r>
            <a:endParaRPr lang="en-US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86800" cy="4525963"/>
          </a:xfrm>
        </p:spPr>
        <p:txBody>
          <a:bodyPr/>
          <a:lstStyle/>
          <a:p>
            <a:r>
              <a:rPr lang="ru-RU" dirty="0" smtClean="0">
                <a:latin typeface="Bookman Old Style" pitchFamily="18" charset="0"/>
              </a:rPr>
              <a:t>Вежба перформанси (вештина) је логичан, систематичан процес у 7 корака који спортисте води од извршавања основне вештине (поистовећено са основном техником) до тога да је могу изводити у такмичарским условима.</a:t>
            </a:r>
            <a:endParaRPr lang="ru-RU" dirty="0" err="1" smtClean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Bookman Old Style" pitchFamily="18" charset="0"/>
              </a:rPr>
              <a:t>Корак 1</a:t>
            </a:r>
            <a:r>
              <a:rPr lang="en-US" b="1" dirty="0" smtClean="0">
                <a:latin typeface="Bookman Old Style" pitchFamily="18" charset="0"/>
              </a:rPr>
              <a:t>: </a:t>
            </a:r>
            <a:br>
              <a:rPr lang="en-US" b="1" dirty="0" smtClean="0">
                <a:latin typeface="Bookman Old Style" pitchFamily="18" charset="0"/>
              </a:rPr>
            </a:br>
            <a:endParaRPr lang="en-US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Bookman Old Style" pitchFamily="18" charset="0"/>
              </a:rPr>
              <a:t>Извођење вештине. Ово је први и нажалост за већину спортиста, последњи корак у њиховом програму учења вештина. Тренери смисле вежбу, спортисти је копирају, испробају, науче и изводе у условима тренинга.</a:t>
            </a:r>
            <a:endParaRPr lang="ru-RU" dirty="0" err="1" smtClean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Bookman Old Style" pitchFamily="18" charset="0"/>
              </a:rPr>
              <a:t>Корак </a:t>
            </a:r>
            <a:r>
              <a:rPr lang="en-US" b="1" dirty="0" smtClean="0">
                <a:latin typeface="Bookman Old Style" pitchFamily="18" charset="0"/>
              </a:rPr>
              <a:t>2:</a:t>
            </a:r>
            <a:br>
              <a:rPr lang="en-US" b="1" dirty="0" smtClean="0">
                <a:latin typeface="Bookman Old Style" pitchFamily="18" charset="0"/>
              </a:rPr>
            </a:br>
            <a:endParaRPr lang="en-US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Bookman Old Style" pitchFamily="18" charset="0"/>
              </a:rPr>
              <a:t>Извођење вештине на вишем нивоу. Савладавање вештина долази из редовне праксе у комбинацији са квалитетним повратним информацијама тренера и може укључивати употребу видеа и других технологија за анализу учинка - укључујући ону најбољу од свих ... тренерово око! Овде је реч о томе да већина тренера престаје да тренира вештину, верујући да ако спортиста уме заиста добро да изводи вештину, а чини се да то чини у уџбеницима за тренирање, онда су они одрадили свој посао. </a:t>
            </a:r>
          </a:p>
          <a:p>
            <a:r>
              <a:rPr lang="ru-RU" dirty="0" smtClean="0">
                <a:latin typeface="Bookman Old Style" pitchFamily="18" charset="0"/>
              </a:rPr>
              <a:t>Погрешно. Посао није завршен ни 30%.</a:t>
            </a:r>
            <a:endParaRPr lang="en-US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Bookman Old Style" pitchFamily="18" charset="0"/>
              </a:rPr>
              <a:t>Корак </a:t>
            </a:r>
            <a:r>
              <a:rPr lang="en-US" b="1" dirty="0" smtClean="0">
                <a:latin typeface="Bookman Old Style" pitchFamily="18" charset="0"/>
              </a:rPr>
              <a:t>3:</a:t>
            </a:r>
            <a:br>
              <a:rPr lang="en-US" b="1" dirty="0" smtClean="0">
                <a:latin typeface="Bookman Old Style" pitchFamily="18" charset="0"/>
              </a:rPr>
            </a:br>
            <a:endParaRPr lang="en-US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8674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Bookman Old Style" pitchFamily="18" charset="0"/>
              </a:rPr>
              <a:t>Извођење вештине на вишем нивоу са брзином коју намеће такмичење. Наведи један спорт код којег је способност спорог бављења спортским вештинама победничка стратегија! </a:t>
            </a:r>
          </a:p>
          <a:p>
            <a:r>
              <a:rPr lang="ru-RU" dirty="0" smtClean="0">
                <a:latin typeface="Bookman Old Style" pitchFamily="18" charset="0"/>
              </a:rPr>
              <a:t>Техничко усавршавање при спорој брзини може изгледати сјајно за уџбенике, али уколико вештина не може да поднесе брзину на нивоу такмичења (испољавање координације, разна убрзања, испољавање агилности и експлозивности), онда то није спремно за такмичење. Изгледати технички савршено на спорој брзини је сјајно за камере, али још је боље за ваше противнике, који ће постизати бодове. </a:t>
            </a:r>
          </a:p>
          <a:p>
            <a:r>
              <a:rPr lang="ru-RU" dirty="0" smtClean="0">
                <a:latin typeface="Bookman Old Style" pitchFamily="18" charset="0"/>
              </a:rPr>
              <a:t>Другим речима, имате мањак ефикасности, од које зависи крајњи резултат.</a:t>
            </a:r>
            <a:endParaRPr lang="en-US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Bookman Old Style" pitchFamily="18" charset="0"/>
              </a:rPr>
              <a:t>Корак </a:t>
            </a:r>
            <a:r>
              <a:rPr lang="en-US" b="1" dirty="0" smtClean="0">
                <a:latin typeface="Bookman Old Style" pitchFamily="18" charset="0"/>
              </a:rPr>
              <a:t>4:</a:t>
            </a:r>
            <a:br>
              <a:rPr lang="en-US" b="1" dirty="0" smtClean="0">
                <a:latin typeface="Bookman Old Style" pitchFamily="18" charset="0"/>
              </a:rPr>
            </a:br>
            <a:endParaRPr lang="en-US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Bookman Old Style" pitchFamily="18" charset="0"/>
              </a:rPr>
              <a:t>Извођење вештине на вишем нивоу са брзином коју намеће такмичење и под умором. </a:t>
            </a:r>
          </a:p>
          <a:p>
            <a:r>
              <a:rPr lang="ru-RU" dirty="0" smtClean="0">
                <a:latin typeface="Bookman Old Style" pitchFamily="18" charset="0"/>
              </a:rPr>
              <a:t>Размислите о „опасним зонама“. У одбојци бисмо могли да наведемо две круцијалне: крај сета и крај утакмице. </a:t>
            </a:r>
            <a:r>
              <a:rPr lang="ru-RU" b="1" i="1" dirty="0" smtClean="0">
                <a:latin typeface="Bookman Old Style" pitchFamily="18" charset="0"/>
              </a:rPr>
              <a:t>„Последња игра у игри“. </a:t>
            </a:r>
          </a:p>
          <a:p>
            <a:r>
              <a:rPr lang="ru-RU" dirty="0" smtClean="0">
                <a:latin typeface="Bookman Old Style" pitchFamily="18" charset="0"/>
              </a:rPr>
              <a:t>Много, много такмичења своди се на квалитет извршавања вештина током последњих тренутака утакмице, а способност извођења основних вештина када су одбојкаши уморни, дехидрирани, исцрпљени и пате од неуро-мишићног умора је победничка предност.</a:t>
            </a:r>
          </a:p>
          <a:p>
            <a:endParaRPr lang="ru-RU" dirty="0" err="1" smtClean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Bookman Old Style" pitchFamily="18" charset="0"/>
              </a:rPr>
              <a:t>Корак </a:t>
            </a:r>
            <a:r>
              <a:rPr lang="en-US" b="1" dirty="0" smtClean="0">
                <a:latin typeface="Bookman Old Style" pitchFamily="18" charset="0"/>
              </a:rPr>
              <a:t>5:</a:t>
            </a:r>
            <a:br>
              <a:rPr lang="en-US" b="1" dirty="0" smtClean="0">
                <a:latin typeface="Bookman Old Style" pitchFamily="18" charset="0"/>
              </a:rPr>
            </a:br>
            <a:endParaRPr lang="en-US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Bookman Old Style" pitchFamily="18" charset="0"/>
              </a:rPr>
              <a:t>Извођење вештине на вишем нивоу са брзином коју намеће такмичење, под умором и под притиском. </a:t>
            </a:r>
          </a:p>
          <a:p>
            <a:r>
              <a:rPr lang="ru-RU" dirty="0" smtClean="0">
                <a:latin typeface="Bookman Old Style" pitchFamily="18" charset="0"/>
              </a:rPr>
              <a:t>Колико пута видите да одбојкаши праве грешке у критичним тренуцима - „опасним зонама“ на такмичењима? Нема сумње да емоционални стрес и ментални притисак утичу на способност одбојкаша да квалитетно и тачно изводе вештине, али... </a:t>
            </a:r>
          </a:p>
          <a:p>
            <a:r>
              <a:rPr lang="ru-RU" dirty="0" smtClean="0">
                <a:latin typeface="Bookman Old Style" pitchFamily="18" charset="0"/>
              </a:rPr>
              <a:t>... Ово је питање за тренера. Потребно је укључити елемент притиска у вежбања на тренингу и направити такву „климу“ да је тренинг изазовнији и захтевнији од такмичарског окружења за које се припремате.</a:t>
            </a:r>
          </a:p>
          <a:p>
            <a:endParaRPr lang="ru-RU" dirty="0" smtClean="0">
              <a:latin typeface="Bookman Old Style" pitchFamily="18" charset="0"/>
            </a:endParaRPr>
          </a:p>
          <a:p>
            <a:endParaRPr lang="ru-RU" dirty="0" err="1" smtClean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RS" b="1" dirty="0" smtClean="0">
                <a:latin typeface="Bookman Old Style" pitchFamily="18" charset="0"/>
              </a:rPr>
              <a:t>Корак </a:t>
            </a:r>
            <a:r>
              <a:rPr lang="en-US" b="1" dirty="0" smtClean="0">
                <a:latin typeface="Bookman Old Style" pitchFamily="18" charset="0"/>
              </a:rPr>
              <a:t>6:</a:t>
            </a:r>
            <a:br>
              <a:rPr lang="en-US" b="1" dirty="0" smtClean="0">
                <a:latin typeface="Bookman Old Style" pitchFamily="18" charset="0"/>
              </a:rPr>
            </a:br>
            <a:endParaRPr lang="en-US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86740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Bookman Old Style" pitchFamily="18" charset="0"/>
              </a:rPr>
              <a:t>Извођење вештине на вишем нивоу са брзином коју намеће такмичење, под умором и под притиском, доследно. </a:t>
            </a:r>
          </a:p>
          <a:p>
            <a:r>
              <a:rPr lang="ru-RU" dirty="0" smtClean="0">
                <a:latin typeface="Bookman Old Style" pitchFamily="18" charset="0"/>
              </a:rPr>
              <a:t>Бити способан да једном изведете вештину у такмичарским условима могло би бити срећа, али то што можете то радити доследно у такмичарским условима знак је правог шампиона. Доследност у извршавању вештина на такмичењу произилази из доследности стандарда обуке. </a:t>
            </a:r>
          </a:p>
          <a:p>
            <a:r>
              <a:rPr lang="ru-RU" dirty="0" smtClean="0">
                <a:latin typeface="Bookman Old Style" pitchFamily="18" charset="0"/>
              </a:rPr>
              <a:t>Усвајање „бескомпромисног“ приступа квалитету извођења вештина на тренингу је сигуран начин да се развије доследан квалитет извођења вештина у условима такмичења. Нажалост, многи спортисти имају два мозга: </a:t>
            </a:r>
          </a:p>
          <a:p>
            <a:r>
              <a:rPr lang="ru-RU" b="1" i="1" dirty="0" smtClean="0">
                <a:latin typeface="Bookman Old Style" pitchFamily="18" charset="0"/>
              </a:rPr>
              <a:t>Мозак за тренинг </a:t>
            </a:r>
            <a:r>
              <a:rPr lang="ru-RU" dirty="0" smtClean="0">
                <a:latin typeface="Bookman Old Style" pitchFamily="18" charset="0"/>
              </a:rPr>
              <a:t>- „мозак“ који користе у тренингу и припремама. Овај „мозак“ прихвата лењост, непрецизност, аљкавост и лоше извршавање вештина верујући да ће „све бити у реду тог дана“ и да ће све некако магично бити у реду на такмичењу; </a:t>
            </a:r>
          </a:p>
          <a:p>
            <a:r>
              <a:rPr lang="ru-RU" b="1" i="1" dirty="0" smtClean="0">
                <a:latin typeface="Bookman Old Style" pitchFamily="18" charset="0"/>
              </a:rPr>
              <a:t>Мозак такмичења </a:t>
            </a:r>
            <a:r>
              <a:rPr lang="ru-RU" dirty="0" smtClean="0">
                <a:latin typeface="Bookman Old Style" pitchFamily="18" charset="0"/>
              </a:rPr>
              <a:t>- „мозак“ који користе у такмичењу. </a:t>
            </a:r>
          </a:p>
          <a:p>
            <a:r>
              <a:rPr lang="ru-RU" dirty="0" smtClean="0">
                <a:latin typeface="Bookman Old Style" pitchFamily="18" charset="0"/>
              </a:rPr>
              <a:t>Тајна успеха у такмичењу је употреба „такмичарског мозга“ на сваком тренингу.</a:t>
            </a:r>
            <a:endParaRPr lang="ru-RU" dirty="0" err="1" smtClean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RS" b="1" dirty="0" smtClean="0">
                <a:latin typeface="Bookman Old Style" pitchFamily="18" charset="0"/>
              </a:rPr>
              <a:t>Корак </a:t>
            </a:r>
            <a:r>
              <a:rPr lang="en-US" b="1" dirty="0" smtClean="0">
                <a:latin typeface="Bookman Old Style" pitchFamily="18" charset="0"/>
              </a:rPr>
              <a:t>7:</a:t>
            </a:r>
            <a:br>
              <a:rPr lang="en-US" b="1" dirty="0" smtClean="0">
                <a:latin typeface="Bookman Old Style" pitchFamily="18" charset="0"/>
              </a:rPr>
            </a:br>
            <a:endParaRPr lang="en-US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Bookman Old Style" pitchFamily="18" charset="0"/>
              </a:rPr>
              <a:t>Izvođenje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veštine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na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višem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nivou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sa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brzinom</a:t>
            </a:r>
            <a:r>
              <a:rPr lang="en-US" dirty="0" smtClean="0">
                <a:latin typeface="Bookman Old Style" pitchFamily="18" charset="0"/>
              </a:rPr>
              <a:t>, pod </a:t>
            </a:r>
            <a:r>
              <a:rPr lang="en-US" dirty="0" err="1" smtClean="0">
                <a:latin typeface="Bookman Old Style" pitchFamily="18" charset="0"/>
              </a:rPr>
              <a:t>umorom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i</a:t>
            </a:r>
            <a:r>
              <a:rPr lang="en-US" dirty="0" smtClean="0">
                <a:latin typeface="Bookman Old Style" pitchFamily="18" charset="0"/>
              </a:rPr>
              <a:t> pod </a:t>
            </a:r>
            <a:r>
              <a:rPr lang="en-US" dirty="0" err="1" smtClean="0">
                <a:latin typeface="Bookman Old Style" pitchFamily="18" charset="0"/>
              </a:rPr>
              <a:t>pritiskom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dosledno</a:t>
            </a:r>
            <a:r>
              <a:rPr lang="en-US" dirty="0" smtClean="0">
                <a:latin typeface="Bookman Old Style" pitchFamily="18" charset="0"/>
              </a:rPr>
              <a:t> u </a:t>
            </a:r>
            <a:r>
              <a:rPr lang="en-US" dirty="0" err="1" smtClean="0">
                <a:latin typeface="Bookman Old Style" pitchFamily="18" charset="0"/>
              </a:rPr>
              <a:t>uslovima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takmičenja</a:t>
            </a:r>
            <a:r>
              <a:rPr lang="en-US" dirty="0" smtClean="0">
                <a:latin typeface="Bookman Old Style" pitchFamily="18" charset="0"/>
              </a:rPr>
              <a:t>. </a:t>
            </a:r>
            <a:r>
              <a:rPr lang="en-US" dirty="0" err="1" smtClean="0">
                <a:latin typeface="Bookman Old Style" pitchFamily="18" charset="0"/>
              </a:rPr>
              <a:t>Ovo</a:t>
            </a:r>
            <a:r>
              <a:rPr lang="en-US" dirty="0" smtClean="0">
                <a:latin typeface="Bookman Old Style" pitchFamily="18" charset="0"/>
              </a:rPr>
              <a:t> je </a:t>
            </a:r>
            <a:r>
              <a:rPr lang="en-US" dirty="0" err="1" smtClean="0">
                <a:latin typeface="Bookman Old Style" pitchFamily="18" charset="0"/>
              </a:rPr>
              <a:t>upravo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ono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što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čini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odbojkaša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šampionom</a:t>
            </a:r>
            <a:r>
              <a:rPr lang="en-US" dirty="0" smtClean="0">
                <a:latin typeface="Bookman Old Style" pitchFamily="18" charset="0"/>
              </a:rPr>
              <a:t>, </a:t>
            </a:r>
            <a:r>
              <a:rPr lang="en-US" dirty="0" err="1" smtClean="0">
                <a:latin typeface="Bookman Old Style" pitchFamily="18" charset="0"/>
              </a:rPr>
              <a:t>tj</a:t>
            </a:r>
            <a:r>
              <a:rPr lang="en-US" dirty="0" smtClean="0">
                <a:latin typeface="Bookman Old Style" pitchFamily="18" charset="0"/>
              </a:rPr>
              <a:t>.</a:t>
            </a:r>
            <a:r>
              <a:rPr lang="sr-Cyrl-R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njegov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kapacitet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da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dosledno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nastupa</a:t>
            </a:r>
            <a:r>
              <a:rPr lang="en-US" dirty="0" smtClean="0">
                <a:latin typeface="Bookman Old Style" pitchFamily="18" charset="0"/>
              </a:rPr>
              <a:t> u </a:t>
            </a:r>
            <a:r>
              <a:rPr lang="en-US" dirty="0" err="1" smtClean="0">
                <a:latin typeface="Bookman Old Style" pitchFamily="18" charset="0"/>
              </a:rPr>
              <a:t>uslovima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takmičenja</a:t>
            </a:r>
            <a:r>
              <a:rPr lang="en-US" dirty="0" smtClean="0">
                <a:latin typeface="Bookman Old Style" pitchFamily="18" charset="0"/>
              </a:rPr>
              <a:t>. </a:t>
            </a:r>
            <a:endParaRPr lang="sr-Cyrl-RS" dirty="0" smtClean="0">
              <a:latin typeface="Bookman Old Style" pitchFamily="18" charset="0"/>
            </a:endParaRPr>
          </a:p>
          <a:p>
            <a:r>
              <a:rPr lang="en-US" dirty="0" err="1" smtClean="0">
                <a:latin typeface="Bookman Old Style" pitchFamily="18" charset="0"/>
              </a:rPr>
              <a:t>Dobro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obaviti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osnovnu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veštinu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nije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teško</a:t>
            </a:r>
            <a:r>
              <a:rPr lang="en-US" dirty="0" smtClean="0">
                <a:latin typeface="Bookman Old Style" pitchFamily="18" charset="0"/>
              </a:rPr>
              <a:t>. Ali </a:t>
            </a:r>
            <a:r>
              <a:rPr lang="en-US" dirty="0" err="1" smtClean="0">
                <a:latin typeface="Bookman Old Style" pitchFamily="18" charset="0"/>
              </a:rPr>
              <a:t>dodajte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pritisak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da</a:t>
            </a:r>
            <a:r>
              <a:rPr lang="en-US" dirty="0" smtClean="0">
                <a:latin typeface="Bookman Old Style" pitchFamily="18" charset="0"/>
              </a:rPr>
              <a:t> se </a:t>
            </a:r>
            <a:r>
              <a:rPr lang="en-US" dirty="0" err="1" smtClean="0">
                <a:latin typeface="Bookman Old Style" pitchFamily="18" charset="0"/>
              </a:rPr>
              <a:t>zna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da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čitava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sezona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zavisi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od</a:t>
            </a:r>
            <a:r>
              <a:rPr lang="en-US" dirty="0" smtClean="0">
                <a:latin typeface="Bookman Old Style" pitchFamily="18" charset="0"/>
              </a:rPr>
              <a:t> tog </a:t>
            </a:r>
            <a:r>
              <a:rPr lang="en-US" dirty="0" err="1" smtClean="0">
                <a:latin typeface="Bookman Old Style" pitchFamily="18" charset="0"/>
              </a:rPr>
              <a:t>poena</a:t>
            </a:r>
            <a:r>
              <a:rPr lang="en-US" dirty="0" smtClean="0">
                <a:latin typeface="Bookman Old Style" pitchFamily="18" charset="0"/>
              </a:rPr>
              <a:t>, </a:t>
            </a:r>
            <a:r>
              <a:rPr lang="en-US" dirty="0" err="1" smtClean="0">
                <a:latin typeface="Bookman Old Style" pitchFamily="18" charset="0"/>
              </a:rPr>
              <a:t>zatim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očekivanja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trenera</a:t>
            </a:r>
            <a:r>
              <a:rPr lang="en-US" dirty="0" smtClean="0">
                <a:latin typeface="Bookman Old Style" pitchFamily="18" charset="0"/>
              </a:rPr>
              <a:t>, </a:t>
            </a:r>
            <a:r>
              <a:rPr lang="en-US" dirty="0" err="1" smtClean="0">
                <a:latin typeface="Bookman Old Style" pitchFamily="18" charset="0"/>
              </a:rPr>
              <a:t>uprave</a:t>
            </a:r>
            <a:r>
              <a:rPr lang="en-US" dirty="0" smtClean="0">
                <a:latin typeface="Bookman Old Style" pitchFamily="18" charset="0"/>
              </a:rPr>
              <a:t>, </a:t>
            </a:r>
            <a:r>
              <a:rPr lang="en-US" dirty="0" err="1" smtClean="0">
                <a:latin typeface="Bookman Old Style" pitchFamily="18" charset="0"/>
              </a:rPr>
              <a:t>saigrača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i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desetine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hiljada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navijača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i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odjednom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ta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osnovna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veština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nije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toliko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osnovna</a:t>
            </a:r>
            <a:r>
              <a:rPr lang="en-US" dirty="0" smtClean="0">
                <a:latin typeface="Bookman Old Style" pitchFamily="18" charset="0"/>
              </a:rPr>
              <a:t>: </a:t>
            </a:r>
            <a:r>
              <a:rPr lang="en-US" dirty="0" err="1" smtClean="0">
                <a:latin typeface="Bookman Old Style" pitchFamily="18" charset="0"/>
              </a:rPr>
              <a:t>ona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postaje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sedmi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igrač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kod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en-US" dirty="0" err="1" smtClean="0">
                <a:latin typeface="Bookman Old Style" pitchFamily="18" charset="0"/>
              </a:rPr>
              <a:t>protivnika</a:t>
            </a:r>
            <a:r>
              <a:rPr lang="en-US" dirty="0" smtClean="0">
                <a:latin typeface="Bookman Old Style" pitchFamily="18" charset="0"/>
              </a:rPr>
              <a:t>.</a:t>
            </a:r>
          </a:p>
          <a:p>
            <a:endParaRPr lang="en-US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Bookman Old Style" pitchFamily="18" charset="0"/>
              </a:rPr>
              <a:t>На крају тренинга, поставите себи ова питања:</a:t>
            </a:r>
            <a:endParaRPr lang="en-US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Bookman Old Style" pitchFamily="18" charset="0"/>
              </a:rPr>
              <a:t>Да ли сам данас тренирао најбоље?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Bookman Old Style" pitchFamily="18" charset="0"/>
              </a:rPr>
              <a:t>Да ли сам данас нешто променио? Да ли сам додирнуо срца и умове, да ли сам утицао на своје данашње спортисте? Да ли је мој тренинг нешто променио?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Bookman Old Style" pitchFamily="18" charset="0"/>
              </a:rPr>
              <a:t>И питање број три које треба постављати сваки дан као тренер: шта данас учим као тренер који ће ме сутра учинити бољим тренером?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RS" b="1" dirty="0" smtClean="0">
                <a:latin typeface="Bookman Old Style" pitchFamily="18" charset="0"/>
              </a:rPr>
              <a:t>Алгоритми етапних циљева у учењу одбојкашке технике</a:t>
            </a:r>
            <a:endParaRPr lang="en-US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RS" dirty="0" smtClean="0">
              <a:latin typeface="Bookman Old Style" pitchFamily="18" charset="0"/>
              <a:hlinkClick r:id="rId2" action="ppaction://hlinkfile"/>
            </a:endParaRPr>
          </a:p>
          <a:p>
            <a:r>
              <a:rPr lang="sr-Cyrl-RS" dirty="0" smtClean="0">
                <a:latin typeface="Bookman Old Style" pitchFamily="18" charset="0"/>
                <a:hlinkClick r:id="rId2" action="ppaction://hlinkfile"/>
              </a:rPr>
              <a:t>приказ</a:t>
            </a:r>
            <a:endParaRPr lang="en-US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1013</Words>
  <Application>Microsoft Office PowerPoint</Application>
  <PresentationFormat>On-screen Show (4:3)</PresentationFormat>
  <Paragraphs>53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Кораци у учењу одбојкашке вештине</vt:lpstr>
      <vt:lpstr>Slide 2</vt:lpstr>
      <vt:lpstr>Шта је одбојкашка вештина?</vt:lpstr>
      <vt:lpstr>Slide 4</vt:lpstr>
      <vt:lpstr>7 корака у учењу вештине!</vt:lpstr>
      <vt:lpstr>Тренирајте онако како желите да се испољавате у условима такмичења!</vt:lpstr>
      <vt:lpstr>Корак 1:  </vt:lpstr>
      <vt:lpstr>Корак 2: </vt:lpstr>
      <vt:lpstr>Корак 3: </vt:lpstr>
      <vt:lpstr>Корак 4: </vt:lpstr>
      <vt:lpstr>Корак 5: </vt:lpstr>
      <vt:lpstr>Корак 6: </vt:lpstr>
      <vt:lpstr>Корак 7: </vt:lpstr>
      <vt:lpstr>На крају тренинга, поставите себи ова питања:</vt:lpstr>
      <vt:lpstr>Алгоритми етапних циљева у учењу одбојкашке технике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Кораци у учењу одбојкашке вештине</dc:title>
  <dc:creator>Nesic</dc:creator>
  <cp:lastModifiedBy>Nesic</cp:lastModifiedBy>
  <cp:revision>6</cp:revision>
  <dcterms:created xsi:type="dcterms:W3CDTF">2006-08-16T00:00:00Z</dcterms:created>
  <dcterms:modified xsi:type="dcterms:W3CDTF">2023-06-17T13:50:37Z</dcterms:modified>
</cp:coreProperties>
</file>