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3" r:id="rId6"/>
    <p:sldId id="260" r:id="rId7"/>
    <p:sldId id="261" r:id="rId8"/>
    <p:sldId id="262" r:id="rId9"/>
    <p:sldId id="266" r:id="rId10"/>
    <p:sldId id="275" r:id="rId11"/>
    <p:sldId id="267" r:id="rId12"/>
    <p:sldId id="264" r:id="rId13"/>
    <p:sldId id="265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371600"/>
            <a:ext cx="7772400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УВОД У ОДБОЈКАШКУ ТАКТИКУ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76600"/>
            <a:ext cx="64008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x-none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– УЧЕЊЕ СИСТЕМА ИГРЕ</a:t>
            </a:r>
            <a:endParaRPr lang="en-US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486400" y="5638800"/>
            <a:ext cx="3657600" cy="86836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Горан Нешић</a:t>
            </a:r>
            <a:endParaRPr kumimoji="0" lang="en-US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 спорту се оперише са три битна и неодвојива термина. То су:</a:t>
            </a:r>
          </a:p>
          <a:p>
            <a:r>
              <a:rPr lang="ru-RU" b="1" dirty="0" smtClean="0"/>
              <a:t>Стратегија</a:t>
            </a:r>
          </a:p>
          <a:p>
            <a:r>
              <a:rPr lang="ru-RU" b="1" dirty="0" smtClean="0"/>
              <a:t>Тактика и </a:t>
            </a:r>
          </a:p>
          <a:p>
            <a:r>
              <a:rPr lang="ru-RU" b="1" dirty="0" smtClean="0"/>
              <a:t>Операција - акција.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Редослед којим су постављене је: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СТРАТЕГИЈА-ТАКТИКА-ОПЕРАЦИЈА,</a:t>
            </a:r>
          </a:p>
          <a:p>
            <a:endParaRPr lang="ru-RU" dirty="0" smtClean="0"/>
          </a:p>
          <a:p>
            <a:pPr algn="just">
              <a:buNone/>
            </a:pPr>
            <a:r>
              <a:rPr lang="ru-RU" dirty="0" smtClean="0"/>
              <a:t>	што ће значити да се стратешки циљеви остварују с више тактичких акција, док се тактике остварују извођењем више операција - акција.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Стратегија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8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Реч стратегија долази из старе грчке и дословно значи </a:t>
            </a:r>
            <a:r>
              <a:rPr lang="ru-RU" dirty="0" smtClean="0">
                <a:solidFill>
                  <a:srgbClr val="FF0000"/>
                </a:solidFill>
              </a:rPr>
              <a:t>"вођење војске" </a:t>
            </a:r>
            <a:r>
              <a:rPr lang="ru-RU" dirty="0" smtClean="0"/>
              <a:t>(стратос=војска, агеин=водити, стратегос=војсковођа). </a:t>
            </a:r>
          </a:p>
          <a:p>
            <a:pPr algn="just"/>
            <a:r>
              <a:rPr lang="ru-RU" dirty="0" smtClean="0"/>
              <a:t>Временом је изгубљено то првобитно значење, и користи се да би се означило поступање усмерено ка остваривању одређеног циља након дужег планирања.</a:t>
            </a:r>
          </a:p>
          <a:p>
            <a:pPr algn="just"/>
            <a:r>
              <a:rPr lang="ru-RU" dirty="0" smtClean="0"/>
              <a:t>Стратегија у спорту више се односи на планирање и програмирање тренинга, одабир радњи у сврху напредовања ка општем дугорочном напретку.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Тактика у спорту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Тактика у спорту представља целисходну, свесну промену понашања и моторичке активности спортисте или екипе у зависности од услова и ситуације са циљем да се постигне успех у спортским такмичењима.</a:t>
            </a:r>
          </a:p>
          <a:p>
            <a:pPr algn="just"/>
            <a:r>
              <a:rPr lang="ru-RU" dirty="0" smtClean="0"/>
              <a:t>С друге стране, тактика се дефинише као избор и примена:</a:t>
            </a:r>
          </a:p>
          <a:p>
            <a:pPr algn="just"/>
            <a:r>
              <a:rPr lang="ru-RU" dirty="0" smtClean="0"/>
              <a:t>средстава, </a:t>
            </a:r>
          </a:p>
          <a:p>
            <a:pPr algn="just"/>
            <a:r>
              <a:rPr lang="ru-RU" dirty="0" smtClean="0"/>
              <a:t>метода и </a:t>
            </a:r>
          </a:p>
          <a:p>
            <a:pPr algn="just"/>
            <a:r>
              <a:rPr lang="ru-RU" dirty="0" smtClean="0"/>
              <a:t>форми, </a:t>
            </a:r>
          </a:p>
          <a:p>
            <a:pPr algn="just">
              <a:buNone/>
            </a:pPr>
            <a:r>
              <a:rPr lang="ru-RU" dirty="0" smtClean="0"/>
              <a:t>	вођења спортске борбе са циљем постизања максималних резултата.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r>
              <a:rPr lang="ru-RU" dirty="0" smtClean="0"/>
              <a:t>Познати шахиста је рекао:</a:t>
            </a:r>
          </a:p>
          <a:p>
            <a:pPr>
              <a:buNone/>
            </a:pPr>
            <a:r>
              <a:rPr lang="ru-RU" i="1" dirty="0" smtClean="0"/>
              <a:t>	"...</a:t>
            </a:r>
            <a:r>
              <a:rPr lang="ru-RU" b="1" i="1" dirty="0" smtClean="0"/>
              <a:t>тактика</a:t>
            </a:r>
            <a:r>
              <a:rPr lang="ru-RU" i="1" dirty="0" smtClean="0"/>
              <a:t> се састоји у томе да знаш шта треба учинити, када се нешто може учинити, а </a:t>
            </a:r>
            <a:r>
              <a:rPr lang="ru-RU" b="1" i="1" dirty="0" smtClean="0"/>
              <a:t>стратегија</a:t>
            </a:r>
            <a:r>
              <a:rPr lang="ru-RU" i="1" dirty="0" smtClean="0"/>
              <a:t> се састоји у томе да знаш шта треба учинити, када ништа не можеш учинити".</a:t>
            </a:r>
          </a:p>
          <a:p>
            <a:r>
              <a:rPr lang="ru-RU" dirty="0" smtClean="0"/>
              <a:t>Насупрот томе, сматрам да је исправније размишљање да:</a:t>
            </a:r>
          </a:p>
          <a:p>
            <a:pPr>
              <a:buNone/>
            </a:pPr>
            <a:r>
              <a:rPr lang="ru-RU" dirty="0" smtClean="0"/>
              <a:t>	Стратегија одговара на питање: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"Шта радити"?</a:t>
            </a:r>
            <a:r>
              <a:rPr lang="ru-RU" dirty="0" smtClean="0"/>
              <a:t>, а тактика одговара на питања: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"Како то урадити"?</a:t>
            </a:r>
          </a:p>
          <a:p>
            <a:endParaRPr lang="ru-RU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Операција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algn="just"/>
            <a:r>
              <a:rPr lang="x-none" dirty="0" smtClean="0"/>
              <a:t>У спорту операције значе више појединачних акција у току игре, које нам доносе остварење замишљене тактике.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Елементи тактике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Пронаћи најслабије/у тачке/у противникове игре и према њој/њима градити тактику, односно акције и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Искористити максимално ефикасно добре стране наше екипе.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ru-RU" dirty="0" smtClean="0"/>
              <a:t>Када се ради на усвајању нове технике или тактике, то мора бити на почетку главног дела тренинга!!!</a:t>
            </a:r>
          </a:p>
          <a:p>
            <a:r>
              <a:rPr lang="x-none" dirty="0" smtClean="0"/>
              <a:t>Пажња и концентрација су увек на вишем нивоу када су деца одморна.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Системи у одбојци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 одбојци систем представља распоред играча у терену и њихово кретање према одређеној поставци. </a:t>
            </a:r>
          </a:p>
          <a:p>
            <a:r>
              <a:rPr lang="ru-RU" dirty="0" smtClean="0"/>
              <a:t>Систем обухвата: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поступке,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мере,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начине и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организацију једног тима на утакмици у фази одбране и напада.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Систем је променљиви део тактике и зависи од много фактора, а основи елементи су: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састав тима (композиција и систем игре),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распоред одбојкаша у појединим тактичким ситуацијама,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кретање одбојкаша у фази 1 и 2,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тактичка комбинација,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инвидуална тактика и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тактички план.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Састав тима (композиција или систем игре)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algn="just"/>
            <a:r>
              <a:rPr lang="x-none" dirty="0" smtClean="0"/>
              <a:t>Композиција подразумева играчке позиције укомпоноване у првих дванаест играча/ица.</a:t>
            </a:r>
          </a:p>
          <a:p>
            <a:endParaRPr lang="x-none" dirty="0" smtClean="0"/>
          </a:p>
          <a:p>
            <a:r>
              <a:rPr lang="x-none" dirty="0" smtClean="0"/>
              <a:t>Најбоља комбинација на утакмици зависи од система игре.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Познате композиције (формације) тима или системи у игри: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6:0</a:t>
            </a:r>
          </a:p>
          <a:p>
            <a:r>
              <a:rPr lang="x-none" dirty="0" smtClean="0"/>
              <a:t>4:2 почетни ниво</a:t>
            </a:r>
          </a:p>
          <a:p>
            <a:r>
              <a:rPr lang="x-none" dirty="0" smtClean="0"/>
              <a:t>4:2 средњи ниво</a:t>
            </a:r>
          </a:p>
          <a:p>
            <a:r>
              <a:rPr lang="x-none" dirty="0" smtClean="0"/>
              <a:t>4:2 напредни ниво</a:t>
            </a:r>
          </a:p>
          <a:p>
            <a:r>
              <a:rPr lang="x-none" dirty="0" smtClean="0"/>
              <a:t>5:1</a:t>
            </a:r>
          </a:p>
          <a:p>
            <a:r>
              <a:rPr lang="x-none" dirty="0" smtClean="0"/>
              <a:t>Поред ових треба поменути и 3:3, 2:4 итд.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6:0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2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3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4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6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5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4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1722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3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2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638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5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81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1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172200" y="3962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6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2057400" y="15240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Систем у коме сви играју сва места!</a:t>
            </a:r>
          </a:p>
        </p:txBody>
      </p:sp>
      <p:cxnSp>
        <p:nvCxnSpPr>
          <p:cNvPr id="45" name="Straight Connector 44"/>
          <p:cNvCxnSpPr/>
          <p:nvPr/>
        </p:nvCxnSpPr>
        <p:spPr>
          <a:xfrm rot="16200000" flipH="1">
            <a:off x="5486400" y="4191000"/>
            <a:ext cx="60960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 flipH="1" flipV="1">
            <a:off x="6096000" y="4419600"/>
            <a:ext cx="228600" cy="228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400800" y="4419600"/>
            <a:ext cx="381000" cy="228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 flipH="1" flipV="1">
            <a:off x="6819900" y="4152900"/>
            <a:ext cx="457200" cy="381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</a:t>
            </a:r>
            <a:b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 – почетни ниво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4384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73152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657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638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81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172200" y="3962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4" name="Left Arrow 43"/>
          <p:cNvSpPr/>
          <p:nvPr/>
        </p:nvSpPr>
        <p:spPr>
          <a:xfrm>
            <a:off x="3124200" y="2514601"/>
            <a:ext cx="304800" cy="76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Arrow 44"/>
          <p:cNvSpPr/>
          <p:nvPr/>
        </p:nvSpPr>
        <p:spPr>
          <a:xfrm>
            <a:off x="6553200" y="2438400"/>
            <a:ext cx="685800" cy="1524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>
            <a:off x="3124200" y="2667000"/>
            <a:ext cx="304800" cy="76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3276600" y="16002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Дизач је у зони 3.!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</a:t>
            </a:r>
            <a:b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 – средњи ниво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51054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657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638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81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172200" y="3962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57" name="Curved Up Arrow 56"/>
          <p:cNvSpPr/>
          <p:nvPr/>
        </p:nvSpPr>
        <p:spPr>
          <a:xfrm>
            <a:off x="2209800" y="2895600"/>
            <a:ext cx="1295400" cy="228600"/>
          </a:xfrm>
          <a:prstGeom prst="curved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5486400" y="2438400"/>
            <a:ext cx="1371600" cy="1524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3276600" y="16002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Дизач је у зони 2.!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</a:t>
            </a:r>
            <a:b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 – напредни ниво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816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172200" y="2590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Н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010400" y="3657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715000" y="44958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7315200" y="3886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553200" y="44958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57" name="Curved Up Arrow 56"/>
          <p:cNvSpPr/>
          <p:nvPr/>
        </p:nvSpPr>
        <p:spPr>
          <a:xfrm>
            <a:off x="2209800" y="2895600"/>
            <a:ext cx="1295400" cy="228600"/>
          </a:xfrm>
          <a:prstGeom prst="curved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urved Up Arrow 42"/>
          <p:cNvSpPr/>
          <p:nvPr/>
        </p:nvSpPr>
        <p:spPr>
          <a:xfrm rot="14643648">
            <a:off x="6682652" y="2982070"/>
            <a:ext cx="1318704" cy="393827"/>
          </a:xfrm>
          <a:prstGeom prst="curvedUpArrow">
            <a:avLst>
              <a:gd name="adj1" fmla="val 25000"/>
              <a:gd name="adj2" fmla="val 50000"/>
              <a:gd name="adj3" fmla="val 37695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2895600" y="1600200"/>
            <a:ext cx="3810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Диже дизач другог реда!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5:1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С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К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П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П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Л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410200" y="3962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П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172200" y="25908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5052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С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Л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4770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К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781800" y="4343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П</a:t>
            </a:r>
            <a:endParaRPr lang="en-US" dirty="0"/>
          </a:p>
        </p:txBody>
      </p:sp>
      <p:sp>
        <p:nvSpPr>
          <p:cNvPr id="57" name="Curved Up Arrow 56"/>
          <p:cNvSpPr/>
          <p:nvPr/>
        </p:nvSpPr>
        <p:spPr>
          <a:xfrm rot="20704488">
            <a:off x="2825494" y="2897169"/>
            <a:ext cx="770329" cy="246479"/>
          </a:xfrm>
          <a:prstGeom prst="curved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 rot="19551385">
            <a:off x="2920945" y="4495861"/>
            <a:ext cx="838200" cy="76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2638892">
            <a:off x="2856479" y="5389920"/>
            <a:ext cx="838200" cy="76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</a:t>
            </a:r>
            <a:b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3:3 – почетни ниво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4384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743200" y="4572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73152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657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638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81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172200" y="3962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5" name="Left Arrow 44"/>
          <p:cNvSpPr/>
          <p:nvPr/>
        </p:nvSpPr>
        <p:spPr>
          <a:xfrm>
            <a:off x="6553200" y="2438400"/>
            <a:ext cx="685800" cy="1524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2209800" y="2971800"/>
            <a:ext cx="1295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2476500" y="3390900"/>
            <a:ext cx="1447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6200000" flipH="1">
            <a:off x="1828800" y="3352800"/>
            <a:ext cx="1447800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</a:t>
            </a:r>
            <a:b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3:3 – напредни ниво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4384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743200" y="4572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410200" y="4038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553200" y="24384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162800" y="3657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943600" y="4572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05600" y="44958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324600" y="2743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2209800" y="2971800"/>
            <a:ext cx="1295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2476500" y="3390900"/>
            <a:ext cx="1447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6200000" flipH="1">
            <a:off x="1828800" y="3352800"/>
            <a:ext cx="1447800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Композиција тима (систем) 2:4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05400" y="23622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5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676400" y="2438400"/>
            <a:ext cx="2514600" cy="3276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76400" y="3505200"/>
            <a:ext cx="2514600" cy="7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Сервис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029200" y="5943600"/>
            <a:ext cx="26670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Пријем сервиса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052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67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828800" y="44196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2578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934200" y="3733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6172200" y="2590800"/>
            <a:ext cx="3048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562600" y="44958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7239000" y="39624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Д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400800" y="4648200"/>
            <a:ext cx="304800" cy="304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 smtClean="0"/>
              <a:t>Н</a:t>
            </a:r>
            <a:endParaRPr lang="en-US" dirty="0"/>
          </a:p>
        </p:txBody>
      </p:sp>
      <p:sp>
        <p:nvSpPr>
          <p:cNvPr id="25" name="Curved Up Arrow 24"/>
          <p:cNvSpPr/>
          <p:nvPr/>
        </p:nvSpPr>
        <p:spPr>
          <a:xfrm rot="14643648">
            <a:off x="6682652" y="2982070"/>
            <a:ext cx="1318704" cy="393827"/>
          </a:xfrm>
          <a:prstGeom prst="curvedUpArrow">
            <a:avLst>
              <a:gd name="adj1" fmla="val 25000"/>
              <a:gd name="adj2" fmla="val 50000"/>
              <a:gd name="adj3" fmla="val 37695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Хвала на пажњи!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untitled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93920"/>
            <a:ext cx="7190649" cy="535928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513</Words>
  <Application>Microsoft Office PowerPoint</Application>
  <PresentationFormat>On-screen Show (4:3)</PresentationFormat>
  <Paragraphs>186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УВОД У ОДБОЈКАШКУ ТАКТИКУ</vt:lpstr>
      <vt:lpstr>Slide 2</vt:lpstr>
      <vt:lpstr>Стратегија</vt:lpstr>
      <vt:lpstr>Тактика у спорту</vt:lpstr>
      <vt:lpstr>Slide 5</vt:lpstr>
      <vt:lpstr>Операција</vt:lpstr>
      <vt:lpstr>Елементи тактике</vt:lpstr>
      <vt:lpstr>Slide 8</vt:lpstr>
      <vt:lpstr>Системи у одбојци </vt:lpstr>
      <vt:lpstr>Slide 10</vt:lpstr>
      <vt:lpstr>Састав тима (композиција или систем игре)</vt:lpstr>
      <vt:lpstr>Познате композиције (формације) тима или системи у игри:</vt:lpstr>
      <vt:lpstr>Композиција тима (систем) 6:0</vt:lpstr>
      <vt:lpstr>Композиција тима (систем)  4:2 – почетни ниво</vt:lpstr>
      <vt:lpstr>Композиција тима (систем)  4:2 – средњи ниво</vt:lpstr>
      <vt:lpstr>Композиција тима (систем)  4:2 – напредни ниво</vt:lpstr>
      <vt:lpstr>Композиција тима (систем) 5:1</vt:lpstr>
      <vt:lpstr>Композиција тима (систем)  3:3 – почетни ниво</vt:lpstr>
      <vt:lpstr>Композиција тима (систем)  3:3 – напредни ниво</vt:lpstr>
      <vt:lpstr>Композиција тима (систем) 2:4</vt:lpstr>
      <vt:lpstr>Хвала на пажњи!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ОДБОЈКАШКУ ТАКТИКУ</dc:title>
  <dc:creator>Pc</dc:creator>
  <cp:lastModifiedBy>Jelena Jovanovic</cp:lastModifiedBy>
  <cp:revision>26</cp:revision>
  <dcterms:created xsi:type="dcterms:W3CDTF">2006-08-16T00:00:00Z</dcterms:created>
  <dcterms:modified xsi:type="dcterms:W3CDTF">2014-12-05T21:27:10Z</dcterms:modified>
</cp:coreProperties>
</file>