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70"/>
  </p:notesMasterIdLst>
  <p:sldIdLst>
    <p:sldId id="256" r:id="rId2"/>
    <p:sldId id="307" r:id="rId3"/>
    <p:sldId id="257" r:id="rId4"/>
    <p:sldId id="329" r:id="rId5"/>
    <p:sldId id="259" r:id="rId6"/>
    <p:sldId id="301" r:id="rId7"/>
    <p:sldId id="308" r:id="rId8"/>
    <p:sldId id="286" r:id="rId9"/>
    <p:sldId id="260" r:id="rId10"/>
    <p:sldId id="261" r:id="rId11"/>
    <p:sldId id="304" r:id="rId12"/>
    <p:sldId id="262" r:id="rId13"/>
    <p:sldId id="263" r:id="rId14"/>
    <p:sldId id="309" r:id="rId15"/>
    <p:sldId id="310" r:id="rId16"/>
    <p:sldId id="264" r:id="rId17"/>
    <p:sldId id="319" r:id="rId18"/>
    <p:sldId id="322" r:id="rId19"/>
    <p:sldId id="320" r:id="rId20"/>
    <p:sldId id="321" r:id="rId21"/>
    <p:sldId id="323" r:id="rId22"/>
    <p:sldId id="333" r:id="rId23"/>
    <p:sldId id="330" r:id="rId24"/>
    <p:sldId id="332" r:id="rId25"/>
    <p:sldId id="325" r:id="rId26"/>
    <p:sldId id="265" r:id="rId27"/>
    <p:sldId id="273" r:id="rId28"/>
    <p:sldId id="267" r:id="rId29"/>
    <p:sldId id="274" r:id="rId30"/>
    <p:sldId id="275" r:id="rId31"/>
    <p:sldId id="302" r:id="rId32"/>
    <p:sldId id="303" r:id="rId33"/>
    <p:sldId id="311" r:id="rId34"/>
    <p:sldId id="318" r:id="rId35"/>
    <p:sldId id="305" r:id="rId36"/>
    <p:sldId id="334" r:id="rId37"/>
    <p:sldId id="270" r:id="rId38"/>
    <p:sldId id="285" r:id="rId39"/>
    <p:sldId id="331" r:id="rId40"/>
    <p:sldId id="271" r:id="rId41"/>
    <p:sldId id="326" r:id="rId42"/>
    <p:sldId id="276" r:id="rId43"/>
    <p:sldId id="283" r:id="rId44"/>
    <p:sldId id="284" r:id="rId45"/>
    <p:sldId id="279" r:id="rId46"/>
    <p:sldId id="280" r:id="rId47"/>
    <p:sldId id="281" r:id="rId48"/>
    <p:sldId id="282" r:id="rId49"/>
    <p:sldId id="287" r:id="rId50"/>
    <p:sldId id="288" r:id="rId51"/>
    <p:sldId id="289" r:id="rId52"/>
    <p:sldId id="312" r:id="rId53"/>
    <p:sldId id="313" r:id="rId54"/>
    <p:sldId id="290" r:id="rId55"/>
    <p:sldId id="324" r:id="rId56"/>
    <p:sldId id="291" r:id="rId57"/>
    <p:sldId id="292" r:id="rId58"/>
    <p:sldId id="314" r:id="rId59"/>
    <p:sldId id="315" r:id="rId60"/>
    <p:sldId id="293" r:id="rId61"/>
    <p:sldId id="294" r:id="rId62"/>
    <p:sldId id="295" r:id="rId63"/>
    <p:sldId id="296" r:id="rId64"/>
    <p:sldId id="298" r:id="rId65"/>
    <p:sldId id="317" r:id="rId66"/>
    <p:sldId id="327" r:id="rId67"/>
    <p:sldId id="299" r:id="rId68"/>
    <p:sldId id="328" r:id="rId6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16" autoAdjust="0"/>
    <p:restoredTop sz="94670" autoAdjust="0"/>
  </p:normalViewPr>
  <p:slideViewPr>
    <p:cSldViewPr>
      <p:cViewPr varScale="1">
        <p:scale>
          <a:sx n="69" d="100"/>
          <a:sy n="69" d="100"/>
        </p:scale>
        <p:origin x="133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sr-Latn-CS" altLang="en-US"/>
          </a:p>
        </p:txBody>
      </p:sp>
      <p:sp>
        <p:nvSpPr>
          <p:cNvPr id="8601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sr-Latn-CS" alt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602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r-Latn-CS" altLang="en-US" noProof="0" smtClean="0"/>
              <a:t>Click to edit Master text styles</a:t>
            </a:r>
          </a:p>
          <a:p>
            <a:pPr lvl="1"/>
            <a:r>
              <a:rPr lang="sr-Latn-CS" altLang="en-US" noProof="0" smtClean="0"/>
              <a:t>Second level</a:t>
            </a:r>
          </a:p>
          <a:p>
            <a:pPr lvl="2"/>
            <a:r>
              <a:rPr lang="sr-Latn-CS" altLang="en-US" noProof="0" smtClean="0"/>
              <a:t>Third level</a:t>
            </a:r>
          </a:p>
          <a:p>
            <a:pPr lvl="3"/>
            <a:r>
              <a:rPr lang="sr-Latn-CS" altLang="en-US" noProof="0" smtClean="0"/>
              <a:t>Fourth level</a:t>
            </a:r>
          </a:p>
          <a:p>
            <a:pPr lvl="4"/>
            <a:r>
              <a:rPr lang="sr-Latn-CS" altLang="en-US" noProof="0" smtClean="0"/>
              <a:t>Fifth level</a:t>
            </a:r>
          </a:p>
        </p:txBody>
      </p:sp>
      <p:sp>
        <p:nvSpPr>
          <p:cNvPr id="8602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sr-Latn-CS" altLang="en-US"/>
          </a:p>
        </p:txBody>
      </p:sp>
      <p:sp>
        <p:nvSpPr>
          <p:cNvPr id="8602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9E0B01E-D196-4712-BD13-FDE4314DEA56}" type="slidenum">
              <a:rPr lang="sr-Latn-CS" altLang="en-US"/>
              <a:pPr>
                <a:defRPr/>
              </a:pPr>
              <a:t>‹#›</a:t>
            </a:fld>
            <a:endParaRPr lang="sr-Latn-C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0E10E4C-3FEE-4486-B992-4121272FC62D}" type="slidenum">
              <a:rPr lang="sr-Latn-CS" altLang="en-US" smtClean="0"/>
              <a:pPr/>
              <a:t>1</a:t>
            </a:fld>
            <a:endParaRPr lang="sr-Latn-CS" altLang="en-US"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4DDC8C1-0D52-427F-BB6C-B92DFCF14DC3}" type="slidenum">
              <a:rPr lang="sr-Latn-CS" altLang="en-US" smtClean="0"/>
              <a:pPr/>
              <a:t>3</a:t>
            </a:fld>
            <a:endParaRPr lang="sr-Latn-CS" altLang="en-US" smtClean="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C44443B-0AAE-40D4-97C5-212070962E8B}" type="slidenum">
              <a:rPr lang="sr-Latn-CS" altLang="en-US" smtClean="0"/>
              <a:pPr/>
              <a:t>5</a:t>
            </a:fld>
            <a:endParaRPr lang="sr-Latn-CS" altLang="en-US"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9038C4C-ED62-45A9-A644-D259FD48C61D}" type="slidenum">
              <a:rPr lang="sr-Latn-CS" altLang="en-US" smtClean="0"/>
              <a:pPr/>
              <a:t>6</a:t>
            </a:fld>
            <a:endParaRPr lang="sr-Latn-CS" altLang="en-US" smtClean="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48237FC-132F-4B05-88BD-24878C6C9719}" type="slidenum">
              <a:rPr lang="sr-Latn-CS" altLang="en-US" smtClean="0"/>
              <a:pPr/>
              <a:t>8</a:t>
            </a:fld>
            <a:endParaRPr lang="sr-Latn-CS" altLang="en-US" smtClean="0"/>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53730DC-9CCB-4317-BAB6-1D9B9010E060}" type="slidenum">
              <a:rPr lang="sr-Latn-CS" altLang="en-US" smtClean="0"/>
              <a:pPr/>
              <a:t>9</a:t>
            </a:fld>
            <a:endParaRPr lang="sr-Latn-CS" altLang="en-US"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7C11A11-5AE6-4265-BED5-23E0318ABB34}" type="slidenum">
              <a:rPr lang="sr-Latn-CS" altLang="en-US" smtClean="0"/>
              <a:pPr/>
              <a:t>10</a:t>
            </a:fld>
            <a:endParaRPr lang="sr-Latn-CS" altLang="en-US"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05B9DB-CB99-46C7-93D1-914951B7D4F6}" type="slidenum">
              <a:rPr lang="sr-Latn-CS" altLang="en-US" smtClean="0"/>
              <a:pPr/>
              <a:t>11</a:t>
            </a:fld>
            <a:endParaRPr lang="sr-Latn-CS" alt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D55F202-780D-4278-BDF1-84C4121F8AC9}" type="slidenum">
              <a:rPr lang="sr-Latn-CS" altLang="en-US" smtClean="0"/>
              <a:pPr/>
              <a:t>12</a:t>
            </a:fld>
            <a:endParaRPr lang="sr-Latn-CS" alt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5CDE74A-02BB-4486-B16A-C31456CFBF32}" type="slidenum">
              <a:rPr lang="sr-Latn-CS" altLang="en-US" smtClean="0"/>
              <a:pPr/>
              <a:t>13</a:t>
            </a:fld>
            <a:endParaRPr lang="sr-Latn-CS" alt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DDF642F-CBBE-444D-8A2E-A726EE457B01}" type="slidenum">
              <a:rPr lang="sr-Latn-CS" altLang="en-US" smtClean="0"/>
              <a:pPr/>
              <a:t>16</a:t>
            </a:fld>
            <a:endParaRPr lang="sr-Latn-CS" alt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0E5698E-1D6B-460D-B6CE-C5DEFFDA5F69}" type="slidenum">
              <a:rPr lang="sr-Latn-CS" altLang="en-US" smtClean="0"/>
              <a:pPr/>
              <a:t>17</a:t>
            </a:fld>
            <a:endParaRPr lang="sr-Latn-CS" alt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93E0866-FCCA-426F-8390-6601D6E514D0}" type="slidenum">
              <a:rPr lang="sr-Latn-CS" altLang="en-US" smtClean="0"/>
              <a:pPr/>
              <a:t>18</a:t>
            </a:fld>
            <a:endParaRPr lang="sr-Latn-CS" altLang="en-U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2696AC1-9A53-4D4F-ABE0-237350F0AD5E}" type="slidenum">
              <a:rPr lang="sr-Latn-CS" altLang="en-US" smtClean="0"/>
              <a:pPr/>
              <a:t>19</a:t>
            </a:fld>
            <a:endParaRPr lang="sr-Latn-CS" alt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D929A09-7473-4FD0-AD9A-65F09CAB8DA0}" type="slidenum">
              <a:rPr lang="sr-Latn-CS" altLang="en-US" smtClean="0"/>
              <a:pPr/>
              <a:t>21</a:t>
            </a:fld>
            <a:endParaRPr lang="sr-Latn-CS" alt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D929A09-7473-4FD0-AD9A-65F09CAB8DA0}" type="slidenum">
              <a:rPr lang="sr-Latn-CS" altLang="en-US" smtClean="0"/>
              <a:pPr/>
              <a:t>22</a:t>
            </a:fld>
            <a:endParaRPr lang="sr-Latn-CS" alt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endParaRPr lang="sr-Latn-CS" altLang="en-US" smtClean="0"/>
          </a:p>
        </p:txBody>
      </p:sp>
    </p:spTree>
    <p:extLst>
      <p:ext uri="{BB962C8B-B14F-4D97-AF65-F5344CB8AC3E}">
        <p14:creationId xmlns:p14="http://schemas.microsoft.com/office/powerpoint/2010/main" val="305725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D929A09-7473-4FD0-AD9A-65F09CAB8DA0}" type="slidenum">
              <a:rPr lang="sr-Latn-CS" altLang="en-US" smtClean="0"/>
              <a:pPr/>
              <a:t>24</a:t>
            </a:fld>
            <a:endParaRPr lang="sr-Latn-CS" alt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endParaRPr lang="sr-Latn-CS" altLang="en-US" smtClean="0"/>
          </a:p>
        </p:txBody>
      </p:sp>
    </p:spTree>
    <p:extLst>
      <p:ext uri="{BB962C8B-B14F-4D97-AF65-F5344CB8AC3E}">
        <p14:creationId xmlns:p14="http://schemas.microsoft.com/office/powerpoint/2010/main" val="31212969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41D3B7B-4B57-435C-9631-F7BCC37FCA50}" type="slidenum">
              <a:rPr lang="sr-Latn-CS" altLang="en-US" smtClean="0"/>
              <a:pPr/>
              <a:t>26</a:t>
            </a:fld>
            <a:endParaRPr lang="sr-Latn-CS" alt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DA06639-2086-464D-B27E-7F46F60ED4C3}" type="slidenum">
              <a:rPr lang="sr-Latn-CS" altLang="en-US" smtClean="0"/>
              <a:pPr/>
              <a:t>27</a:t>
            </a:fld>
            <a:endParaRPr lang="sr-Latn-CS" alt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D085092-B423-47A1-9646-24C094B56676}" type="slidenum">
              <a:rPr lang="sr-Latn-CS" altLang="en-US" smtClean="0"/>
              <a:pPr/>
              <a:t>28</a:t>
            </a:fld>
            <a:endParaRPr lang="sr-Latn-CS" alt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2F1FD25-F9B9-4C95-BC8C-B2248E910A11}" type="slidenum">
              <a:rPr lang="sr-Latn-CS" altLang="en-US" smtClean="0"/>
              <a:pPr/>
              <a:t>29</a:t>
            </a:fld>
            <a:endParaRPr lang="sr-Latn-CS" alt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D28DF3C-9AB4-4873-BBD8-13C462EEA25C}" type="slidenum">
              <a:rPr lang="sr-Latn-CS" altLang="en-US" smtClean="0"/>
              <a:pPr/>
              <a:t>30</a:t>
            </a:fld>
            <a:endParaRPr lang="sr-Latn-CS" alt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B48F2BB-9F02-4F22-8EAA-4276E80F13C9}" type="slidenum">
              <a:rPr lang="sr-Latn-CS" altLang="en-US" smtClean="0"/>
              <a:pPr/>
              <a:t>31</a:t>
            </a:fld>
            <a:endParaRPr lang="sr-Latn-CS" alt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B8FB771-B2F1-478B-A4E4-6A2D4B42E5A4}" type="slidenum">
              <a:rPr lang="sr-Latn-CS" altLang="en-US" smtClean="0"/>
              <a:pPr/>
              <a:t>32</a:t>
            </a:fld>
            <a:endParaRPr lang="sr-Latn-CS" alt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AF2E3B4-EC2D-46C1-A5C5-AFCD6B0C6073}" type="slidenum">
              <a:rPr lang="sr-Latn-CS" altLang="en-US" smtClean="0"/>
              <a:pPr/>
              <a:t>33</a:t>
            </a:fld>
            <a:endParaRPr lang="sr-Latn-CS" alt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F5268A9-1B57-4ABD-9C67-658DCD30CEE2}" type="slidenum">
              <a:rPr lang="sr-Latn-CS" altLang="en-US" smtClean="0"/>
              <a:pPr/>
              <a:t>34</a:t>
            </a:fld>
            <a:endParaRPr lang="sr-Latn-CS" alt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074F7D4-9666-4241-9AE7-DD6531045039}" type="slidenum">
              <a:rPr lang="sr-Latn-CS" altLang="en-US" smtClean="0"/>
              <a:pPr/>
              <a:t>35</a:t>
            </a:fld>
            <a:endParaRPr lang="sr-Latn-CS" alt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F5268A9-1B57-4ABD-9C67-658DCD30CEE2}" type="slidenum">
              <a:rPr lang="sr-Latn-CS" altLang="en-US" smtClean="0"/>
              <a:pPr/>
              <a:t>36</a:t>
            </a:fld>
            <a:endParaRPr lang="sr-Latn-CS" alt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sr-Latn-CS" altLang="en-US" smtClean="0"/>
          </a:p>
        </p:txBody>
      </p:sp>
    </p:spTree>
    <p:extLst>
      <p:ext uri="{BB962C8B-B14F-4D97-AF65-F5344CB8AC3E}">
        <p14:creationId xmlns:p14="http://schemas.microsoft.com/office/powerpoint/2010/main" val="30160224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AE538DA-9BBA-4184-893D-1007CF3C847C}" type="slidenum">
              <a:rPr lang="sr-Latn-CS" altLang="en-US" smtClean="0"/>
              <a:pPr/>
              <a:t>37</a:t>
            </a:fld>
            <a:endParaRPr lang="sr-Latn-CS" alt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38BFDFF-B0DC-48E8-9496-8DAE7BC2A6CC}" type="slidenum">
              <a:rPr lang="sr-Latn-CS" altLang="en-US" smtClean="0"/>
              <a:pPr/>
              <a:t>38</a:t>
            </a:fld>
            <a:endParaRPr lang="sr-Latn-CS" alt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DAA74B-E8C1-42B8-A387-EFC9F2909824}" type="slidenum">
              <a:rPr lang="sr-Latn-CS" altLang="en-US" smtClean="0"/>
              <a:pPr/>
              <a:t>40</a:t>
            </a:fld>
            <a:endParaRPr lang="sr-Latn-CS" alt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5D9D703-99ED-4B3B-BAFD-E5E204C86CE9}" type="slidenum">
              <a:rPr lang="sr-Latn-CS" altLang="en-US" smtClean="0"/>
              <a:pPr/>
              <a:t>42</a:t>
            </a:fld>
            <a:endParaRPr lang="sr-Latn-CS" alt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6C976B3-1F6A-4450-9FDB-A6CA9B2B99BD}" type="slidenum">
              <a:rPr lang="sr-Latn-CS" altLang="en-US" smtClean="0"/>
              <a:pPr/>
              <a:t>43</a:t>
            </a:fld>
            <a:endParaRPr lang="sr-Latn-CS" alt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18B2F5-8DDA-4615-AD3C-3A858A72C719}" type="slidenum">
              <a:rPr lang="sr-Latn-CS" altLang="en-US" smtClean="0"/>
              <a:pPr/>
              <a:t>44</a:t>
            </a:fld>
            <a:endParaRPr lang="sr-Latn-CS" alt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6DC2FC2-2289-4608-9438-A87BE8BB2131}" type="slidenum">
              <a:rPr lang="sr-Latn-CS" altLang="en-US" smtClean="0"/>
              <a:pPr/>
              <a:t>45</a:t>
            </a:fld>
            <a:endParaRPr lang="sr-Latn-CS" alt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E6CC84C-3AF9-42BC-AC9E-492CC785F3D6}" type="slidenum">
              <a:rPr lang="sr-Latn-CS" altLang="en-US" smtClean="0"/>
              <a:pPr/>
              <a:t>46</a:t>
            </a:fld>
            <a:endParaRPr lang="sr-Latn-CS" alt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370AD37-64CB-4024-93AB-D8EE5249549D}" type="slidenum">
              <a:rPr lang="sr-Latn-CS" altLang="en-US" smtClean="0"/>
              <a:pPr/>
              <a:t>47</a:t>
            </a:fld>
            <a:endParaRPr lang="sr-Latn-CS" alt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2F3C2A2-8D54-4417-ABE3-4CDA86B718D4}" type="slidenum">
              <a:rPr lang="sr-Latn-CS" altLang="en-US" smtClean="0"/>
              <a:pPr/>
              <a:t>48</a:t>
            </a:fld>
            <a:endParaRPr lang="sr-Latn-CS" alt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2BB9FAF-ABA8-40F6-B367-AEB64937CFF6}" type="slidenum">
              <a:rPr lang="sr-Latn-CS" altLang="en-US" smtClean="0"/>
              <a:pPr/>
              <a:t>49</a:t>
            </a:fld>
            <a:endParaRPr lang="sr-Latn-CS" alt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6D51D7-8C0B-4FD8-A795-B6B3CA3246C7}" type="slidenum">
              <a:rPr lang="sr-Latn-CS" altLang="en-US" smtClean="0"/>
              <a:pPr/>
              <a:t>50</a:t>
            </a:fld>
            <a:endParaRPr lang="sr-Latn-CS" alt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AFA5619-6F81-4F62-9791-160FE2423E59}" type="slidenum">
              <a:rPr lang="sr-Latn-CS" altLang="en-US" smtClean="0"/>
              <a:pPr/>
              <a:t>51</a:t>
            </a:fld>
            <a:endParaRPr lang="sr-Latn-CS" alt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E2E41B-0D80-4F40-B8A0-E1D48905821C}" type="slidenum">
              <a:rPr lang="sr-Latn-CS" altLang="en-US" smtClean="0"/>
              <a:pPr/>
              <a:t>54</a:t>
            </a:fld>
            <a:endParaRPr lang="sr-Latn-CS" alt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98A1A00-5510-4D28-B013-F6125B2576D5}" type="slidenum">
              <a:rPr lang="sr-Latn-CS" altLang="en-US" smtClean="0"/>
              <a:pPr/>
              <a:t>55</a:t>
            </a:fld>
            <a:endParaRPr lang="sr-Latn-CS" alt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45BCD33-C818-4BDF-9EAD-1E78758B38D6}" type="slidenum">
              <a:rPr lang="sr-Latn-CS" altLang="en-US" smtClean="0"/>
              <a:pPr/>
              <a:t>56</a:t>
            </a:fld>
            <a:endParaRPr lang="sr-Latn-CS" alt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186D17F-378D-4006-86F1-08DD822DA5D4}" type="slidenum">
              <a:rPr lang="sr-Latn-CS" altLang="en-US" smtClean="0"/>
              <a:pPr/>
              <a:t>57</a:t>
            </a:fld>
            <a:endParaRPr lang="sr-Latn-CS" alt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117D78F-1142-44DD-9E76-A6EF0571FD79}" type="slidenum">
              <a:rPr lang="sr-Latn-CS" altLang="en-US" smtClean="0"/>
              <a:pPr/>
              <a:t>60</a:t>
            </a:fld>
            <a:endParaRPr lang="sr-Latn-CS" alt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ECC7BDC-E0FB-479C-AF9C-49E33D929527}" type="slidenum">
              <a:rPr lang="sr-Latn-CS" altLang="en-US" smtClean="0"/>
              <a:pPr/>
              <a:t>61</a:t>
            </a:fld>
            <a:endParaRPr lang="sr-Latn-CS" alt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4423554-D324-4853-9769-9A0F4A498E6C}" type="slidenum">
              <a:rPr lang="sr-Latn-CS" altLang="en-US" smtClean="0"/>
              <a:pPr/>
              <a:t>62</a:t>
            </a:fld>
            <a:endParaRPr lang="sr-Latn-CS" alt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99D58BD-0519-4487-9C07-542ABA34A469}" type="slidenum">
              <a:rPr lang="sr-Latn-CS" altLang="en-US" smtClean="0"/>
              <a:pPr/>
              <a:t>63</a:t>
            </a:fld>
            <a:endParaRPr lang="sr-Latn-CS" alt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E5E1555-30B8-4F25-9CD7-EEB35809F0F9}" type="slidenum">
              <a:rPr lang="sr-Latn-CS" altLang="en-US" smtClean="0"/>
              <a:pPr/>
              <a:t>64</a:t>
            </a:fld>
            <a:endParaRPr lang="sr-Latn-CS" alt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9B202F6-12B9-48E0-A2AC-65179CF94EF6}" type="slidenum">
              <a:rPr lang="sr-Latn-CS" altLang="en-US" smtClean="0"/>
              <a:pPr/>
              <a:t>67</a:t>
            </a:fld>
            <a:endParaRPr lang="sr-Latn-CS" alt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p:spPr>
        <p:txBody>
          <a:bodyPr/>
          <a:lstStyle/>
          <a:p>
            <a:pPr eaLnBrk="1" hangingPunct="1"/>
            <a:endParaRPr lang="sr-Latn-C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gd name="T0" fmla="*/ 5776 w 5740"/>
                <a:gd name="T1" fmla="*/ 617 h 4316"/>
                <a:gd name="T2" fmla="*/ 0 w 5740"/>
                <a:gd name="T3" fmla="*/ 617 h 4316"/>
                <a:gd name="T4" fmla="*/ 0 w 5740"/>
                <a:gd name="T5" fmla="*/ 0 h 4316"/>
                <a:gd name="T6" fmla="*/ 5776 w 5740"/>
                <a:gd name="T7" fmla="*/ 0 h 4316"/>
                <a:gd name="T8" fmla="*/ 5776 w 5740"/>
                <a:gd name="T9" fmla="*/ 617 h 4316"/>
                <a:gd name="T10" fmla="*/ 5776 w 5740"/>
                <a:gd name="T11" fmla="*/ 617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6" name="Group 4"/>
            <p:cNvGrpSpPr>
              <a:grpSpLocks/>
            </p:cNvGrpSpPr>
            <p:nvPr userDrawn="1"/>
          </p:nvGrpSpPr>
          <p:grpSpPr bwMode="auto">
            <a:xfrm>
              <a:off x="3528" y="3715"/>
              <a:ext cx="792" cy="521"/>
              <a:chOff x="3527" y="3715"/>
              <a:chExt cx="792" cy="521"/>
            </a:xfrm>
          </p:grpSpPr>
          <p:sp>
            <p:nvSpPr>
              <p:cNvPr id="57"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58"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59"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60"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61"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62" name="Freeform 10"/>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63" name="Freeform 11"/>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64" name="Freeform 12"/>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65" name="Freeform 13"/>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66" name="Freeform 14"/>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67"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grpSp>
        <p:grpSp>
          <p:nvGrpSpPr>
            <p:cNvPr id="7" name="Group 16"/>
            <p:cNvGrpSpPr>
              <a:grpSpLocks/>
            </p:cNvGrpSpPr>
            <p:nvPr userDrawn="1"/>
          </p:nvGrpSpPr>
          <p:grpSpPr bwMode="auto">
            <a:xfrm>
              <a:off x="1776" y="3631"/>
              <a:ext cx="1626" cy="683"/>
              <a:chOff x="1776" y="3631"/>
              <a:chExt cx="1626" cy="683"/>
            </a:xfrm>
          </p:grpSpPr>
          <p:sp>
            <p:nvSpPr>
              <p:cNvPr id="39"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40"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41"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42"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43"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44"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45"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46"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47" name="Freeform 25"/>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48" name="Freeform 26"/>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49" name="Freeform 27"/>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0" name="Freeform 28"/>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1" name="Freeform 29"/>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30"/>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31"/>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4" name="Freeform 32"/>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5" name="Freeform 33"/>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6" name="Freeform 34"/>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8" name="Group 35"/>
            <p:cNvGrpSpPr>
              <a:grpSpLocks/>
            </p:cNvGrpSpPr>
            <p:nvPr userDrawn="1"/>
          </p:nvGrpSpPr>
          <p:grpSpPr bwMode="auto">
            <a:xfrm>
              <a:off x="4128" y="3360"/>
              <a:ext cx="1351" cy="821"/>
              <a:chOff x="4128" y="3360"/>
              <a:chExt cx="1351" cy="821"/>
            </a:xfrm>
          </p:grpSpPr>
          <p:sp>
            <p:nvSpPr>
              <p:cNvPr id="22" name="Freeform 36"/>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3" name="Freeform 37"/>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4" name="Freeform 38"/>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5" name="Freeform 39"/>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6" name="Freeform 40"/>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7" name="Freeform 41"/>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8" name="Freeform 42"/>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9" name="Freeform 43"/>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Freeform 44"/>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1" name="Freeform 45"/>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2" name="Freeform 46"/>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3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3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3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3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3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grpSp>
        <p:grpSp>
          <p:nvGrpSpPr>
            <p:cNvPr id="9" name="Group 53"/>
            <p:cNvGrpSpPr>
              <a:grpSpLocks/>
            </p:cNvGrpSpPr>
            <p:nvPr userDrawn="1"/>
          </p:nvGrpSpPr>
          <p:grpSpPr bwMode="auto">
            <a:xfrm>
              <a:off x="5280" y="3024"/>
              <a:ext cx="425" cy="258"/>
              <a:chOff x="5280" y="3024"/>
              <a:chExt cx="425" cy="258"/>
            </a:xfrm>
          </p:grpSpPr>
          <p:sp>
            <p:nvSpPr>
              <p:cNvPr id="10" name="Freeform 54"/>
              <p:cNvSpPr>
                <a:spLocks/>
              </p:cNvSpPr>
              <p:nvPr/>
            </p:nvSpPr>
            <p:spPr bwMode="hidden">
              <a:xfrm>
                <a:off x="5280" y="3186"/>
                <a:ext cx="383" cy="96"/>
              </a:xfrm>
              <a:custGeom>
                <a:avLst/>
                <a:gdLst>
                  <a:gd name="T0" fmla="*/ 211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1 w 382"/>
                  <a:gd name="T19" fmla="*/ 96 h 96"/>
                  <a:gd name="T20" fmla="*/ 265 w 382"/>
                  <a:gd name="T21" fmla="*/ 90 h 96"/>
                  <a:gd name="T22" fmla="*/ 313 w 382"/>
                  <a:gd name="T23" fmla="*/ 84 h 96"/>
                  <a:gd name="T24" fmla="*/ 354 w 382"/>
                  <a:gd name="T25" fmla="*/ 66 h 96"/>
                  <a:gd name="T26" fmla="*/ 384 w 382"/>
                  <a:gd name="T27" fmla="*/ 42 h 96"/>
                  <a:gd name="T28" fmla="*/ 378 w 382"/>
                  <a:gd name="T29" fmla="*/ 42 h 96"/>
                  <a:gd name="T30" fmla="*/ 348 w 382"/>
                  <a:gd name="T31" fmla="*/ 66 h 96"/>
                  <a:gd name="T32" fmla="*/ 307 w 382"/>
                  <a:gd name="T33" fmla="*/ 78 h 96"/>
                  <a:gd name="T34" fmla="*/ 265 w 382"/>
                  <a:gd name="T35" fmla="*/ 90 h 96"/>
                  <a:gd name="T36" fmla="*/ 211 w 382"/>
                  <a:gd name="T37" fmla="*/ 96 h 96"/>
                  <a:gd name="T38" fmla="*/ 211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55"/>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56"/>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57"/>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58"/>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59"/>
              <p:cNvSpPr>
                <a:spLocks/>
              </p:cNvSpPr>
              <p:nvPr/>
            </p:nvSpPr>
            <p:spPr bwMode="hidden">
              <a:xfrm>
                <a:off x="5489" y="3042"/>
                <a:ext cx="186" cy="210"/>
              </a:xfrm>
              <a:custGeom>
                <a:avLst/>
                <a:gdLst>
                  <a:gd name="T0" fmla="*/ 0 w 185"/>
                  <a:gd name="T1" fmla="*/ 6 h 210"/>
                  <a:gd name="T2" fmla="*/ 66 w 185"/>
                  <a:gd name="T3" fmla="*/ 12 h 210"/>
                  <a:gd name="T4" fmla="*/ 121 w 185"/>
                  <a:gd name="T5" fmla="*/ 36 h 210"/>
                  <a:gd name="T6" fmla="*/ 157 w 185"/>
                  <a:gd name="T7" fmla="*/ 72 h 210"/>
                  <a:gd name="T8" fmla="*/ 163 w 185"/>
                  <a:gd name="T9" fmla="*/ 90 h 210"/>
                  <a:gd name="T10" fmla="*/ 169 w 185"/>
                  <a:gd name="T11" fmla="*/ 114 h 210"/>
                  <a:gd name="T12" fmla="*/ 163 w 185"/>
                  <a:gd name="T13" fmla="*/ 138 h 210"/>
                  <a:gd name="T14" fmla="*/ 151 w 185"/>
                  <a:gd name="T15" fmla="*/ 162 h 210"/>
                  <a:gd name="T16" fmla="*/ 121 w 185"/>
                  <a:gd name="T17" fmla="*/ 180 h 210"/>
                  <a:gd name="T18" fmla="*/ 90 w 185"/>
                  <a:gd name="T19" fmla="*/ 198 h 210"/>
                  <a:gd name="T20" fmla="*/ 98 w 185"/>
                  <a:gd name="T21" fmla="*/ 210 h 210"/>
                  <a:gd name="T22" fmla="*/ 133 w 185"/>
                  <a:gd name="T23" fmla="*/ 192 h 210"/>
                  <a:gd name="T24" fmla="*/ 163 w 185"/>
                  <a:gd name="T25" fmla="*/ 168 h 210"/>
                  <a:gd name="T26" fmla="*/ 181 w 185"/>
                  <a:gd name="T27" fmla="*/ 144 h 210"/>
                  <a:gd name="T28" fmla="*/ 187 w 185"/>
                  <a:gd name="T29" fmla="*/ 114 h 210"/>
                  <a:gd name="T30" fmla="*/ 181 w 185"/>
                  <a:gd name="T31" fmla="*/ 90 h 210"/>
                  <a:gd name="T32" fmla="*/ 175 w 185"/>
                  <a:gd name="T33" fmla="*/ 66 h 210"/>
                  <a:gd name="T34" fmla="*/ 157 w 185"/>
                  <a:gd name="T35" fmla="*/ 48 h 210"/>
                  <a:gd name="T36" fmla="*/ 133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60"/>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7" name="Group 61"/>
              <p:cNvGrpSpPr>
                <a:grpSpLocks/>
              </p:cNvGrpSpPr>
              <p:nvPr/>
            </p:nvGrpSpPr>
            <p:grpSpPr bwMode="auto">
              <a:xfrm>
                <a:off x="5381" y="3085"/>
                <a:ext cx="227" cy="132"/>
                <a:chOff x="5381" y="3085"/>
                <a:chExt cx="227" cy="132"/>
              </a:xfrm>
            </p:grpSpPr>
            <p:sp>
              <p:nvSpPr>
                <p:cNvPr id="1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smtClean="0"/>
                </a:p>
              </p:txBody>
            </p:sp>
            <p:sp>
              <p:nvSpPr>
                <p:cNvPr id="1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smtClean="0"/>
                </a:p>
              </p:txBody>
            </p:sp>
            <p:sp>
              <p:nvSpPr>
                <p:cNvPr id="2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smtClean="0"/>
                </a:p>
              </p:txBody>
            </p:sp>
            <p:sp>
              <p:nvSpPr>
                <p:cNvPr id="2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smtClean="0"/>
                </a:p>
              </p:txBody>
            </p:sp>
          </p:grpSp>
        </p:grpSp>
      </p:grpSp>
      <p:sp>
        <p:nvSpPr>
          <p:cNvPr id="12354" name="Rectangle 66"/>
          <p:cNvSpPr>
            <a:spLocks noGrp="1" noChangeArrowheads="1"/>
          </p:cNvSpPr>
          <p:nvPr>
            <p:ph type="ctrTitle" sz="quarter"/>
          </p:nvPr>
        </p:nvSpPr>
        <p:spPr>
          <a:xfrm>
            <a:off x="685800" y="1692275"/>
            <a:ext cx="7772400" cy="1736725"/>
          </a:xfrm>
        </p:spPr>
        <p:txBody>
          <a:bodyPr anchor="b"/>
          <a:lstStyle>
            <a:lvl1pPr>
              <a:defRPr sz="5400"/>
            </a:lvl1pPr>
          </a:lstStyle>
          <a:p>
            <a:pPr lvl="0"/>
            <a:r>
              <a:rPr lang="en-US" altLang="en-US" noProof="0" smtClean="0"/>
              <a:t>Click to edit Master title style</a:t>
            </a:r>
          </a:p>
        </p:txBody>
      </p:sp>
      <p:sp>
        <p:nvSpPr>
          <p:cNvPr id="12355"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smtClean="0"/>
              <a:t>Click to edit Master subtitle style</a:t>
            </a:r>
          </a:p>
        </p:txBody>
      </p:sp>
      <p:sp>
        <p:nvSpPr>
          <p:cNvPr id="68" name="Rectangle 68"/>
          <p:cNvSpPr>
            <a:spLocks noGrp="1" noChangeArrowheads="1"/>
          </p:cNvSpPr>
          <p:nvPr>
            <p:ph type="dt" sz="quarter" idx="10"/>
          </p:nvPr>
        </p:nvSpPr>
        <p:spPr>
          <a:xfrm>
            <a:off x="457200" y="6248400"/>
            <a:ext cx="2133600" cy="457200"/>
          </a:xfrm>
        </p:spPr>
        <p:txBody>
          <a:bodyPr/>
          <a:lstStyle>
            <a:lvl1pPr>
              <a:defRPr/>
            </a:lvl1pPr>
          </a:lstStyle>
          <a:p>
            <a:pPr>
              <a:defRPr/>
            </a:pPr>
            <a:endParaRPr lang="en-US" altLang="en-US"/>
          </a:p>
        </p:txBody>
      </p:sp>
      <p:sp>
        <p:nvSpPr>
          <p:cNvPr id="69" name="Rectangle 69"/>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en-US"/>
          </a:p>
        </p:txBody>
      </p:sp>
      <p:sp>
        <p:nvSpPr>
          <p:cNvPr id="70" name="Rectangle 70"/>
          <p:cNvSpPr>
            <a:spLocks noGrp="1" noChangeArrowheads="1"/>
          </p:cNvSpPr>
          <p:nvPr>
            <p:ph type="sldNum" sz="quarter" idx="12"/>
          </p:nvPr>
        </p:nvSpPr>
        <p:spPr>
          <a:xfrm>
            <a:off x="6553200" y="6248400"/>
            <a:ext cx="2133600" cy="457200"/>
          </a:xfrm>
        </p:spPr>
        <p:txBody>
          <a:bodyPr/>
          <a:lstStyle>
            <a:lvl1pPr>
              <a:defRPr/>
            </a:lvl1pPr>
          </a:lstStyle>
          <a:p>
            <a:pPr>
              <a:defRPr/>
            </a:pPr>
            <a:fld id="{844FB6F0-CFB6-4ABD-BF85-A3CE2C948013}" type="slidenum">
              <a:rPr lang="en-US" altLang="en-US"/>
              <a:pPr>
                <a:defRPr/>
              </a:pPr>
              <a:t>‹#›</a:t>
            </a:fld>
            <a:endParaRPr lang="en-US" altLang="en-US"/>
          </a:p>
        </p:txBody>
      </p:sp>
    </p:spTree>
    <p:extLst>
      <p:ext uri="{BB962C8B-B14F-4D97-AF65-F5344CB8AC3E}">
        <p14:creationId xmlns:p14="http://schemas.microsoft.com/office/powerpoint/2010/main" val="3067629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9"/>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70"/>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1"/>
          <p:cNvSpPr>
            <a:spLocks noGrp="1" noChangeArrowheads="1"/>
          </p:cNvSpPr>
          <p:nvPr>
            <p:ph type="sldNum" sz="quarter" idx="12"/>
          </p:nvPr>
        </p:nvSpPr>
        <p:spPr>
          <a:ln/>
        </p:spPr>
        <p:txBody>
          <a:bodyPr/>
          <a:lstStyle>
            <a:lvl1pPr>
              <a:defRPr/>
            </a:lvl1pPr>
          </a:lstStyle>
          <a:p>
            <a:pPr>
              <a:defRPr/>
            </a:pPr>
            <a:fld id="{26C4FA38-D6F5-442F-BD6D-169B620EEFA7}" type="slidenum">
              <a:rPr lang="en-US" altLang="en-US"/>
              <a:pPr>
                <a:defRPr/>
              </a:pPr>
              <a:t>‹#›</a:t>
            </a:fld>
            <a:endParaRPr lang="en-US" altLang="en-US"/>
          </a:p>
        </p:txBody>
      </p:sp>
    </p:spTree>
    <p:extLst>
      <p:ext uri="{BB962C8B-B14F-4D97-AF65-F5344CB8AC3E}">
        <p14:creationId xmlns:p14="http://schemas.microsoft.com/office/powerpoint/2010/main" val="4122507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69"/>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70"/>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1"/>
          <p:cNvSpPr>
            <a:spLocks noGrp="1" noChangeArrowheads="1"/>
          </p:cNvSpPr>
          <p:nvPr>
            <p:ph type="sldNum" sz="quarter" idx="12"/>
          </p:nvPr>
        </p:nvSpPr>
        <p:spPr>
          <a:ln/>
        </p:spPr>
        <p:txBody>
          <a:bodyPr/>
          <a:lstStyle>
            <a:lvl1pPr>
              <a:defRPr/>
            </a:lvl1pPr>
          </a:lstStyle>
          <a:p>
            <a:pPr>
              <a:defRPr/>
            </a:pPr>
            <a:fld id="{82B78DC7-E30A-4710-B4D5-F19976D605E4}" type="slidenum">
              <a:rPr lang="en-US" altLang="en-US"/>
              <a:pPr>
                <a:defRPr/>
              </a:pPr>
              <a:t>‹#›</a:t>
            </a:fld>
            <a:endParaRPr lang="en-US" altLang="en-US"/>
          </a:p>
        </p:txBody>
      </p:sp>
    </p:spTree>
    <p:extLst>
      <p:ext uri="{BB962C8B-B14F-4D97-AF65-F5344CB8AC3E}">
        <p14:creationId xmlns:p14="http://schemas.microsoft.com/office/powerpoint/2010/main" val="2676295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9"/>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70"/>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1"/>
          <p:cNvSpPr>
            <a:spLocks noGrp="1" noChangeArrowheads="1"/>
          </p:cNvSpPr>
          <p:nvPr>
            <p:ph type="sldNum" sz="quarter" idx="12"/>
          </p:nvPr>
        </p:nvSpPr>
        <p:spPr>
          <a:ln/>
        </p:spPr>
        <p:txBody>
          <a:bodyPr/>
          <a:lstStyle>
            <a:lvl1pPr>
              <a:defRPr/>
            </a:lvl1pPr>
          </a:lstStyle>
          <a:p>
            <a:pPr>
              <a:defRPr/>
            </a:pPr>
            <a:fld id="{66D1DC14-B83A-4128-88CC-721AC0904292}" type="slidenum">
              <a:rPr lang="en-US" altLang="en-US"/>
              <a:pPr>
                <a:defRPr/>
              </a:pPr>
              <a:t>‹#›</a:t>
            </a:fld>
            <a:endParaRPr lang="en-US" altLang="en-US"/>
          </a:p>
        </p:txBody>
      </p:sp>
    </p:spTree>
    <p:extLst>
      <p:ext uri="{BB962C8B-B14F-4D97-AF65-F5344CB8AC3E}">
        <p14:creationId xmlns:p14="http://schemas.microsoft.com/office/powerpoint/2010/main" val="1853611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9"/>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70"/>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71"/>
          <p:cNvSpPr>
            <a:spLocks noGrp="1" noChangeArrowheads="1"/>
          </p:cNvSpPr>
          <p:nvPr>
            <p:ph type="sldNum" sz="quarter" idx="12"/>
          </p:nvPr>
        </p:nvSpPr>
        <p:spPr>
          <a:ln/>
        </p:spPr>
        <p:txBody>
          <a:bodyPr/>
          <a:lstStyle>
            <a:lvl1pPr>
              <a:defRPr/>
            </a:lvl1pPr>
          </a:lstStyle>
          <a:p>
            <a:pPr>
              <a:defRPr/>
            </a:pPr>
            <a:fld id="{4337C87F-ADBC-4395-A6FC-F3E4E6D7D032}" type="slidenum">
              <a:rPr lang="en-US" altLang="en-US"/>
              <a:pPr>
                <a:defRPr/>
              </a:pPr>
              <a:t>‹#›</a:t>
            </a:fld>
            <a:endParaRPr lang="en-US" altLang="en-US"/>
          </a:p>
        </p:txBody>
      </p:sp>
    </p:spTree>
    <p:extLst>
      <p:ext uri="{BB962C8B-B14F-4D97-AF65-F5344CB8AC3E}">
        <p14:creationId xmlns:p14="http://schemas.microsoft.com/office/powerpoint/2010/main" val="3990063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9"/>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70"/>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71"/>
          <p:cNvSpPr>
            <a:spLocks noGrp="1" noChangeArrowheads="1"/>
          </p:cNvSpPr>
          <p:nvPr>
            <p:ph type="sldNum" sz="quarter" idx="12"/>
          </p:nvPr>
        </p:nvSpPr>
        <p:spPr>
          <a:ln/>
        </p:spPr>
        <p:txBody>
          <a:bodyPr/>
          <a:lstStyle>
            <a:lvl1pPr>
              <a:defRPr/>
            </a:lvl1pPr>
          </a:lstStyle>
          <a:p>
            <a:pPr>
              <a:defRPr/>
            </a:pPr>
            <a:fld id="{AFA449D1-DB9A-4412-9C66-D066943AC5B5}" type="slidenum">
              <a:rPr lang="en-US" altLang="en-US"/>
              <a:pPr>
                <a:defRPr/>
              </a:pPr>
              <a:t>‹#›</a:t>
            </a:fld>
            <a:endParaRPr lang="en-US" altLang="en-US"/>
          </a:p>
        </p:txBody>
      </p:sp>
    </p:spTree>
    <p:extLst>
      <p:ext uri="{BB962C8B-B14F-4D97-AF65-F5344CB8AC3E}">
        <p14:creationId xmlns:p14="http://schemas.microsoft.com/office/powerpoint/2010/main" val="1414557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9"/>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70"/>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71"/>
          <p:cNvSpPr>
            <a:spLocks noGrp="1" noChangeArrowheads="1"/>
          </p:cNvSpPr>
          <p:nvPr>
            <p:ph type="sldNum" sz="quarter" idx="12"/>
          </p:nvPr>
        </p:nvSpPr>
        <p:spPr>
          <a:ln/>
        </p:spPr>
        <p:txBody>
          <a:bodyPr/>
          <a:lstStyle>
            <a:lvl1pPr>
              <a:defRPr/>
            </a:lvl1pPr>
          </a:lstStyle>
          <a:p>
            <a:pPr>
              <a:defRPr/>
            </a:pPr>
            <a:fld id="{2983550F-F32B-4A3C-ABA3-309724EF86E3}" type="slidenum">
              <a:rPr lang="en-US" altLang="en-US"/>
              <a:pPr>
                <a:defRPr/>
              </a:pPr>
              <a:t>‹#›</a:t>
            </a:fld>
            <a:endParaRPr lang="en-US" altLang="en-US"/>
          </a:p>
        </p:txBody>
      </p:sp>
    </p:spTree>
    <p:extLst>
      <p:ext uri="{BB962C8B-B14F-4D97-AF65-F5344CB8AC3E}">
        <p14:creationId xmlns:p14="http://schemas.microsoft.com/office/powerpoint/2010/main" val="3927515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69"/>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70"/>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1"/>
          <p:cNvSpPr>
            <a:spLocks noGrp="1" noChangeArrowheads="1"/>
          </p:cNvSpPr>
          <p:nvPr>
            <p:ph type="sldNum" sz="quarter" idx="12"/>
          </p:nvPr>
        </p:nvSpPr>
        <p:spPr>
          <a:ln/>
        </p:spPr>
        <p:txBody>
          <a:bodyPr/>
          <a:lstStyle>
            <a:lvl1pPr>
              <a:defRPr/>
            </a:lvl1pPr>
          </a:lstStyle>
          <a:p>
            <a:pPr>
              <a:defRPr/>
            </a:pPr>
            <a:fld id="{D931D19F-2EE9-4769-BF8F-6A1A06F973AB}" type="slidenum">
              <a:rPr lang="en-US" altLang="en-US"/>
              <a:pPr>
                <a:defRPr/>
              </a:pPr>
              <a:t>‹#›</a:t>
            </a:fld>
            <a:endParaRPr lang="en-US" altLang="en-US"/>
          </a:p>
        </p:txBody>
      </p:sp>
    </p:spTree>
    <p:extLst>
      <p:ext uri="{BB962C8B-B14F-4D97-AF65-F5344CB8AC3E}">
        <p14:creationId xmlns:p14="http://schemas.microsoft.com/office/powerpoint/2010/main" val="3320172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69"/>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70"/>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1"/>
          <p:cNvSpPr>
            <a:spLocks noGrp="1" noChangeArrowheads="1"/>
          </p:cNvSpPr>
          <p:nvPr>
            <p:ph type="sldNum" sz="quarter" idx="12"/>
          </p:nvPr>
        </p:nvSpPr>
        <p:spPr>
          <a:ln/>
        </p:spPr>
        <p:txBody>
          <a:bodyPr/>
          <a:lstStyle>
            <a:lvl1pPr>
              <a:defRPr/>
            </a:lvl1pPr>
          </a:lstStyle>
          <a:p>
            <a:pPr>
              <a:defRPr/>
            </a:pPr>
            <a:fld id="{C2B3DFF6-FC08-4DBA-B929-9FDF7CABEFF8}" type="slidenum">
              <a:rPr lang="en-US" altLang="en-US"/>
              <a:pPr>
                <a:defRPr/>
              </a:pPr>
              <a:t>‹#›</a:t>
            </a:fld>
            <a:endParaRPr lang="en-US" altLang="en-US"/>
          </a:p>
        </p:txBody>
      </p:sp>
    </p:spTree>
    <p:extLst>
      <p:ext uri="{BB962C8B-B14F-4D97-AF65-F5344CB8AC3E}">
        <p14:creationId xmlns:p14="http://schemas.microsoft.com/office/powerpoint/2010/main" val="1413174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9"/>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70"/>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1"/>
          <p:cNvSpPr>
            <a:spLocks noGrp="1" noChangeArrowheads="1"/>
          </p:cNvSpPr>
          <p:nvPr>
            <p:ph type="sldNum" sz="quarter" idx="12"/>
          </p:nvPr>
        </p:nvSpPr>
        <p:spPr>
          <a:ln/>
        </p:spPr>
        <p:txBody>
          <a:bodyPr/>
          <a:lstStyle>
            <a:lvl1pPr>
              <a:defRPr/>
            </a:lvl1pPr>
          </a:lstStyle>
          <a:p>
            <a:pPr>
              <a:defRPr/>
            </a:pPr>
            <a:fld id="{850212A7-6639-431F-8BF7-F4AF792F5B06}" type="slidenum">
              <a:rPr lang="en-US" altLang="en-US"/>
              <a:pPr>
                <a:defRPr/>
              </a:pPr>
              <a:t>‹#›</a:t>
            </a:fld>
            <a:endParaRPr lang="en-US" altLang="en-US"/>
          </a:p>
        </p:txBody>
      </p:sp>
    </p:spTree>
    <p:extLst>
      <p:ext uri="{BB962C8B-B14F-4D97-AF65-F5344CB8AC3E}">
        <p14:creationId xmlns:p14="http://schemas.microsoft.com/office/powerpoint/2010/main" val="3252213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483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483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9"/>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70"/>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1"/>
          <p:cNvSpPr>
            <a:spLocks noGrp="1" noChangeArrowheads="1"/>
          </p:cNvSpPr>
          <p:nvPr>
            <p:ph type="sldNum" sz="quarter" idx="12"/>
          </p:nvPr>
        </p:nvSpPr>
        <p:spPr>
          <a:ln/>
        </p:spPr>
        <p:txBody>
          <a:bodyPr/>
          <a:lstStyle>
            <a:lvl1pPr>
              <a:defRPr/>
            </a:lvl1pPr>
          </a:lstStyle>
          <a:p>
            <a:pPr>
              <a:defRPr/>
            </a:pPr>
            <a:fld id="{370472EE-6608-4692-AF4E-DCC9CE0D863F}" type="slidenum">
              <a:rPr lang="en-US" altLang="en-US"/>
              <a:pPr>
                <a:defRPr/>
              </a:pPr>
              <a:t>‹#›</a:t>
            </a:fld>
            <a:endParaRPr lang="en-US" altLang="en-US"/>
          </a:p>
        </p:txBody>
      </p:sp>
    </p:spTree>
    <p:extLst>
      <p:ext uri="{BB962C8B-B14F-4D97-AF65-F5344CB8AC3E}">
        <p14:creationId xmlns:p14="http://schemas.microsoft.com/office/powerpoint/2010/main" val="1484224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Freeform 2"/>
          <p:cNvSpPr>
            <a:spLocks/>
          </p:cNvSpPr>
          <p:nvPr/>
        </p:nvSpPr>
        <p:spPr bwMode="hidden">
          <a:xfrm>
            <a:off x="6627813" y="6429375"/>
            <a:ext cx="285750" cy="209550"/>
          </a:xfrm>
          <a:custGeom>
            <a:avLst/>
            <a:gdLst>
              <a:gd name="T0" fmla="*/ 0 w 179"/>
              <a:gd name="T1" fmla="*/ 132 h 132"/>
              <a:gd name="T2" fmla="*/ 29 w 179"/>
              <a:gd name="T3" fmla="*/ 132 h 132"/>
              <a:gd name="T4" fmla="*/ 77 w 179"/>
              <a:gd name="T5" fmla="*/ 108 h 132"/>
              <a:gd name="T6" fmla="*/ 119 w 179"/>
              <a:gd name="T7" fmla="*/ 78 h 132"/>
              <a:gd name="T8" fmla="*/ 155 w 179"/>
              <a:gd name="T9" fmla="*/ 48 h 132"/>
              <a:gd name="T10" fmla="*/ 179 w 179"/>
              <a:gd name="T11" fmla="*/ 12 h 132"/>
              <a:gd name="T12" fmla="*/ 173 w 179"/>
              <a:gd name="T13" fmla="*/ 6 h 132"/>
              <a:gd name="T14" fmla="*/ 167 w 179"/>
              <a:gd name="T15" fmla="*/ 0 h 132"/>
              <a:gd name="T16" fmla="*/ 137 w 179"/>
              <a:gd name="T17" fmla="*/ 42 h 132"/>
              <a:gd name="T18" fmla="*/ 101 w 179"/>
              <a:gd name="T19" fmla="*/ 78 h 132"/>
              <a:gd name="T20" fmla="*/ 53 w 179"/>
              <a:gd name="T21" fmla="*/ 108 h 132"/>
              <a:gd name="T22" fmla="*/ 0 w 179"/>
              <a:gd name="T23" fmla="*/ 132 h 132"/>
              <a:gd name="T24" fmla="*/ 0 w 179"/>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nvGrpSpPr>
          <p:cNvPr id="1027" name="Group 3"/>
          <p:cNvGrpSpPr>
            <a:grpSpLocks/>
          </p:cNvGrpSpPr>
          <p:nvPr/>
        </p:nvGrpSpPr>
        <p:grpSpPr bwMode="auto">
          <a:xfrm>
            <a:off x="3175" y="4267200"/>
            <a:ext cx="9140825" cy="2590800"/>
            <a:chOff x="2" y="2688"/>
            <a:chExt cx="5758" cy="1632"/>
          </a:xfrm>
        </p:grpSpPr>
        <p:sp>
          <p:nvSpPr>
            <p:cNvPr id="1033" name="Freeform 4"/>
            <p:cNvSpPr>
              <a:spLocks/>
            </p:cNvSpPr>
            <p:nvPr/>
          </p:nvSpPr>
          <p:spPr bwMode="hidden">
            <a:xfrm>
              <a:off x="2" y="2688"/>
              <a:ext cx="5758" cy="1632"/>
            </a:xfrm>
            <a:custGeom>
              <a:avLst/>
              <a:gdLst>
                <a:gd name="T0" fmla="*/ 5776 w 5740"/>
                <a:gd name="T1" fmla="*/ 617 h 4316"/>
                <a:gd name="T2" fmla="*/ 0 w 5740"/>
                <a:gd name="T3" fmla="*/ 617 h 4316"/>
                <a:gd name="T4" fmla="*/ 0 w 5740"/>
                <a:gd name="T5" fmla="*/ 0 h 4316"/>
                <a:gd name="T6" fmla="*/ 5776 w 5740"/>
                <a:gd name="T7" fmla="*/ 0 h 4316"/>
                <a:gd name="T8" fmla="*/ 5776 w 5740"/>
                <a:gd name="T9" fmla="*/ 617 h 4316"/>
                <a:gd name="T10" fmla="*/ 5776 w 5740"/>
                <a:gd name="T11" fmla="*/ 617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34" name="Group 5"/>
            <p:cNvGrpSpPr>
              <a:grpSpLocks/>
            </p:cNvGrpSpPr>
            <p:nvPr userDrawn="1"/>
          </p:nvGrpSpPr>
          <p:grpSpPr bwMode="auto">
            <a:xfrm>
              <a:off x="3528" y="3715"/>
              <a:ext cx="792" cy="521"/>
              <a:chOff x="3527" y="3715"/>
              <a:chExt cx="792" cy="521"/>
            </a:xfrm>
          </p:grpSpPr>
          <p:sp>
            <p:nvSpPr>
              <p:cNvPr id="11270"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271"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272"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273"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274"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275" name="Freeform 11"/>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276" name="Freeform 12"/>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277" name="Freeform 13"/>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278" name="Freeform 14"/>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279" name="Freeform 15"/>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280"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grpSp>
        <p:grpSp>
          <p:nvGrpSpPr>
            <p:cNvPr id="1035" name="Group 17"/>
            <p:cNvGrpSpPr>
              <a:grpSpLocks/>
            </p:cNvGrpSpPr>
            <p:nvPr userDrawn="1"/>
          </p:nvGrpSpPr>
          <p:grpSpPr bwMode="auto">
            <a:xfrm>
              <a:off x="1776" y="3631"/>
              <a:ext cx="1626" cy="683"/>
              <a:chOff x="1776" y="3631"/>
              <a:chExt cx="1626" cy="683"/>
            </a:xfrm>
          </p:grpSpPr>
          <p:sp>
            <p:nvSpPr>
              <p:cNvPr id="11282"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283"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284"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285"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286"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287"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288"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289"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290" name="Freeform 26"/>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291" name="Freeform 27"/>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292" name="Freeform 28"/>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293" name="Freeform 29"/>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079" name="Freeform 30"/>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80" name="Freeform 31"/>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296" name="Freeform 32"/>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297" name="Freeform 33"/>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298" name="Freeform 34"/>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084" name="Freeform 35"/>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036" name="Group 36"/>
            <p:cNvGrpSpPr>
              <a:grpSpLocks/>
            </p:cNvGrpSpPr>
            <p:nvPr userDrawn="1"/>
          </p:nvGrpSpPr>
          <p:grpSpPr bwMode="auto">
            <a:xfrm>
              <a:off x="4128" y="3360"/>
              <a:ext cx="1351" cy="821"/>
              <a:chOff x="4128" y="3360"/>
              <a:chExt cx="1351" cy="821"/>
            </a:xfrm>
          </p:grpSpPr>
          <p:sp>
            <p:nvSpPr>
              <p:cNvPr id="11301" name="Freeform 37"/>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302" name="Freeform 38"/>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303" name="Freeform 39"/>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304" name="Freeform 40"/>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305" name="Freeform 41"/>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306" name="Freeform 42"/>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307" name="Freeform 43"/>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057" name="Freeform 44"/>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309" name="Freeform 45"/>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310" name="Freeform 46"/>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311" name="Freeform 47"/>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312"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313"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314"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315"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316"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sp>
            <p:nvSpPr>
              <p:cNvPr id="11317"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a:p>
            </p:txBody>
          </p:sp>
        </p:grpSp>
        <p:grpSp>
          <p:nvGrpSpPr>
            <p:cNvPr id="1037" name="Group 54"/>
            <p:cNvGrpSpPr>
              <a:grpSpLocks/>
            </p:cNvGrpSpPr>
            <p:nvPr userDrawn="1"/>
          </p:nvGrpSpPr>
          <p:grpSpPr bwMode="auto">
            <a:xfrm>
              <a:off x="5280" y="3024"/>
              <a:ext cx="425" cy="258"/>
              <a:chOff x="5280" y="3024"/>
              <a:chExt cx="425" cy="258"/>
            </a:xfrm>
          </p:grpSpPr>
          <p:sp>
            <p:nvSpPr>
              <p:cNvPr id="1038" name="Freeform 55"/>
              <p:cNvSpPr>
                <a:spLocks/>
              </p:cNvSpPr>
              <p:nvPr/>
            </p:nvSpPr>
            <p:spPr bwMode="hidden">
              <a:xfrm>
                <a:off x="5280" y="3186"/>
                <a:ext cx="383" cy="96"/>
              </a:xfrm>
              <a:custGeom>
                <a:avLst/>
                <a:gdLst>
                  <a:gd name="T0" fmla="*/ 211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1 w 382"/>
                  <a:gd name="T19" fmla="*/ 96 h 96"/>
                  <a:gd name="T20" fmla="*/ 265 w 382"/>
                  <a:gd name="T21" fmla="*/ 90 h 96"/>
                  <a:gd name="T22" fmla="*/ 313 w 382"/>
                  <a:gd name="T23" fmla="*/ 84 h 96"/>
                  <a:gd name="T24" fmla="*/ 354 w 382"/>
                  <a:gd name="T25" fmla="*/ 66 h 96"/>
                  <a:gd name="T26" fmla="*/ 384 w 382"/>
                  <a:gd name="T27" fmla="*/ 42 h 96"/>
                  <a:gd name="T28" fmla="*/ 378 w 382"/>
                  <a:gd name="T29" fmla="*/ 42 h 96"/>
                  <a:gd name="T30" fmla="*/ 348 w 382"/>
                  <a:gd name="T31" fmla="*/ 66 h 96"/>
                  <a:gd name="T32" fmla="*/ 307 w 382"/>
                  <a:gd name="T33" fmla="*/ 78 h 96"/>
                  <a:gd name="T34" fmla="*/ 265 w 382"/>
                  <a:gd name="T35" fmla="*/ 90 h 96"/>
                  <a:gd name="T36" fmla="*/ 211 w 382"/>
                  <a:gd name="T37" fmla="*/ 96 h 96"/>
                  <a:gd name="T38" fmla="*/ 211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9" name="Freeform 56"/>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57"/>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1" name="Freeform 58"/>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2" name="Freeform 59"/>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3" name="Freeform 60"/>
              <p:cNvSpPr>
                <a:spLocks/>
              </p:cNvSpPr>
              <p:nvPr/>
            </p:nvSpPr>
            <p:spPr bwMode="hidden">
              <a:xfrm>
                <a:off x="5489" y="3042"/>
                <a:ext cx="186" cy="210"/>
              </a:xfrm>
              <a:custGeom>
                <a:avLst/>
                <a:gdLst>
                  <a:gd name="T0" fmla="*/ 0 w 185"/>
                  <a:gd name="T1" fmla="*/ 6 h 210"/>
                  <a:gd name="T2" fmla="*/ 66 w 185"/>
                  <a:gd name="T3" fmla="*/ 12 h 210"/>
                  <a:gd name="T4" fmla="*/ 121 w 185"/>
                  <a:gd name="T5" fmla="*/ 36 h 210"/>
                  <a:gd name="T6" fmla="*/ 157 w 185"/>
                  <a:gd name="T7" fmla="*/ 72 h 210"/>
                  <a:gd name="T8" fmla="*/ 163 w 185"/>
                  <a:gd name="T9" fmla="*/ 90 h 210"/>
                  <a:gd name="T10" fmla="*/ 169 w 185"/>
                  <a:gd name="T11" fmla="*/ 114 h 210"/>
                  <a:gd name="T12" fmla="*/ 163 w 185"/>
                  <a:gd name="T13" fmla="*/ 138 h 210"/>
                  <a:gd name="T14" fmla="*/ 151 w 185"/>
                  <a:gd name="T15" fmla="*/ 162 h 210"/>
                  <a:gd name="T16" fmla="*/ 121 w 185"/>
                  <a:gd name="T17" fmla="*/ 180 h 210"/>
                  <a:gd name="T18" fmla="*/ 90 w 185"/>
                  <a:gd name="T19" fmla="*/ 198 h 210"/>
                  <a:gd name="T20" fmla="*/ 98 w 185"/>
                  <a:gd name="T21" fmla="*/ 210 h 210"/>
                  <a:gd name="T22" fmla="*/ 133 w 185"/>
                  <a:gd name="T23" fmla="*/ 192 h 210"/>
                  <a:gd name="T24" fmla="*/ 163 w 185"/>
                  <a:gd name="T25" fmla="*/ 168 h 210"/>
                  <a:gd name="T26" fmla="*/ 181 w 185"/>
                  <a:gd name="T27" fmla="*/ 144 h 210"/>
                  <a:gd name="T28" fmla="*/ 187 w 185"/>
                  <a:gd name="T29" fmla="*/ 114 h 210"/>
                  <a:gd name="T30" fmla="*/ 181 w 185"/>
                  <a:gd name="T31" fmla="*/ 90 h 210"/>
                  <a:gd name="T32" fmla="*/ 175 w 185"/>
                  <a:gd name="T33" fmla="*/ 66 h 210"/>
                  <a:gd name="T34" fmla="*/ 157 w 185"/>
                  <a:gd name="T35" fmla="*/ 48 h 210"/>
                  <a:gd name="T36" fmla="*/ 133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4" name="Freeform 61"/>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45" name="Group 62"/>
              <p:cNvGrpSpPr>
                <a:grpSpLocks/>
              </p:cNvGrpSpPr>
              <p:nvPr/>
            </p:nvGrpSpPr>
            <p:grpSpPr bwMode="auto">
              <a:xfrm>
                <a:off x="5381" y="3085"/>
                <a:ext cx="227" cy="132"/>
                <a:chOff x="5381" y="3085"/>
                <a:chExt cx="227" cy="132"/>
              </a:xfrm>
            </p:grpSpPr>
            <p:sp>
              <p:nvSpPr>
                <p:cNvPr id="1046"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smtClean="0"/>
                </a:p>
              </p:txBody>
            </p:sp>
            <p:sp>
              <p:nvSpPr>
                <p:cNvPr id="1047"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smtClean="0"/>
                </a:p>
              </p:txBody>
            </p:sp>
            <p:sp>
              <p:nvSpPr>
                <p:cNvPr id="1048"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smtClean="0"/>
                </a:p>
              </p:txBody>
            </p:sp>
            <p:sp>
              <p:nvSpPr>
                <p:cNvPr id="1049"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smtClean="0"/>
                </a:p>
              </p:txBody>
            </p:sp>
          </p:grpSp>
        </p:grpSp>
      </p:grpSp>
      <p:sp>
        <p:nvSpPr>
          <p:cNvPr id="11331" name="Rectangle 67"/>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altLang="en-US" smtClean="0"/>
              <a:t>Click to edit Master title style</a:t>
            </a:r>
          </a:p>
        </p:txBody>
      </p:sp>
      <p:sp>
        <p:nvSpPr>
          <p:cNvPr id="11332" name="Rectangle 68"/>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1333" name="Rectangle 69"/>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pPr>
              <a:defRPr/>
            </a:pPr>
            <a:endParaRPr lang="en-US" altLang="en-US"/>
          </a:p>
        </p:txBody>
      </p:sp>
      <p:sp>
        <p:nvSpPr>
          <p:cNvPr id="11334" name="Rectangle 70"/>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defRPr>
            </a:lvl1pPr>
          </a:lstStyle>
          <a:p>
            <a:pPr>
              <a:defRPr/>
            </a:pPr>
            <a:endParaRPr lang="en-US" altLang="en-US"/>
          </a:p>
        </p:txBody>
      </p:sp>
      <p:sp>
        <p:nvSpPr>
          <p:cNvPr id="11335" name="Rectangle 71"/>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pPr>
              <a:defRPr/>
            </a:pPr>
            <a:fld id="{666F6D8A-65DF-45DA-9939-5986895E0281}"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Ø"/>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anose="05000000000000000000" pitchFamily="2" charset="2"/>
        <a:buChar char="l"/>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50000"/>
        <a:buFont typeface="Wingdings" panose="05000000000000000000" pitchFamily="2" charset="2"/>
        <a:buChar char="l"/>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mailto:sasa_kuburovic@hotmail.com"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4213" y="1700213"/>
            <a:ext cx="7772400" cy="1736725"/>
          </a:xfrm>
        </p:spPr>
        <p:txBody>
          <a:bodyPr/>
          <a:lstStyle/>
          <a:p>
            <a:pPr eaLnBrk="1" hangingPunct="1">
              <a:defRPr/>
            </a:pPr>
            <a:r>
              <a:rPr lang="sr-Latn-CS" altLang="en-US" smtClean="0"/>
              <a:t>RUKOMET NA PESKU</a:t>
            </a:r>
            <a:endParaRPr lang="en-US" altLang="en-US" smtClean="0"/>
          </a:p>
        </p:txBody>
      </p:sp>
      <p:sp>
        <p:nvSpPr>
          <p:cNvPr id="2051" name="Rectangle 3"/>
          <p:cNvSpPr>
            <a:spLocks noGrp="1" noChangeArrowheads="1"/>
          </p:cNvSpPr>
          <p:nvPr>
            <p:ph type="subTitle" idx="1"/>
          </p:nvPr>
        </p:nvSpPr>
        <p:spPr/>
        <p:txBody>
          <a:bodyPr/>
          <a:lstStyle/>
          <a:p>
            <a:pPr eaLnBrk="1" hangingPunct="1">
              <a:defRPr/>
            </a:pPr>
            <a:r>
              <a:rPr lang="sr-Latn-CS" altLang="en-US" dirty="0" smtClean="0"/>
              <a:t>Beograd, 16.12.2020.</a:t>
            </a:r>
            <a:endParaRPr lang="en-US" altLang="en-US"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5" descr="Pauči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defRPr/>
            </a:pPr>
            <a:r>
              <a:rPr lang="sr-Latn-CS" altLang="en-US" sz="2800" smtClean="0"/>
              <a:t>Da vas malo upoznam...</a:t>
            </a:r>
            <a:endParaRPr lang="en-US" altLang="en-US" sz="2800" smtClean="0"/>
          </a:p>
        </p:txBody>
      </p:sp>
      <p:sp>
        <p:nvSpPr>
          <p:cNvPr id="3075" name="Rectangle 3"/>
          <p:cNvSpPr>
            <a:spLocks noGrp="1" noChangeArrowheads="1"/>
          </p:cNvSpPr>
          <p:nvPr>
            <p:ph type="body" idx="1"/>
          </p:nvPr>
        </p:nvSpPr>
        <p:spPr>
          <a:xfrm>
            <a:off x="468313" y="2636838"/>
            <a:ext cx="8229600" cy="3268662"/>
          </a:xfrm>
        </p:spPr>
        <p:txBody>
          <a:bodyPr/>
          <a:lstStyle/>
          <a:p>
            <a:pPr eaLnBrk="1" hangingPunct="1">
              <a:defRPr/>
            </a:pPr>
            <a:r>
              <a:rPr lang="sr-Latn-CS" altLang="en-US" smtClean="0"/>
              <a:t>Kojim se sportovima bavite?</a:t>
            </a:r>
          </a:p>
          <a:p>
            <a:pPr eaLnBrk="1" hangingPunct="1">
              <a:defRPr/>
            </a:pPr>
            <a:r>
              <a:rPr lang="sr-Latn-CS" altLang="en-US" smtClean="0"/>
              <a:t>Kakvo je Vaše mišljenje o rukometu?</a:t>
            </a:r>
          </a:p>
          <a:p>
            <a:pPr eaLnBrk="1" hangingPunct="1">
              <a:defRPr/>
            </a:pPr>
            <a:r>
              <a:rPr lang="sr-Latn-CS" altLang="en-US" smtClean="0"/>
              <a:t>Šta bi ste promenili kod rukometa?</a:t>
            </a:r>
          </a:p>
          <a:p>
            <a:pPr eaLnBrk="1" hangingPunct="1">
              <a:defRPr/>
            </a:pPr>
            <a:r>
              <a:rPr lang="sr-Latn-CS" altLang="en-US" smtClean="0"/>
              <a:t>Šta znate o rukometu na pesku?</a:t>
            </a:r>
            <a:endParaRPr lang="en-US" altLang="en-US"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A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908050"/>
            <a:ext cx="8459787" cy="475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a:xfrm>
            <a:off x="457200" y="1628775"/>
            <a:ext cx="8229600" cy="2447925"/>
          </a:xfrm>
        </p:spPr>
        <p:txBody>
          <a:bodyPr/>
          <a:lstStyle/>
          <a:p>
            <a:pPr eaLnBrk="1" hangingPunct="1">
              <a:defRPr/>
            </a:pPr>
            <a:r>
              <a:rPr lang="sr-Latn-CS" altLang="en-US" smtClean="0"/>
              <a:t>Kako se tapka lopta?...</a:t>
            </a:r>
            <a:br>
              <a:rPr lang="sr-Latn-CS" altLang="en-US" smtClean="0"/>
            </a:br>
            <a:r>
              <a:rPr lang="sr-Latn-CS" altLang="en-US" sz="1800" smtClean="0"/>
              <a:t>(pitanje koje postavlja 99% ljudi koji se prvi put susreću sa rukometom na pesku)</a:t>
            </a:r>
            <a:endParaRPr lang="en-US" altLang="en-US" sz="180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ctrTitle"/>
          </p:nvPr>
        </p:nvSpPr>
        <p:spPr>
          <a:xfrm>
            <a:off x="685800" y="404813"/>
            <a:ext cx="7772400" cy="1295400"/>
          </a:xfrm>
        </p:spPr>
        <p:txBody>
          <a:bodyPr/>
          <a:lstStyle/>
          <a:p>
            <a:pPr eaLnBrk="1" hangingPunct="1">
              <a:defRPr/>
            </a:pPr>
            <a:r>
              <a:rPr lang="sr-Latn-CS" altLang="en-US" sz="4800" smtClean="0"/>
              <a:t>... a ovako se “tapkaju” igrači!</a:t>
            </a:r>
            <a:endParaRPr lang="en-US" altLang="en-US" sz="4800" smtClean="0"/>
          </a:p>
        </p:txBody>
      </p:sp>
      <p:pic>
        <p:nvPicPr>
          <p:cNvPr id="12291" name="Picture 4" descr="scen2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0338" y="2060575"/>
            <a:ext cx="379730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6" descr="australia_beachhandball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9144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4"/>
          <p:cNvSpPr>
            <a:spLocks noGrp="1" noChangeArrowheads="1"/>
          </p:cNvSpPr>
          <p:nvPr>
            <p:ph type="title"/>
          </p:nvPr>
        </p:nvSpPr>
        <p:spPr>
          <a:xfrm>
            <a:off x="971550" y="1700213"/>
            <a:ext cx="7561263" cy="3384550"/>
          </a:xfrm>
        </p:spPr>
        <p:txBody>
          <a:bodyPr/>
          <a:lstStyle/>
          <a:p>
            <a:pPr eaLnBrk="1" hangingPunct="1">
              <a:defRPr/>
            </a:pPr>
            <a:r>
              <a:rPr lang="sr-Latn-CS" altLang="en-US" sz="2400" smtClean="0"/>
              <a:t>Pre nego što uđemo u svet R’n’P-a, važno je da naglasimo da je to sport FAIR – PLAY-a,</a:t>
            </a:r>
            <a:r>
              <a:rPr lang="sr-Latn-CS" altLang="en-US" smtClean="0"/>
              <a:t/>
            </a:r>
            <a:br>
              <a:rPr lang="sr-Latn-CS" altLang="en-US" smtClean="0"/>
            </a:br>
            <a:r>
              <a:rPr lang="sr-Latn-CS" altLang="en-US" b="1" i="1" smtClean="0"/>
              <a:t>ali i krajnje takmičarski sport, na globalnom nivou</a:t>
            </a:r>
            <a:endParaRPr lang="en-US" altLang="en-US" b="1" i="1"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ctrTitle"/>
          </p:nvPr>
        </p:nvSpPr>
        <p:spPr>
          <a:xfrm>
            <a:off x="684213" y="836613"/>
            <a:ext cx="7772400" cy="873125"/>
          </a:xfrm>
        </p:spPr>
        <p:txBody>
          <a:bodyPr/>
          <a:lstStyle/>
          <a:p>
            <a:pPr eaLnBrk="1" hangingPunct="1">
              <a:defRPr/>
            </a:pPr>
            <a:r>
              <a:rPr lang="sr-Latn-CS" altLang="en-US" sz="4800" smtClean="0"/>
              <a:t>Fair play!</a:t>
            </a:r>
            <a:endParaRPr lang="en-US" altLang="en-US" sz="4800" smtClean="0"/>
          </a:p>
        </p:txBody>
      </p:sp>
      <p:sp>
        <p:nvSpPr>
          <p:cNvPr id="6149" name="Rectangle 5"/>
          <p:cNvSpPr>
            <a:spLocks noGrp="1" noChangeArrowheads="1"/>
          </p:cNvSpPr>
          <p:nvPr>
            <p:ph type="subTitle" idx="1"/>
          </p:nvPr>
        </p:nvSpPr>
        <p:spPr/>
        <p:txBody>
          <a:bodyPr/>
          <a:lstStyle/>
          <a:p>
            <a:pPr eaLnBrk="1" hangingPunct="1">
              <a:defRPr/>
            </a:pPr>
            <a:endParaRPr lang="sr-Latn-CS" altLang="en-US" smtClean="0"/>
          </a:p>
        </p:txBody>
      </p:sp>
      <p:pic>
        <p:nvPicPr>
          <p:cNvPr id="17412" name="Picture 6" descr="IHFPravilaNaslovnaStra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133600"/>
            <a:ext cx="8743950"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p:txBody>
          <a:bodyPr/>
          <a:lstStyle/>
          <a:p>
            <a:pPr eaLnBrk="1" hangingPunct="1">
              <a:defRPr/>
            </a:pPr>
            <a:endParaRPr lang="sr-Latn-CS" altLang="en-US" smtClean="0"/>
          </a:p>
        </p:txBody>
      </p:sp>
      <p:pic>
        <p:nvPicPr>
          <p:cNvPr id="19459" name="Picture 5" descr="IHFPravilaPrvaStra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314325"/>
            <a:ext cx="8640763" cy="621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9" descr="beacheuro5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49275"/>
            <a:ext cx="8821737" cy="590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sr-Latn-CS" altLang="en-US" smtClean="0"/>
              <a:t>Istorija	R’n’P</a:t>
            </a:r>
            <a:endParaRPr lang="en-US" altLang="en-US" smtClean="0"/>
          </a:p>
        </p:txBody>
      </p:sp>
      <p:sp>
        <p:nvSpPr>
          <p:cNvPr id="8197" name="Rectangle 5"/>
          <p:cNvSpPr>
            <a:spLocks noGrp="1" noChangeArrowheads="1"/>
          </p:cNvSpPr>
          <p:nvPr>
            <p:ph type="body" idx="1"/>
          </p:nvPr>
        </p:nvSpPr>
        <p:spPr/>
        <p:txBody>
          <a:bodyPr/>
          <a:lstStyle/>
          <a:p>
            <a:pPr eaLnBrk="1" hangingPunct="1">
              <a:defRPr/>
            </a:pPr>
            <a:r>
              <a:rPr lang="sr-Latn-CS" altLang="en-US" smtClean="0"/>
              <a:t>Nastao krajem 80tih</a:t>
            </a:r>
          </a:p>
          <a:p>
            <a:pPr eaLnBrk="1" hangingPunct="1">
              <a:defRPr/>
            </a:pPr>
            <a:r>
              <a:rPr lang="sr-Latn-CS" altLang="en-US" smtClean="0"/>
              <a:t>“Izmislili” ga Italijani</a:t>
            </a:r>
          </a:p>
          <a:p>
            <a:pPr eaLnBrk="1" hangingPunct="1">
              <a:defRPr/>
            </a:pPr>
            <a:r>
              <a:rPr lang="sr-Latn-CS" altLang="en-US" smtClean="0"/>
              <a:t>Prva pravila definisana 92. godine.</a:t>
            </a:r>
          </a:p>
          <a:p>
            <a:pPr eaLnBrk="1" hangingPunct="1">
              <a:defRPr/>
            </a:pPr>
            <a:r>
              <a:rPr lang="sr-Latn-CS" altLang="en-US" smtClean="0"/>
              <a:t>Pravila evoluirala od 1992. do pravila kakva danas imamo.</a:t>
            </a:r>
          </a:p>
          <a:p>
            <a:pPr eaLnBrk="1" hangingPunct="1">
              <a:defRPr/>
            </a:pPr>
            <a:r>
              <a:rPr lang="sr-Latn-CS" altLang="en-US" smtClean="0"/>
              <a:t>Od sredine 90tih se igraju mnogi turniri i državna prvenstva po mnogim zemljama Evrope i Sveta.</a:t>
            </a:r>
            <a:endParaRPr lang="en-US" altLang="en-US"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7813"/>
            <a:ext cx="8229600" cy="487362"/>
          </a:xfrm>
        </p:spPr>
        <p:txBody>
          <a:bodyPr/>
          <a:lstStyle/>
          <a:p>
            <a:pPr eaLnBrk="1" hangingPunct="1">
              <a:defRPr/>
            </a:pPr>
            <a:r>
              <a:rPr lang="sr-Latn-CS" altLang="en-US" sz="4000" smtClean="0"/>
              <a:t>Istorija R’n’P</a:t>
            </a:r>
            <a:endParaRPr lang="en-US" altLang="en-US" sz="4000" smtClean="0"/>
          </a:p>
        </p:txBody>
      </p:sp>
      <p:sp>
        <p:nvSpPr>
          <p:cNvPr id="9219" name="Rectangle 3"/>
          <p:cNvSpPr>
            <a:spLocks noGrp="1" noChangeArrowheads="1"/>
          </p:cNvSpPr>
          <p:nvPr>
            <p:ph type="body" idx="1"/>
          </p:nvPr>
        </p:nvSpPr>
        <p:spPr>
          <a:xfrm>
            <a:off x="457200" y="1196975"/>
            <a:ext cx="8229600" cy="5327650"/>
          </a:xfrm>
        </p:spPr>
        <p:txBody>
          <a:bodyPr/>
          <a:lstStyle/>
          <a:p>
            <a:pPr eaLnBrk="1" hangingPunct="1">
              <a:defRPr/>
            </a:pPr>
            <a:r>
              <a:rPr lang="sr-Latn-CS" altLang="en-US" sz="2800" dirty="0" smtClean="0"/>
              <a:t>Prvo EP održano u Italiji 2000. godine</a:t>
            </a:r>
          </a:p>
          <a:p>
            <a:pPr eaLnBrk="1" hangingPunct="1">
              <a:defRPr/>
            </a:pPr>
            <a:r>
              <a:rPr lang="sr-Latn-CS" altLang="en-US" sz="2800" dirty="0" smtClean="0"/>
              <a:t>Do danas održano 11 prvenstava Evrope</a:t>
            </a:r>
          </a:p>
          <a:p>
            <a:pPr eaLnBrk="1" hangingPunct="1">
              <a:defRPr/>
            </a:pPr>
            <a:r>
              <a:rPr lang="sr-Latn-CS" altLang="en-US" sz="2800" dirty="0" smtClean="0"/>
              <a:t>Prvo SP održano u Egiptu 2004. </a:t>
            </a:r>
          </a:p>
          <a:p>
            <a:pPr eaLnBrk="1" hangingPunct="1">
              <a:defRPr/>
            </a:pPr>
            <a:r>
              <a:rPr lang="sr-Latn-CS" altLang="en-US" sz="2800" dirty="0" smtClean="0"/>
              <a:t>Na programu Svetskih igara od 2001.</a:t>
            </a:r>
          </a:p>
          <a:p>
            <a:pPr eaLnBrk="1" hangingPunct="1">
              <a:defRPr/>
            </a:pPr>
            <a:r>
              <a:rPr lang="sr-Latn-CS" altLang="en-US" sz="2800" dirty="0" smtClean="0"/>
              <a:t>Igra se u celom Svetu manje ili više</a:t>
            </a:r>
          </a:p>
          <a:p>
            <a:pPr eaLnBrk="1" hangingPunct="1">
              <a:defRPr/>
            </a:pPr>
            <a:r>
              <a:rPr lang="sr-Latn-CS" altLang="en-US" sz="2800" dirty="0" smtClean="0"/>
              <a:t>Informacije o R’n’P nisu stizale samo iz Albanije, pribaltičkih republika, Moldavije, Finske, Islanda i Irske (2011. godine smo imali prvu skandinavsku medalju u R’n’P-u, a od 2019. su Danci šampioni EP, m i ž)</a:t>
            </a:r>
          </a:p>
          <a:p>
            <a:pPr eaLnBrk="1" hangingPunct="1">
              <a:defRPr/>
            </a:pPr>
            <a:r>
              <a:rPr lang="sr-Latn-CS" altLang="en-US" sz="2800" dirty="0" smtClean="0"/>
              <a:t>Fotografija R’n’P iz Afganistana u doba talibana</a:t>
            </a:r>
            <a:endParaRPr lang="en-US" altLang="en-US" sz="28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4"/>
          <p:cNvGraphicFramePr>
            <a:graphicFrameLocks noChangeAspect="1"/>
          </p:cNvGraphicFramePr>
          <p:nvPr/>
        </p:nvGraphicFramePr>
        <p:xfrm>
          <a:off x="395288" y="908050"/>
          <a:ext cx="8459787" cy="5013325"/>
        </p:xfrm>
        <a:graphic>
          <a:graphicData uri="http://schemas.openxmlformats.org/presentationml/2006/ole">
            <mc:AlternateContent xmlns:mc="http://schemas.openxmlformats.org/markup-compatibility/2006">
              <mc:Choice xmlns:v="urn:schemas-microsoft-com:vml" Requires="v">
                <p:oleObj spid="_x0000_s27654" name="Rasterska slika" r:id="rId3" imgW="10352381" imgH="5466667" progId="Paint.Picture">
                  <p:embed/>
                </p:oleObj>
              </mc:Choice>
              <mc:Fallback>
                <p:oleObj name="Rasterska slika" r:id="rId3" imgW="10352381" imgH="5466667" progId="Paint.Picture">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908050"/>
                        <a:ext cx="8459787" cy="501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descr="Brk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765175"/>
            <a:ext cx="8424862" cy="513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5" descr="Pakis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57200" y="277813"/>
            <a:ext cx="8229600" cy="487362"/>
          </a:xfrm>
        </p:spPr>
        <p:txBody>
          <a:bodyPr/>
          <a:lstStyle/>
          <a:p>
            <a:pPr eaLnBrk="1" hangingPunct="1">
              <a:defRPr/>
            </a:pPr>
            <a:r>
              <a:rPr lang="sr-Latn-CS" altLang="en-US" sz="4000" smtClean="0"/>
              <a:t>Istorija R’n’P</a:t>
            </a:r>
            <a:endParaRPr lang="en-US" altLang="en-US" sz="4000" smtClean="0"/>
          </a:p>
        </p:txBody>
      </p:sp>
      <p:sp>
        <p:nvSpPr>
          <p:cNvPr id="149507" name="Rectangle 3"/>
          <p:cNvSpPr>
            <a:spLocks noGrp="1" noChangeArrowheads="1"/>
          </p:cNvSpPr>
          <p:nvPr>
            <p:ph type="body" idx="1"/>
          </p:nvPr>
        </p:nvSpPr>
        <p:spPr>
          <a:xfrm>
            <a:off x="457200" y="1196975"/>
            <a:ext cx="8229600" cy="5327650"/>
          </a:xfrm>
        </p:spPr>
        <p:txBody>
          <a:bodyPr/>
          <a:lstStyle/>
          <a:p>
            <a:pPr eaLnBrk="1" hangingPunct="1">
              <a:lnSpc>
                <a:spcPct val="90000"/>
              </a:lnSpc>
              <a:defRPr/>
            </a:pPr>
            <a:r>
              <a:rPr lang="sr-Latn-CS" altLang="en-US" dirty="0" smtClean="0"/>
              <a:t>2019. godine održano XI EP</a:t>
            </a:r>
          </a:p>
          <a:p>
            <a:pPr eaLnBrk="1" hangingPunct="1">
              <a:lnSpc>
                <a:spcPct val="90000"/>
              </a:lnSpc>
              <a:defRPr/>
            </a:pPr>
            <a:r>
              <a:rPr lang="sr-Latn-CS" altLang="en-US" dirty="0" smtClean="0"/>
              <a:t>Održavaju se EP i u kadetskoj i juniorskoj konkurenciji</a:t>
            </a:r>
          </a:p>
          <a:p>
            <a:pPr eaLnBrk="1" hangingPunct="1">
              <a:lnSpc>
                <a:spcPct val="90000"/>
              </a:lnSpc>
              <a:defRPr/>
            </a:pPr>
            <a:r>
              <a:rPr lang="sr-Latn-CS" altLang="en-US" dirty="0" smtClean="0"/>
              <a:t>2018. godine održano VIII SP,  </a:t>
            </a:r>
          </a:p>
          <a:p>
            <a:pPr eaLnBrk="1" hangingPunct="1">
              <a:lnSpc>
                <a:spcPct val="90000"/>
              </a:lnSpc>
              <a:defRPr/>
            </a:pPr>
            <a:r>
              <a:rPr lang="sr-Latn-CS" altLang="en-US" dirty="0" smtClean="0"/>
              <a:t>2017. Svetske igre u Vroclavu (Poljska) </a:t>
            </a:r>
          </a:p>
          <a:p>
            <a:pPr eaLnBrk="1" hangingPunct="1">
              <a:lnSpc>
                <a:spcPct val="90000"/>
              </a:lnSpc>
              <a:defRPr/>
            </a:pPr>
            <a:r>
              <a:rPr lang="sr-Latn-CS" altLang="en-US" dirty="0" smtClean="0"/>
              <a:t>Svake godine sve više zemalja</a:t>
            </a:r>
          </a:p>
          <a:p>
            <a:pPr eaLnBrk="1" hangingPunct="1">
              <a:lnSpc>
                <a:spcPct val="90000"/>
              </a:lnSpc>
              <a:defRPr/>
            </a:pPr>
            <a:r>
              <a:rPr lang="sr-Latn-CS" altLang="en-US" dirty="0" smtClean="0"/>
              <a:t>Sve više novih takmičenja</a:t>
            </a:r>
          </a:p>
          <a:p>
            <a:pPr eaLnBrk="1" hangingPunct="1">
              <a:lnSpc>
                <a:spcPct val="90000"/>
              </a:lnSpc>
              <a:defRPr/>
            </a:pPr>
            <a:r>
              <a:rPr lang="sr-Latn-CS" altLang="en-US" dirty="0" smtClean="0"/>
              <a:t>2014. godine u oktobru, na Kanarskim ostrvima, održan prvi EHF Čempions kup.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7200" y="277813"/>
            <a:ext cx="8229600" cy="487362"/>
          </a:xfrm>
        </p:spPr>
        <p:txBody>
          <a:bodyPr/>
          <a:lstStyle/>
          <a:p>
            <a:pPr eaLnBrk="1" hangingPunct="1">
              <a:defRPr/>
            </a:pPr>
            <a:r>
              <a:rPr lang="sr-Latn-CS" altLang="en-US" sz="4000" smtClean="0"/>
              <a:t>Istorija R’n’P</a:t>
            </a:r>
            <a:endParaRPr lang="en-US" altLang="en-US" sz="4000" smtClean="0"/>
          </a:p>
        </p:txBody>
      </p:sp>
      <p:sp>
        <p:nvSpPr>
          <p:cNvPr id="154627" name="Rectangle 3"/>
          <p:cNvSpPr>
            <a:spLocks noGrp="1" noChangeArrowheads="1"/>
          </p:cNvSpPr>
          <p:nvPr>
            <p:ph type="body" idx="1"/>
          </p:nvPr>
        </p:nvSpPr>
        <p:spPr>
          <a:xfrm>
            <a:off x="457200" y="1196975"/>
            <a:ext cx="8229600" cy="5327650"/>
          </a:xfrm>
        </p:spPr>
        <p:txBody>
          <a:bodyPr/>
          <a:lstStyle/>
          <a:p>
            <a:pPr eaLnBrk="1" hangingPunct="1">
              <a:defRPr/>
            </a:pPr>
            <a:r>
              <a:rPr lang="sr-Latn-CS" altLang="en-US" dirty="0" smtClean="0"/>
              <a:t>Dolaze SP za mlađe kategorije, razvojna takmičenja na nivou kontinenata i globalna komercijalna takmičenja selekcija i klubova.</a:t>
            </a:r>
          </a:p>
          <a:p>
            <a:pPr eaLnBrk="1" hangingPunct="1">
              <a:defRPr/>
            </a:pPr>
            <a:r>
              <a:rPr lang="sr-Latn-CS" altLang="en-US" dirty="0" smtClean="0"/>
              <a:t> Olimpijske igre mladih u Buenos Airesu 2018. godine - debitantske za Rukomet na pesku. Prvi put na programu jednih OI. Tamo je R’n’P bio zamena za “Indoor” rukomet.</a:t>
            </a:r>
          </a:p>
          <a:p>
            <a:pPr eaLnBrk="1" hangingPunct="1">
              <a:defRPr/>
            </a:pPr>
            <a:r>
              <a:rPr lang="sr-Latn-CS" altLang="en-US" dirty="0" smtClean="0"/>
              <a:t>Svetske peščane igre u Dohi, X 2019.</a:t>
            </a:r>
            <a:endParaRPr lang="en-US" alt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57200" y="277813"/>
            <a:ext cx="8229600" cy="487362"/>
          </a:xfrm>
        </p:spPr>
        <p:txBody>
          <a:bodyPr/>
          <a:lstStyle/>
          <a:p>
            <a:pPr eaLnBrk="1" hangingPunct="1">
              <a:defRPr/>
            </a:pPr>
            <a:r>
              <a:rPr lang="sr-Latn-CS" altLang="en-US" sz="4000" smtClean="0"/>
              <a:t>Istorijski dani R’n’P</a:t>
            </a:r>
            <a:endParaRPr lang="en-US" altLang="en-US" sz="4000" smtClean="0"/>
          </a:p>
        </p:txBody>
      </p:sp>
      <p:sp>
        <p:nvSpPr>
          <p:cNvPr id="151555" name="Rectangle 3"/>
          <p:cNvSpPr>
            <a:spLocks noGrp="1" noChangeArrowheads="1"/>
          </p:cNvSpPr>
          <p:nvPr>
            <p:ph type="body" idx="1"/>
          </p:nvPr>
        </p:nvSpPr>
        <p:spPr>
          <a:xfrm>
            <a:off x="457200" y="1196975"/>
            <a:ext cx="8229600" cy="5327650"/>
          </a:xfrm>
        </p:spPr>
        <p:txBody>
          <a:bodyPr/>
          <a:lstStyle/>
          <a:p>
            <a:pPr eaLnBrk="1" hangingPunct="1">
              <a:defRPr/>
            </a:pPr>
            <a:r>
              <a:rPr lang="sr-Latn-CS" altLang="en-US" smtClean="0"/>
              <a:t>U finalu Svetskih igara u Kaliju (Kolumbija), 4. avgusta 2013. godine, na meču između Rusije i Brazila bilo prisutno oko 12.000 gledalaca (sa plaćenim ulaznicama).</a:t>
            </a:r>
            <a:endParaRPr lang="en-US" altLang="en-US" smtClean="0"/>
          </a:p>
        </p:txBody>
      </p:sp>
      <p:pic>
        <p:nvPicPr>
          <p:cNvPr id="35844" name="Picture 4" descr="IMG_42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75" y="3573463"/>
            <a:ext cx="3590925" cy="269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descr="946712_10151757434158966_220874950_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457200" y="277813"/>
            <a:ext cx="8229600" cy="487362"/>
          </a:xfrm>
        </p:spPr>
        <p:txBody>
          <a:bodyPr/>
          <a:lstStyle/>
          <a:p>
            <a:pPr eaLnBrk="1" hangingPunct="1">
              <a:defRPr/>
            </a:pPr>
            <a:r>
              <a:rPr lang="sr-Latn-CS" altLang="en-US" sz="4000" smtClean="0"/>
              <a:t>Istorijski dani R’n’P</a:t>
            </a:r>
            <a:endParaRPr lang="en-US" altLang="en-US" sz="4000" smtClean="0"/>
          </a:p>
        </p:txBody>
      </p:sp>
      <p:sp>
        <p:nvSpPr>
          <p:cNvPr id="156675" name="Rectangle 3"/>
          <p:cNvSpPr>
            <a:spLocks noGrp="1" noChangeArrowheads="1"/>
          </p:cNvSpPr>
          <p:nvPr>
            <p:ph type="body" idx="1"/>
          </p:nvPr>
        </p:nvSpPr>
        <p:spPr>
          <a:xfrm>
            <a:off x="457200" y="1196975"/>
            <a:ext cx="8229600" cy="5327650"/>
          </a:xfrm>
        </p:spPr>
        <p:txBody>
          <a:bodyPr/>
          <a:lstStyle/>
          <a:p>
            <a:pPr eaLnBrk="1" hangingPunct="1">
              <a:defRPr/>
            </a:pPr>
            <a:r>
              <a:rPr lang="sr-Latn-CS" altLang="en-US" dirty="0" smtClean="0"/>
              <a:t> Održavanje demonstracionog meča “Svih zvezda” u Lozani (SUI) 16. jula 2015. godine. Prisustvo predsednika MOK i drugih visokih zvaničnika NOK, IHF i MOK.</a:t>
            </a:r>
          </a:p>
          <a:p>
            <a:pPr eaLnBrk="1" hangingPunct="1">
              <a:defRPr/>
            </a:pPr>
            <a:r>
              <a:rPr lang="sr-Latn-CS" altLang="en-US" dirty="0" smtClean="0"/>
              <a:t> 128. Sesija MOK u Kuala Lumpuru – odluka da će se Rukomet na pesku naći na programu OI mladih u Buenos Airesu 2018. godine.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457200" y="277813"/>
            <a:ext cx="8229600" cy="487362"/>
          </a:xfrm>
        </p:spPr>
        <p:txBody>
          <a:bodyPr/>
          <a:lstStyle/>
          <a:p>
            <a:pPr eaLnBrk="1" hangingPunct="1">
              <a:defRPr/>
            </a:pPr>
            <a:r>
              <a:rPr lang="sr-Latn-CS" altLang="en-US" sz="4000" smtClean="0"/>
              <a:t>Istorijski dani R’n’P</a:t>
            </a:r>
            <a:endParaRPr lang="en-US" altLang="en-US" sz="4000" smtClean="0"/>
          </a:p>
        </p:txBody>
      </p:sp>
      <p:sp>
        <p:nvSpPr>
          <p:cNvPr id="156675" name="Rectangle 3"/>
          <p:cNvSpPr>
            <a:spLocks noGrp="1" noChangeArrowheads="1"/>
          </p:cNvSpPr>
          <p:nvPr>
            <p:ph type="body" idx="1"/>
          </p:nvPr>
        </p:nvSpPr>
        <p:spPr>
          <a:xfrm>
            <a:off x="457200" y="1196975"/>
            <a:ext cx="8229600" cy="5327650"/>
          </a:xfrm>
        </p:spPr>
        <p:txBody>
          <a:bodyPr/>
          <a:lstStyle/>
          <a:p>
            <a:pPr eaLnBrk="1" hangingPunct="1">
              <a:defRPr/>
            </a:pPr>
            <a:r>
              <a:rPr lang="sr-Latn-CS" altLang="en-US" dirty="0" smtClean="0"/>
              <a:t> Svaka nova godina donosi nova takmičenja i razvoj, a 2020. je trebalo da bude jedna od zaista istorijskih godina</a:t>
            </a:r>
          </a:p>
          <a:p>
            <a:pPr eaLnBrk="1" hangingPunct="1">
              <a:defRPr/>
            </a:pPr>
            <a:r>
              <a:rPr lang="sr-Latn-CS" altLang="en-US" dirty="0" smtClean="0"/>
              <a:t>Dogovoren je početak Beach Handball Global Tour-a sa kalendarom koji je obuhvatao turnire u </a:t>
            </a:r>
            <a:r>
              <a:rPr lang="sr-Latn-CS" altLang="en-US" dirty="0" smtClean="0"/>
              <a:t>Diseldorfu</a:t>
            </a:r>
            <a:r>
              <a:rPr lang="en-US" altLang="en-US" dirty="0" smtClean="0"/>
              <a:t>,</a:t>
            </a:r>
            <a:r>
              <a:rPr lang="sr-Latn-CS" altLang="en-US" dirty="0" smtClean="0"/>
              <a:t> Vroclavu, Valensiji </a:t>
            </a:r>
            <a:r>
              <a:rPr lang="sr-Latn-CS" altLang="en-US" dirty="0" smtClean="0"/>
              <a:t>i završnim događajem na </a:t>
            </a:r>
            <a:r>
              <a:rPr lang="sr-Latn-CS" altLang="en-US" dirty="0" smtClean="0"/>
              <a:t>Puketu</a:t>
            </a:r>
            <a:endParaRPr lang="en-US" altLang="en-US" dirty="0" smtClean="0"/>
          </a:p>
          <a:p>
            <a:pPr eaLnBrk="1" hangingPunct="1">
              <a:defRPr/>
            </a:pPr>
            <a:r>
              <a:rPr lang="en-US" altLang="en-US" dirty="0" err="1" smtClean="0"/>
              <a:t>Eg</a:t>
            </a:r>
            <a:r>
              <a:rPr lang="sr-Latn-ME" altLang="en-US" dirty="0" smtClean="0"/>
              <a:t>z</a:t>
            </a:r>
            <a:r>
              <a:rPr lang="en-US" altLang="en-US" dirty="0" err="1" smtClean="0"/>
              <a:t>ibicioni</a:t>
            </a:r>
            <a:r>
              <a:rPr lang="en-US" altLang="en-US" dirty="0" smtClean="0"/>
              <a:t> </a:t>
            </a:r>
            <a:r>
              <a:rPr lang="sr-Latn-ME" altLang="en-US" dirty="0" err="1"/>
              <a:t>z</a:t>
            </a:r>
            <a:r>
              <a:rPr lang="en-US" altLang="en-US" smtClean="0"/>
              <a:t>vani</a:t>
            </a:r>
            <a:r>
              <a:rPr lang="sr-Latn-ME" altLang="en-US" dirty="0" smtClean="0"/>
              <a:t>č</a:t>
            </a:r>
            <a:r>
              <a:rPr lang="en-US" altLang="en-US" dirty="0" err="1" smtClean="0"/>
              <a:t>ni</a:t>
            </a:r>
            <a:r>
              <a:rPr lang="en-US" altLang="en-US" dirty="0" smtClean="0"/>
              <a:t> </a:t>
            </a:r>
            <a:r>
              <a:rPr lang="en-US" altLang="en-US" dirty="0" err="1" smtClean="0"/>
              <a:t>turnir</a:t>
            </a:r>
            <a:r>
              <a:rPr lang="en-US" altLang="en-US" dirty="0" smtClean="0"/>
              <a:t> u </a:t>
            </a:r>
            <a:r>
              <a:rPr lang="en-US" altLang="en-US" dirty="0" err="1" smtClean="0"/>
              <a:t>vreme</a:t>
            </a:r>
            <a:r>
              <a:rPr lang="en-US" altLang="en-US" dirty="0" smtClean="0"/>
              <a:t> OI2020</a:t>
            </a:r>
            <a:r>
              <a:rPr lang="sr-Latn-CS" altLang="en-US" dirty="0" smtClean="0"/>
              <a:t> </a:t>
            </a:r>
            <a:endParaRPr lang="sr-Latn-CS" altLang="en-US" dirty="0" smtClean="0"/>
          </a:p>
          <a:p>
            <a:pPr eaLnBrk="1" hangingPunct="1">
              <a:defRPr/>
            </a:pPr>
            <a:r>
              <a:rPr lang="sr-Latn-CS" altLang="en-US" dirty="0" smtClean="0"/>
              <a:t>SP u Peskari (Italija) </a:t>
            </a:r>
            <a:endParaRPr lang="en-US" altLang="en-US" dirty="0" smtClean="0"/>
          </a:p>
        </p:txBody>
      </p:sp>
    </p:spTree>
    <p:extLst>
      <p:ext uri="{BB962C8B-B14F-4D97-AF65-F5344CB8AC3E}">
        <p14:creationId xmlns:p14="http://schemas.microsoft.com/office/powerpoint/2010/main" val="2886988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descr="11760159_1149064431787073_7031094406926236431_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461963"/>
            <a:ext cx="7380287" cy="592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457200" y="277813"/>
            <a:ext cx="8229600" cy="487362"/>
          </a:xfrm>
        </p:spPr>
        <p:txBody>
          <a:bodyPr/>
          <a:lstStyle/>
          <a:p>
            <a:pPr eaLnBrk="1" hangingPunct="1">
              <a:defRPr/>
            </a:pPr>
            <a:r>
              <a:rPr lang="sr-Latn-CS" altLang="en-US" sz="4000" smtClean="0"/>
              <a:t>Istorijski dani R’n’P</a:t>
            </a:r>
            <a:endParaRPr lang="en-US" altLang="en-US" sz="4000" smtClean="0"/>
          </a:p>
        </p:txBody>
      </p:sp>
      <p:sp>
        <p:nvSpPr>
          <p:cNvPr id="156675" name="Rectangle 3"/>
          <p:cNvSpPr>
            <a:spLocks noGrp="1" noChangeArrowheads="1"/>
          </p:cNvSpPr>
          <p:nvPr>
            <p:ph type="body" idx="1"/>
          </p:nvPr>
        </p:nvSpPr>
        <p:spPr>
          <a:xfrm>
            <a:off x="457200" y="1196975"/>
            <a:ext cx="8229600" cy="5327650"/>
          </a:xfrm>
        </p:spPr>
        <p:txBody>
          <a:bodyPr/>
          <a:lstStyle/>
          <a:p>
            <a:pPr eaLnBrk="1" hangingPunct="1">
              <a:defRPr/>
            </a:pPr>
            <a:r>
              <a:rPr lang="sr-Latn-CS" altLang="en-US" dirty="0" smtClean="0"/>
              <a:t>Naredni istorijski dan u decembru 2020?</a:t>
            </a:r>
          </a:p>
          <a:p>
            <a:pPr eaLnBrk="1" hangingPunct="1">
              <a:defRPr/>
            </a:pPr>
            <a:r>
              <a:rPr lang="sr-Latn-CS" altLang="en-US" dirty="0" smtClean="0"/>
              <a:t>Došao je i decembar 2020, a mi nismo ostvarili svoj san i ostali smo van liste sportova na programu OI </a:t>
            </a:r>
            <a:r>
              <a:rPr lang="sr-Latn-CS" altLang="en-US" dirty="0" smtClean="0">
                <a:sym typeface="Wingdings" panose="05000000000000000000" pitchFamily="2" charset="2"/>
              </a:rPr>
              <a:t>.</a:t>
            </a:r>
          </a:p>
          <a:p>
            <a:pPr eaLnBrk="1" hangingPunct="1">
              <a:defRPr/>
            </a:pPr>
            <a:r>
              <a:rPr lang="sr-Latn-CS" altLang="en-US" dirty="0" smtClean="0">
                <a:sym typeface="Wingdings" panose="05000000000000000000" pitchFamily="2" charset="2"/>
              </a:rPr>
              <a:t>Borba se nastavlja, ali je meni jasan strateški cilj da postanemo moćni i da OI bude posledica, a ne obrnuto. </a:t>
            </a:r>
            <a:r>
              <a:rPr lang="sr-Latn-CS" altLang="en-US" dirty="0" smtClean="0"/>
              <a:t> </a:t>
            </a:r>
            <a:endParaRPr lang="en-US" altLang="en-US" dirty="0" smtClean="0"/>
          </a:p>
        </p:txBody>
      </p:sp>
    </p:spTree>
    <p:extLst>
      <p:ext uri="{BB962C8B-B14F-4D97-AF65-F5344CB8AC3E}">
        <p14:creationId xmlns:p14="http://schemas.microsoft.com/office/powerpoint/2010/main" val="2518236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descr="beachhandball_lorca_you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089025"/>
            <a:ext cx="8280400"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sr-Latn-CS" altLang="en-US" smtClean="0"/>
              <a:t>R’n’P u Srbiji</a:t>
            </a:r>
            <a:endParaRPr lang="en-US" altLang="en-US" smtClean="0"/>
          </a:p>
        </p:txBody>
      </p:sp>
      <p:sp>
        <p:nvSpPr>
          <p:cNvPr id="22531" name="Rectangle 3"/>
          <p:cNvSpPr>
            <a:spLocks noGrp="1" noChangeArrowheads="1"/>
          </p:cNvSpPr>
          <p:nvPr>
            <p:ph type="body" idx="1"/>
          </p:nvPr>
        </p:nvSpPr>
        <p:spPr/>
        <p:txBody>
          <a:bodyPr/>
          <a:lstStyle/>
          <a:p>
            <a:pPr eaLnBrk="1" hangingPunct="1">
              <a:defRPr/>
            </a:pPr>
            <a:r>
              <a:rPr lang="sr-Latn-CS" altLang="en-US" smtClean="0"/>
              <a:t>90tih - pokušaj na Adi Ciganliji, nešto drukčija pravila (mali golovi,...)</a:t>
            </a:r>
          </a:p>
          <a:p>
            <a:pPr eaLnBrk="1" hangingPunct="1">
              <a:defRPr/>
            </a:pPr>
            <a:r>
              <a:rPr lang="sr-Latn-CS" altLang="en-US" smtClean="0"/>
              <a:t>2000. - ženska reprezentacija IV na EP</a:t>
            </a:r>
          </a:p>
          <a:p>
            <a:pPr eaLnBrk="1" hangingPunct="1">
              <a:defRPr/>
            </a:pPr>
            <a:r>
              <a:rPr lang="sr-Latn-CS" altLang="en-US" smtClean="0"/>
              <a:t>2001. - osnovan prvi klub </a:t>
            </a:r>
          </a:p>
          <a:p>
            <a:pPr eaLnBrk="1" hangingPunct="1">
              <a:defRPr/>
            </a:pPr>
            <a:r>
              <a:rPr lang="sr-Latn-CS" altLang="en-US" smtClean="0"/>
              <a:t>2002. – devojke bronzane na II EP, muškarci V</a:t>
            </a:r>
          </a:p>
          <a:p>
            <a:pPr eaLnBrk="1" hangingPunct="1">
              <a:defRPr/>
            </a:pPr>
            <a:r>
              <a:rPr lang="sr-Latn-CS" altLang="en-US" smtClean="0"/>
              <a:t>2002. – održan prvi turnir “Beogradski pobednik”</a:t>
            </a:r>
          </a:p>
          <a:p>
            <a:pPr eaLnBrk="1" hangingPunct="1">
              <a:defRPr/>
            </a:pPr>
            <a:endParaRPr lang="en-US" altLang="en-US"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defRPr/>
            </a:pPr>
            <a:r>
              <a:rPr lang="sr-Latn-CS" altLang="en-US" smtClean="0"/>
              <a:t>R’n’P u Srbiji</a:t>
            </a:r>
            <a:endParaRPr lang="en-US" altLang="en-US" smtClean="0"/>
          </a:p>
        </p:txBody>
      </p:sp>
      <p:sp>
        <p:nvSpPr>
          <p:cNvPr id="31747" name="Rectangle 3"/>
          <p:cNvSpPr>
            <a:spLocks noGrp="1" noChangeArrowheads="1"/>
          </p:cNvSpPr>
          <p:nvPr>
            <p:ph type="body" idx="1"/>
          </p:nvPr>
        </p:nvSpPr>
        <p:spPr>
          <a:xfrm>
            <a:off x="468313" y="2565400"/>
            <a:ext cx="8229600" cy="3384550"/>
          </a:xfrm>
        </p:spPr>
        <p:txBody>
          <a:bodyPr/>
          <a:lstStyle/>
          <a:p>
            <a:pPr eaLnBrk="1" hangingPunct="1">
              <a:defRPr/>
            </a:pPr>
            <a:r>
              <a:rPr lang="sr-Latn-CS" altLang="en-US" smtClean="0"/>
              <a:t>2003. – krenuo Euro Beach Tour (EBT) u organizaciji EHFa</a:t>
            </a:r>
          </a:p>
          <a:p>
            <a:pPr eaLnBrk="1" hangingPunct="1">
              <a:defRPr/>
            </a:pPr>
            <a:r>
              <a:rPr lang="sr-Latn-CS" altLang="en-US" smtClean="0"/>
              <a:t>2003. – Novi timovi iz Srbije, učesnici EBT kao i turnira u Srbiji (3 turnira u Beogradu)</a:t>
            </a:r>
          </a:p>
          <a:p>
            <a:pPr eaLnBrk="1" hangingPunct="1">
              <a:defRPr/>
            </a:pPr>
            <a:r>
              <a:rPr lang="sr-Latn-CS" altLang="en-US" smtClean="0"/>
              <a:t>2004. – Naš klub “.LETO2002.” postaje klupski prvak Evrope</a:t>
            </a:r>
          </a:p>
          <a:p>
            <a:pPr eaLnBrk="1" hangingPunct="1">
              <a:buFont typeface="Wingdings" panose="05000000000000000000" pitchFamily="2" charset="2"/>
              <a:buNone/>
              <a:defRPr/>
            </a:pPr>
            <a:endParaRPr lang="sr-Latn-CS" altLang="en-US" smtClean="0"/>
          </a:p>
          <a:p>
            <a:pPr eaLnBrk="1" hangingPunct="1">
              <a:defRPr/>
            </a:pPr>
            <a:endParaRPr lang="sr-Latn-CS" altLang="en-US" smtClean="0"/>
          </a:p>
          <a:p>
            <a:pPr eaLnBrk="1" hangingPunct="1">
              <a:buFont typeface="Wingdings" panose="05000000000000000000" pitchFamily="2" charset="2"/>
              <a:buNone/>
              <a:defRPr/>
            </a:pPr>
            <a:endParaRPr lang="en-US" altLang="en-US"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68313" y="476250"/>
            <a:ext cx="8229600" cy="703263"/>
          </a:xfrm>
        </p:spPr>
        <p:txBody>
          <a:bodyPr/>
          <a:lstStyle/>
          <a:p>
            <a:pPr eaLnBrk="1" hangingPunct="1">
              <a:defRPr/>
            </a:pPr>
            <a:r>
              <a:rPr lang="sr-Latn-CS" altLang="en-US" sz="4000" smtClean="0"/>
              <a:t>Prvi klupski šampioni Evrope</a:t>
            </a:r>
            <a:endParaRPr lang="en-US" altLang="en-US" sz="4000" smtClean="0"/>
          </a:p>
        </p:txBody>
      </p:sp>
      <p:sp>
        <p:nvSpPr>
          <p:cNvPr id="24579" name="Rectangle 3"/>
          <p:cNvSpPr>
            <a:spLocks noGrp="1" noChangeArrowheads="1"/>
          </p:cNvSpPr>
          <p:nvPr>
            <p:ph type="body" idx="1"/>
          </p:nvPr>
        </p:nvSpPr>
        <p:spPr/>
        <p:txBody>
          <a:bodyPr/>
          <a:lstStyle/>
          <a:p>
            <a:pPr eaLnBrk="1" hangingPunct="1">
              <a:buFont typeface="Wingdings" panose="05000000000000000000" pitchFamily="2" charset="2"/>
              <a:buNone/>
              <a:defRPr/>
            </a:pPr>
            <a:endParaRPr lang="sr-Latn-CS" altLang="en-US" smtClean="0"/>
          </a:p>
        </p:txBody>
      </p:sp>
      <p:pic>
        <p:nvPicPr>
          <p:cNvPr id="47108" name="Picture 5" descr="LETO2002.com - Foto Galerija, slika 27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196975"/>
            <a:ext cx="8207375"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defRPr/>
            </a:pPr>
            <a:r>
              <a:rPr lang="sr-Latn-CS" altLang="en-US" smtClean="0"/>
              <a:t>R’n’P u Srbiji</a:t>
            </a:r>
            <a:endParaRPr lang="en-US" altLang="en-US" smtClean="0"/>
          </a:p>
        </p:txBody>
      </p:sp>
      <p:sp>
        <p:nvSpPr>
          <p:cNvPr id="32771" name="Rectangle 3"/>
          <p:cNvSpPr>
            <a:spLocks noGrp="1" noChangeArrowheads="1"/>
          </p:cNvSpPr>
          <p:nvPr>
            <p:ph type="body" idx="1"/>
          </p:nvPr>
        </p:nvSpPr>
        <p:spPr>
          <a:xfrm>
            <a:off x="468313" y="1844675"/>
            <a:ext cx="8229600" cy="4105275"/>
          </a:xfrm>
        </p:spPr>
        <p:txBody>
          <a:bodyPr/>
          <a:lstStyle/>
          <a:p>
            <a:pPr eaLnBrk="1" hangingPunct="1">
              <a:lnSpc>
                <a:spcPct val="90000"/>
              </a:lnSpc>
              <a:buFont typeface="Wingdings" panose="05000000000000000000" pitchFamily="2" charset="2"/>
              <a:buNone/>
              <a:defRPr/>
            </a:pPr>
            <a:endParaRPr lang="sr-Latn-CS" altLang="en-US" smtClean="0"/>
          </a:p>
          <a:p>
            <a:pPr eaLnBrk="1" hangingPunct="1">
              <a:lnSpc>
                <a:spcPct val="90000"/>
              </a:lnSpc>
              <a:defRPr/>
            </a:pPr>
            <a:r>
              <a:rPr lang="sr-Latn-CS" altLang="en-US" smtClean="0"/>
              <a:t>2004. – Prvo Prvenstvo Srbije, Lukovska banja</a:t>
            </a:r>
          </a:p>
          <a:p>
            <a:pPr eaLnBrk="1" hangingPunct="1">
              <a:lnSpc>
                <a:spcPct val="90000"/>
              </a:lnSpc>
              <a:defRPr/>
            </a:pPr>
            <a:r>
              <a:rPr lang="sr-Latn-CS" altLang="en-US" smtClean="0"/>
              <a:t>2005. – Naš klub odbranio titulu Prvaka Evrope</a:t>
            </a:r>
          </a:p>
          <a:p>
            <a:pPr eaLnBrk="1" hangingPunct="1">
              <a:lnSpc>
                <a:spcPct val="90000"/>
              </a:lnSpc>
              <a:defRPr/>
            </a:pPr>
            <a:r>
              <a:rPr lang="sr-Latn-CS" altLang="en-US" smtClean="0"/>
              <a:t>2005. – Turnir u Novom Sadu</a:t>
            </a:r>
          </a:p>
          <a:p>
            <a:pPr eaLnBrk="1" hangingPunct="1">
              <a:lnSpc>
                <a:spcPct val="90000"/>
              </a:lnSpc>
              <a:defRPr/>
            </a:pPr>
            <a:r>
              <a:rPr lang="sr-Latn-CS" altLang="en-US" smtClean="0"/>
              <a:t>2006. – 3 srpska kluba učestvuju na Klupskom prvenstvu Evrope</a:t>
            </a:r>
          </a:p>
          <a:p>
            <a:pPr eaLnBrk="1" hangingPunct="1">
              <a:lnSpc>
                <a:spcPct val="90000"/>
              </a:lnSpc>
              <a:buFont typeface="Wingdings" panose="05000000000000000000" pitchFamily="2" charset="2"/>
              <a:buNone/>
              <a:defRPr/>
            </a:pPr>
            <a:endParaRPr lang="sr-Latn-CS" altLang="en-US" smtClean="0"/>
          </a:p>
          <a:p>
            <a:pPr eaLnBrk="1" hangingPunct="1">
              <a:lnSpc>
                <a:spcPct val="90000"/>
              </a:lnSpc>
              <a:defRPr/>
            </a:pPr>
            <a:endParaRPr lang="sr-Latn-CS" altLang="en-US" smtClean="0"/>
          </a:p>
          <a:p>
            <a:pPr eaLnBrk="1" hangingPunct="1">
              <a:lnSpc>
                <a:spcPct val="90000"/>
              </a:lnSpc>
              <a:defRPr/>
            </a:pPr>
            <a:endParaRPr lang="sr-Latn-CS" altLang="en-US" smtClean="0"/>
          </a:p>
          <a:p>
            <a:pPr eaLnBrk="1" hangingPunct="1">
              <a:lnSpc>
                <a:spcPct val="90000"/>
              </a:lnSpc>
              <a:buFont typeface="Wingdings" panose="05000000000000000000" pitchFamily="2" charset="2"/>
              <a:buNone/>
              <a:defRPr/>
            </a:pPr>
            <a:endParaRPr lang="sr-Latn-CS" altLang="en-US" smtClean="0"/>
          </a:p>
          <a:p>
            <a:pPr eaLnBrk="1" hangingPunct="1">
              <a:lnSpc>
                <a:spcPct val="90000"/>
              </a:lnSpc>
              <a:defRPr/>
            </a:pPr>
            <a:endParaRPr lang="sr-Latn-CS" altLang="en-US" smtClean="0"/>
          </a:p>
          <a:p>
            <a:pPr eaLnBrk="1" hangingPunct="1">
              <a:lnSpc>
                <a:spcPct val="90000"/>
              </a:lnSpc>
              <a:buFont typeface="Wingdings" panose="05000000000000000000" pitchFamily="2" charset="2"/>
              <a:buNone/>
              <a:defRPr/>
            </a:pPr>
            <a:endParaRPr lang="en-US" altLang="en-US"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sr-Latn-CS" altLang="en-US" smtClean="0"/>
              <a:t>R’n’P u Srbiji</a:t>
            </a:r>
            <a:endParaRPr lang="en-US" altLang="en-US" smtClean="0"/>
          </a:p>
        </p:txBody>
      </p:sp>
      <p:sp>
        <p:nvSpPr>
          <p:cNvPr id="33795" name="Rectangle 3"/>
          <p:cNvSpPr>
            <a:spLocks noGrp="1" noChangeArrowheads="1"/>
          </p:cNvSpPr>
          <p:nvPr>
            <p:ph type="body" idx="1"/>
          </p:nvPr>
        </p:nvSpPr>
        <p:spPr>
          <a:xfrm>
            <a:off x="468313" y="1844675"/>
            <a:ext cx="8229600" cy="4105275"/>
          </a:xfrm>
        </p:spPr>
        <p:txBody>
          <a:bodyPr/>
          <a:lstStyle/>
          <a:p>
            <a:pPr eaLnBrk="1" hangingPunct="1">
              <a:buFont typeface="Wingdings" panose="05000000000000000000" pitchFamily="2" charset="2"/>
              <a:buNone/>
              <a:defRPr/>
            </a:pPr>
            <a:endParaRPr lang="sr-Latn-CS" altLang="en-US" smtClean="0"/>
          </a:p>
          <a:p>
            <a:pPr eaLnBrk="1" hangingPunct="1">
              <a:defRPr/>
            </a:pPr>
            <a:r>
              <a:rPr lang="sr-Latn-CS" altLang="en-US" smtClean="0"/>
              <a:t>2006. – muška reprezentacija Srbije (i Crne Gore) 4. na EP u Nemačkoj – plasman na SP u Rio de Janeiru na koje nismo otputovali.</a:t>
            </a:r>
          </a:p>
          <a:p>
            <a:pPr eaLnBrk="1" hangingPunct="1">
              <a:defRPr/>
            </a:pPr>
            <a:r>
              <a:rPr lang="sr-Latn-CS" altLang="en-US" smtClean="0"/>
              <a:t>2007. – muška reprezentacija 4. u Evropi.</a:t>
            </a:r>
          </a:p>
          <a:p>
            <a:pPr eaLnBrk="1" hangingPunct="1">
              <a:buFont typeface="Wingdings" panose="05000000000000000000" pitchFamily="2" charset="2"/>
              <a:buNone/>
              <a:defRPr/>
            </a:pPr>
            <a:r>
              <a:rPr lang="sr-Latn-CS" altLang="en-US" smtClean="0"/>
              <a:t>Plasman na SP 2008. u Kadisu, Španija.</a:t>
            </a:r>
          </a:p>
          <a:p>
            <a:pPr eaLnBrk="1" hangingPunct="1">
              <a:buFont typeface="Wingdings" panose="05000000000000000000" pitchFamily="2" charset="2"/>
              <a:buNone/>
              <a:defRPr/>
            </a:pPr>
            <a:endParaRPr lang="sr-Latn-CS" altLang="en-US" smtClean="0"/>
          </a:p>
          <a:p>
            <a:pPr eaLnBrk="1" hangingPunct="1">
              <a:defRPr/>
            </a:pPr>
            <a:endParaRPr lang="sr-Latn-CS" altLang="en-US" smtClean="0"/>
          </a:p>
          <a:p>
            <a:pPr eaLnBrk="1" hangingPunct="1">
              <a:defRPr/>
            </a:pPr>
            <a:endParaRPr lang="sr-Latn-CS" altLang="en-US" smtClean="0"/>
          </a:p>
          <a:p>
            <a:pPr eaLnBrk="1" hangingPunct="1">
              <a:buFont typeface="Wingdings" panose="05000000000000000000" pitchFamily="2" charset="2"/>
              <a:buNone/>
              <a:defRPr/>
            </a:pPr>
            <a:endParaRPr lang="sr-Latn-CS" altLang="en-US" smtClean="0"/>
          </a:p>
          <a:p>
            <a:pPr eaLnBrk="1" hangingPunct="1">
              <a:defRPr/>
            </a:pPr>
            <a:endParaRPr lang="sr-Latn-CS" altLang="en-US" smtClean="0"/>
          </a:p>
          <a:p>
            <a:pPr eaLnBrk="1" hangingPunct="1">
              <a:buFont typeface="Wingdings" panose="05000000000000000000" pitchFamily="2" charset="2"/>
              <a:buNone/>
              <a:defRPr/>
            </a:pPr>
            <a:endParaRPr lang="en-US" altLang="en-US"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defRPr/>
            </a:pPr>
            <a:r>
              <a:rPr lang="sr-Latn-CS" altLang="en-US" smtClean="0"/>
              <a:t>R’n’P u Srbiji</a:t>
            </a:r>
            <a:endParaRPr lang="en-US" altLang="en-US" smtClean="0"/>
          </a:p>
        </p:txBody>
      </p:sp>
      <p:sp>
        <p:nvSpPr>
          <p:cNvPr id="71683" name="Rectangle 3"/>
          <p:cNvSpPr>
            <a:spLocks noGrp="1" noChangeArrowheads="1"/>
          </p:cNvSpPr>
          <p:nvPr>
            <p:ph type="body" idx="1"/>
          </p:nvPr>
        </p:nvSpPr>
        <p:spPr>
          <a:xfrm>
            <a:off x="468313" y="1844675"/>
            <a:ext cx="8229600" cy="4105275"/>
          </a:xfrm>
        </p:spPr>
        <p:txBody>
          <a:bodyPr/>
          <a:lstStyle/>
          <a:p>
            <a:pPr eaLnBrk="1" hangingPunct="1">
              <a:buFont typeface="Wingdings" panose="05000000000000000000" pitchFamily="2" charset="2"/>
              <a:buNone/>
              <a:defRPr/>
            </a:pPr>
            <a:endParaRPr lang="sr-Latn-CS" altLang="en-US" sz="2800" smtClean="0"/>
          </a:p>
          <a:p>
            <a:pPr eaLnBrk="1" hangingPunct="1">
              <a:defRPr/>
            </a:pPr>
            <a:r>
              <a:rPr lang="sr-Latn-CS" altLang="en-US" sz="2800" smtClean="0"/>
              <a:t>200</a:t>
            </a:r>
            <a:r>
              <a:rPr lang="en-US" altLang="en-US" sz="2800" smtClean="0"/>
              <a:t>8</a:t>
            </a:r>
            <a:r>
              <a:rPr lang="sr-Latn-CS" altLang="en-US" sz="2800" smtClean="0"/>
              <a:t>. – </a:t>
            </a:r>
            <a:r>
              <a:rPr lang="en-US" altLang="en-US" sz="2800" smtClean="0"/>
              <a:t>na</a:t>
            </a:r>
            <a:r>
              <a:rPr lang="sr-Latn-CS" altLang="en-US" sz="2800" smtClean="0"/>
              <a:t>š klub je treći u Evropi</a:t>
            </a:r>
          </a:p>
          <a:p>
            <a:pPr eaLnBrk="1" hangingPunct="1">
              <a:defRPr/>
            </a:pPr>
            <a:r>
              <a:rPr lang="sr-Latn-CS" altLang="en-US" sz="2800" smtClean="0"/>
              <a:t>2008. – održano prvo kadetsko Prvenstvo Evrope - muška reprezentacija druga u Evropi.</a:t>
            </a:r>
          </a:p>
          <a:p>
            <a:pPr eaLnBrk="1" hangingPunct="1">
              <a:defRPr/>
            </a:pPr>
            <a:r>
              <a:rPr lang="sr-Latn-CS" altLang="en-US" sz="2800" smtClean="0"/>
              <a:t>2008. - na Svetskom prvenstvu u Kadisu, Španija, muška selekcija Srbije bronzana – obezbeđen plasman na Svetske igre na Tajvanu 2009.</a:t>
            </a:r>
          </a:p>
          <a:p>
            <a:pPr eaLnBrk="1" hangingPunct="1">
              <a:buFont typeface="Wingdings" panose="05000000000000000000" pitchFamily="2" charset="2"/>
              <a:buNone/>
              <a:defRPr/>
            </a:pPr>
            <a:endParaRPr lang="sr-Latn-CS" altLang="en-US" sz="2800" smtClean="0"/>
          </a:p>
          <a:p>
            <a:pPr eaLnBrk="1" hangingPunct="1">
              <a:buFont typeface="Wingdings" panose="05000000000000000000" pitchFamily="2" charset="2"/>
              <a:buNone/>
              <a:defRPr/>
            </a:pPr>
            <a:endParaRPr lang="sr-Latn-CS" altLang="en-US" sz="2800" smtClean="0"/>
          </a:p>
          <a:p>
            <a:pPr eaLnBrk="1" hangingPunct="1">
              <a:defRPr/>
            </a:pPr>
            <a:endParaRPr lang="sr-Latn-CS" altLang="en-US" sz="2800" smtClean="0"/>
          </a:p>
          <a:p>
            <a:pPr eaLnBrk="1" hangingPunct="1">
              <a:defRPr/>
            </a:pPr>
            <a:endParaRPr lang="sr-Latn-CS" altLang="en-US" sz="2800" smtClean="0"/>
          </a:p>
          <a:p>
            <a:pPr eaLnBrk="1" hangingPunct="1">
              <a:buFont typeface="Wingdings" panose="05000000000000000000" pitchFamily="2" charset="2"/>
              <a:buNone/>
              <a:defRPr/>
            </a:pPr>
            <a:endParaRPr lang="sr-Latn-CS" altLang="en-US" sz="2800" smtClean="0"/>
          </a:p>
          <a:p>
            <a:pPr eaLnBrk="1" hangingPunct="1">
              <a:defRPr/>
            </a:pPr>
            <a:endParaRPr lang="sr-Latn-CS" altLang="en-US" sz="2800" smtClean="0"/>
          </a:p>
          <a:p>
            <a:pPr eaLnBrk="1" hangingPunct="1">
              <a:buFont typeface="Wingdings" panose="05000000000000000000" pitchFamily="2" charset="2"/>
              <a:buNone/>
              <a:defRPr/>
            </a:pPr>
            <a:endParaRPr lang="en-US" altLang="en-US" sz="280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descr="SPKadis 495 (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defRPr/>
            </a:pPr>
            <a:r>
              <a:rPr lang="sr-Latn-CS" altLang="en-US" smtClean="0"/>
              <a:t>R’n’P u Srbiji</a:t>
            </a:r>
            <a:endParaRPr lang="en-US" altLang="en-US" smtClean="0"/>
          </a:p>
        </p:txBody>
      </p:sp>
      <p:sp>
        <p:nvSpPr>
          <p:cNvPr id="136195" name="Rectangle 3"/>
          <p:cNvSpPr>
            <a:spLocks noGrp="1" noChangeArrowheads="1"/>
          </p:cNvSpPr>
          <p:nvPr>
            <p:ph type="body" idx="1"/>
          </p:nvPr>
        </p:nvSpPr>
        <p:spPr>
          <a:xfrm>
            <a:off x="457200" y="1773238"/>
            <a:ext cx="8229600" cy="4105275"/>
          </a:xfrm>
        </p:spPr>
        <p:txBody>
          <a:bodyPr/>
          <a:lstStyle/>
          <a:p>
            <a:pPr eaLnBrk="1" hangingPunct="1">
              <a:buFont typeface="Wingdings" panose="05000000000000000000" pitchFamily="2" charset="2"/>
              <a:buNone/>
              <a:defRPr/>
            </a:pPr>
            <a:endParaRPr lang="sr-Latn-CS" altLang="en-US" sz="2800" dirty="0" smtClean="0"/>
          </a:p>
          <a:p>
            <a:pPr eaLnBrk="1" hangingPunct="1">
              <a:defRPr/>
            </a:pPr>
            <a:r>
              <a:rPr lang="sr-Latn-CS" altLang="en-US" sz="2800" dirty="0" smtClean="0"/>
              <a:t>2009. – Nema para – nema ni Tajvana</a:t>
            </a:r>
          </a:p>
          <a:p>
            <a:pPr eaLnBrk="1" hangingPunct="1">
              <a:defRPr/>
            </a:pPr>
            <a:r>
              <a:rPr lang="sr-Latn-CS" altLang="en-US" sz="2800" dirty="0" smtClean="0"/>
              <a:t>2011. – EP za mlade i seniore u Umagu. Kadetkinje IV u Evropi, seniori VIII</a:t>
            </a:r>
          </a:p>
          <a:p>
            <a:pPr eaLnBrk="1" hangingPunct="1">
              <a:defRPr/>
            </a:pPr>
            <a:r>
              <a:rPr lang="sr-Latn-CS" altLang="en-US" sz="2800" dirty="0" smtClean="0"/>
              <a:t>2012. – Turniri u Novom Sadu i Bačkoj Palanci</a:t>
            </a:r>
          </a:p>
          <a:p>
            <a:pPr eaLnBrk="1" hangingPunct="1">
              <a:defRPr/>
            </a:pPr>
            <a:r>
              <a:rPr lang="sr-Latn-CS" altLang="en-US" sz="2800" dirty="0" smtClean="0"/>
              <a:t>2013. – EP u Danskoj, srpska muška seniorska selekcija – IV mesto, plasman na SP u Brazilu.</a:t>
            </a:r>
          </a:p>
          <a:p>
            <a:pPr eaLnBrk="1" hangingPunct="1">
              <a:buFont typeface="Wingdings" panose="05000000000000000000" pitchFamily="2" charset="2"/>
              <a:buNone/>
              <a:defRPr/>
            </a:pPr>
            <a:endParaRPr lang="sr-Latn-CS" altLang="en-US" sz="2800" dirty="0" smtClean="0"/>
          </a:p>
          <a:p>
            <a:pPr eaLnBrk="1" hangingPunct="1">
              <a:defRPr/>
            </a:pPr>
            <a:endParaRPr lang="sr-Latn-CS" altLang="en-US" sz="2800" dirty="0" smtClean="0"/>
          </a:p>
          <a:p>
            <a:pPr eaLnBrk="1" hangingPunct="1">
              <a:defRPr/>
            </a:pPr>
            <a:endParaRPr lang="sr-Latn-CS" altLang="en-US" sz="2800" dirty="0" smtClean="0"/>
          </a:p>
          <a:p>
            <a:pPr eaLnBrk="1" hangingPunct="1">
              <a:buFont typeface="Wingdings" panose="05000000000000000000" pitchFamily="2" charset="2"/>
              <a:buNone/>
              <a:defRPr/>
            </a:pPr>
            <a:endParaRPr lang="sr-Latn-CS" altLang="en-US" sz="2800" dirty="0" smtClean="0"/>
          </a:p>
          <a:p>
            <a:pPr eaLnBrk="1" hangingPunct="1">
              <a:defRPr/>
            </a:pPr>
            <a:endParaRPr lang="sr-Latn-CS" altLang="en-US" sz="2800" dirty="0" smtClean="0"/>
          </a:p>
          <a:p>
            <a:pPr eaLnBrk="1" hangingPunct="1">
              <a:buFont typeface="Wingdings" panose="05000000000000000000" pitchFamily="2" charset="2"/>
              <a:buNone/>
              <a:defRPr/>
            </a:pPr>
            <a:endParaRPr lang="en-US" altLang="en-US" sz="2800"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eaLnBrk="1" hangingPunct="1">
              <a:defRPr/>
            </a:pPr>
            <a:r>
              <a:rPr lang="sr-Latn-CS" altLang="en-US" smtClean="0"/>
              <a:t>R’n’P u Srbiji</a:t>
            </a:r>
            <a:endParaRPr lang="en-US" altLang="en-US" smtClean="0"/>
          </a:p>
        </p:txBody>
      </p:sp>
      <p:sp>
        <p:nvSpPr>
          <p:cNvPr id="147459" name="Rectangle 3"/>
          <p:cNvSpPr>
            <a:spLocks noGrp="1" noChangeArrowheads="1"/>
          </p:cNvSpPr>
          <p:nvPr>
            <p:ph type="body" idx="1"/>
          </p:nvPr>
        </p:nvSpPr>
        <p:spPr>
          <a:xfrm>
            <a:off x="468313" y="1844675"/>
            <a:ext cx="8229600" cy="4105275"/>
          </a:xfrm>
        </p:spPr>
        <p:txBody>
          <a:bodyPr/>
          <a:lstStyle/>
          <a:p>
            <a:pPr eaLnBrk="1" hangingPunct="1">
              <a:defRPr/>
            </a:pPr>
            <a:r>
              <a:rPr lang="sr-Latn-CS" altLang="en-US" sz="2800" dirty="0" smtClean="0"/>
              <a:t>2014. – SP za seniorke i seniore u Resifeu, Brazil – naša muška selekcija je VI na Svetu</a:t>
            </a:r>
          </a:p>
          <a:p>
            <a:pPr eaLnBrk="1" hangingPunct="1">
              <a:defRPr/>
            </a:pPr>
            <a:r>
              <a:rPr lang="sr-Latn-CS" altLang="en-US" sz="2800" dirty="0" smtClean="0"/>
              <a:t>2014. – Turniri u Novom Sadu, Bačkoj Palanci, Apatinu, Kikindi i Kostolcu.</a:t>
            </a:r>
          </a:p>
          <a:p>
            <a:pPr eaLnBrk="1" hangingPunct="1">
              <a:defRPr/>
            </a:pPr>
            <a:r>
              <a:rPr lang="sr-Latn-CS" altLang="en-US" sz="2800" dirty="0" smtClean="0"/>
              <a:t>2015. – EP za juniorke, juniore, seniorke i seniore u Ljoret del Maru (Španija)</a:t>
            </a:r>
          </a:p>
          <a:p>
            <a:pPr eaLnBrk="1" hangingPunct="1">
              <a:defRPr/>
            </a:pPr>
            <a:r>
              <a:rPr lang="sr-Latn-CS" altLang="en-US" sz="2800" dirty="0" smtClean="0"/>
              <a:t>2015. – MPI u Peskari (Italija)</a:t>
            </a:r>
            <a:r>
              <a:rPr lang="sr-Latn-CS" altLang="en-US" sz="2800" dirty="0"/>
              <a:t> </a:t>
            </a:r>
            <a:endParaRPr lang="sr-Latn-CS" altLang="en-US" sz="2800" dirty="0" smtClean="0"/>
          </a:p>
          <a:p>
            <a:pPr eaLnBrk="1" hangingPunct="1">
              <a:defRPr/>
            </a:pPr>
            <a:r>
              <a:rPr lang="sr-Latn-CS" altLang="en-US" sz="2800" dirty="0" smtClean="0"/>
              <a:t>....</a:t>
            </a:r>
            <a:endParaRPr lang="sr-Latn-CS" altLang="en-US" sz="2800" dirty="0"/>
          </a:p>
          <a:p>
            <a:pPr eaLnBrk="1" hangingPunct="1">
              <a:defRPr/>
            </a:pPr>
            <a:r>
              <a:rPr lang="sr-Latn-CS" altLang="en-US" sz="2800" dirty="0"/>
              <a:t>2019. – studenti BU i UNS osvojili srebrne medalje na EP</a:t>
            </a:r>
          </a:p>
          <a:p>
            <a:pPr eaLnBrk="1" hangingPunct="1">
              <a:buFont typeface="Wingdings" panose="05000000000000000000" pitchFamily="2" charset="2"/>
              <a:buNone/>
              <a:defRPr/>
            </a:pPr>
            <a:endParaRPr lang="sr-Latn-CS" altLang="en-US" sz="2800" dirty="0" smtClean="0"/>
          </a:p>
          <a:p>
            <a:pPr eaLnBrk="1" hangingPunct="1">
              <a:defRPr/>
            </a:pPr>
            <a:endParaRPr lang="sr-Latn-CS" altLang="en-US" sz="2800" dirty="0" smtClean="0"/>
          </a:p>
          <a:p>
            <a:pPr eaLnBrk="1" hangingPunct="1">
              <a:defRPr/>
            </a:pPr>
            <a:endParaRPr lang="sr-Latn-CS" altLang="en-US" sz="2800" dirty="0" smtClean="0"/>
          </a:p>
          <a:p>
            <a:pPr eaLnBrk="1" hangingPunct="1">
              <a:buFont typeface="Wingdings" panose="05000000000000000000" pitchFamily="2" charset="2"/>
              <a:buNone/>
              <a:defRPr/>
            </a:pPr>
            <a:endParaRPr lang="sr-Latn-CS" altLang="en-US" sz="2800" dirty="0" smtClean="0"/>
          </a:p>
          <a:p>
            <a:pPr eaLnBrk="1" hangingPunct="1">
              <a:defRPr/>
            </a:pPr>
            <a:endParaRPr lang="sr-Latn-CS" altLang="en-US" sz="2800" dirty="0" smtClean="0"/>
          </a:p>
          <a:p>
            <a:pPr eaLnBrk="1" hangingPunct="1">
              <a:buFont typeface="Wingdings" panose="05000000000000000000" pitchFamily="2" charset="2"/>
              <a:buNone/>
              <a:defRPr/>
            </a:pPr>
            <a:endParaRPr lang="en-US" altLang="en-US" sz="2800"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9" descr="IMG_43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 y="381000"/>
            <a:ext cx="8128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eaLnBrk="1" hangingPunct="1">
              <a:defRPr/>
            </a:pPr>
            <a:r>
              <a:rPr lang="sr-Latn-CS" altLang="en-US" smtClean="0"/>
              <a:t>R’n’P u Srbiji</a:t>
            </a:r>
            <a:endParaRPr lang="en-US" altLang="en-US" smtClean="0"/>
          </a:p>
        </p:txBody>
      </p:sp>
      <p:sp>
        <p:nvSpPr>
          <p:cNvPr id="147459" name="Rectangle 3"/>
          <p:cNvSpPr>
            <a:spLocks noGrp="1" noChangeArrowheads="1"/>
          </p:cNvSpPr>
          <p:nvPr>
            <p:ph type="body" idx="1"/>
          </p:nvPr>
        </p:nvSpPr>
        <p:spPr>
          <a:xfrm>
            <a:off x="468313" y="1844675"/>
            <a:ext cx="8229600" cy="4105275"/>
          </a:xfrm>
        </p:spPr>
        <p:txBody>
          <a:bodyPr/>
          <a:lstStyle/>
          <a:p>
            <a:pPr eaLnBrk="1" hangingPunct="1">
              <a:defRPr/>
            </a:pPr>
            <a:r>
              <a:rPr lang="sr-Latn-CS" altLang="en-US" sz="2800" dirty="0" smtClean="0"/>
              <a:t>2020. – planirana je dalja ekspanzija učešća srpskih ekipa/klubova na takmičenjima Euro Beach Tour-a.</a:t>
            </a:r>
          </a:p>
          <a:p>
            <a:pPr eaLnBrk="1" hangingPunct="1">
              <a:defRPr/>
            </a:pPr>
            <a:r>
              <a:rPr lang="sr-Latn-CS" altLang="en-US" sz="2800" dirty="0" smtClean="0"/>
              <a:t>EUSA studentske igre kao značajan događaj sa aspekta publiciteta, ali i infrastrukture. </a:t>
            </a:r>
            <a:endParaRPr lang="sr-Latn-CS" altLang="en-US" sz="2800" dirty="0"/>
          </a:p>
          <a:p>
            <a:pPr eaLnBrk="1" hangingPunct="1">
              <a:buFont typeface="Wingdings" panose="05000000000000000000" pitchFamily="2" charset="2"/>
              <a:buNone/>
              <a:defRPr/>
            </a:pPr>
            <a:endParaRPr lang="sr-Latn-CS" altLang="en-US" sz="2800" dirty="0" smtClean="0"/>
          </a:p>
          <a:p>
            <a:pPr eaLnBrk="1" hangingPunct="1">
              <a:defRPr/>
            </a:pPr>
            <a:endParaRPr lang="sr-Latn-CS" altLang="en-US" sz="2800" dirty="0" smtClean="0"/>
          </a:p>
          <a:p>
            <a:pPr eaLnBrk="1" hangingPunct="1">
              <a:defRPr/>
            </a:pPr>
            <a:endParaRPr lang="sr-Latn-CS" altLang="en-US" sz="2800" dirty="0" smtClean="0"/>
          </a:p>
          <a:p>
            <a:pPr eaLnBrk="1" hangingPunct="1">
              <a:buFont typeface="Wingdings" panose="05000000000000000000" pitchFamily="2" charset="2"/>
              <a:buNone/>
              <a:defRPr/>
            </a:pPr>
            <a:endParaRPr lang="sr-Latn-CS" altLang="en-US" sz="2800" dirty="0" smtClean="0"/>
          </a:p>
          <a:p>
            <a:pPr eaLnBrk="1" hangingPunct="1">
              <a:defRPr/>
            </a:pPr>
            <a:endParaRPr lang="sr-Latn-CS" altLang="en-US" sz="2800" dirty="0" smtClean="0"/>
          </a:p>
          <a:p>
            <a:pPr eaLnBrk="1" hangingPunct="1">
              <a:buFont typeface="Wingdings" panose="05000000000000000000" pitchFamily="2" charset="2"/>
              <a:buNone/>
              <a:defRPr/>
            </a:pPr>
            <a:endParaRPr lang="en-US" altLang="en-US" sz="2800" dirty="0" smtClean="0"/>
          </a:p>
        </p:txBody>
      </p:sp>
    </p:spTree>
    <p:extLst>
      <p:ext uri="{BB962C8B-B14F-4D97-AF65-F5344CB8AC3E}">
        <p14:creationId xmlns:p14="http://schemas.microsoft.com/office/powerpoint/2010/main" val="2989467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defRPr/>
            </a:pPr>
            <a:r>
              <a:rPr lang="sr-Latn-CS" altLang="en-US" smtClean="0"/>
              <a:t>Pravila R’n’P</a:t>
            </a:r>
            <a:endParaRPr lang="en-US" altLang="en-US" smtClean="0"/>
          </a:p>
        </p:txBody>
      </p:sp>
      <p:sp>
        <p:nvSpPr>
          <p:cNvPr id="27651" name="Rectangle 3"/>
          <p:cNvSpPr>
            <a:spLocks noGrp="1" noChangeArrowheads="1"/>
          </p:cNvSpPr>
          <p:nvPr>
            <p:ph type="body" idx="1"/>
          </p:nvPr>
        </p:nvSpPr>
        <p:spPr>
          <a:xfrm>
            <a:off x="457200" y="1600200"/>
            <a:ext cx="8435975" cy="4708525"/>
          </a:xfrm>
        </p:spPr>
        <p:txBody>
          <a:bodyPr/>
          <a:lstStyle/>
          <a:p>
            <a:pPr eaLnBrk="1" hangingPunct="1">
              <a:buFont typeface="Wingdings" panose="05000000000000000000" pitchFamily="2" charset="2"/>
              <a:buNone/>
              <a:defRPr/>
            </a:pPr>
            <a:r>
              <a:rPr lang="en-US" altLang="en-US" smtClean="0"/>
              <a:t> </a:t>
            </a:r>
          </a:p>
        </p:txBody>
      </p:sp>
      <p:pic>
        <p:nvPicPr>
          <p:cNvPr id="63492" name="Picture 5" descr="LETO2002.com - Foto Galerija, slika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916113"/>
            <a:ext cx="8420100"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defRPr/>
            </a:pPr>
            <a:r>
              <a:rPr lang="sr-Latn-CS" altLang="en-US" smtClean="0"/>
              <a:t>Pravila R’n’P</a:t>
            </a:r>
            <a:endParaRPr lang="en-US" altLang="en-US" smtClean="0"/>
          </a:p>
        </p:txBody>
      </p:sp>
      <p:sp>
        <p:nvSpPr>
          <p:cNvPr id="45059" name="Rectangle 3"/>
          <p:cNvSpPr>
            <a:spLocks noGrp="1" noChangeArrowheads="1"/>
          </p:cNvSpPr>
          <p:nvPr>
            <p:ph type="body" idx="1"/>
          </p:nvPr>
        </p:nvSpPr>
        <p:spPr>
          <a:xfrm>
            <a:off x="468313" y="2332038"/>
            <a:ext cx="8229600" cy="4525962"/>
          </a:xfrm>
        </p:spPr>
        <p:txBody>
          <a:bodyPr/>
          <a:lstStyle/>
          <a:p>
            <a:pPr eaLnBrk="1" hangingPunct="1">
              <a:defRPr/>
            </a:pPr>
            <a:r>
              <a:rPr lang="sr-Latn-CS" altLang="en-US" smtClean="0"/>
              <a:t>Surprising sport</a:t>
            </a:r>
          </a:p>
          <a:p>
            <a:pPr eaLnBrk="1" hangingPunct="1">
              <a:defRPr/>
            </a:pPr>
            <a:r>
              <a:rPr lang="sr-Latn-CS" altLang="en-US" smtClean="0"/>
              <a:t>Fair – play</a:t>
            </a:r>
          </a:p>
          <a:p>
            <a:pPr eaLnBrk="1" hangingPunct="1">
              <a:buFont typeface="Wingdings" panose="05000000000000000000" pitchFamily="2" charset="2"/>
              <a:buNone/>
              <a:defRPr/>
            </a:pPr>
            <a:r>
              <a:rPr lang="sr-Latn-CS" altLang="en-US" smtClean="0"/>
              <a:t>Primer meča “Portovik” – “Peščana oluja”</a:t>
            </a:r>
            <a:endParaRPr lang="en-US" altLang="en-US"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4" descr="FotkaTere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988" y="1419225"/>
            <a:ext cx="7821612"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sr-Latn-CS" altLang="en-US" smtClean="0"/>
              <a:t>Pravila R’n’P</a:t>
            </a:r>
            <a:endParaRPr lang="en-US" altLang="en-US" smtClean="0"/>
          </a:p>
        </p:txBody>
      </p:sp>
      <p:sp>
        <p:nvSpPr>
          <p:cNvPr id="28675" name="Rectangle 3"/>
          <p:cNvSpPr>
            <a:spLocks noGrp="1" noChangeArrowheads="1"/>
          </p:cNvSpPr>
          <p:nvPr>
            <p:ph type="body" idx="1"/>
          </p:nvPr>
        </p:nvSpPr>
        <p:spPr/>
        <p:txBody>
          <a:bodyPr/>
          <a:lstStyle/>
          <a:p>
            <a:pPr eaLnBrk="1" hangingPunct="1">
              <a:defRPr/>
            </a:pPr>
            <a:r>
              <a:rPr lang="sr-Latn-CS" altLang="en-US" sz="2400" smtClean="0">
                <a:solidFill>
                  <a:srgbClr val="FFFF66"/>
                </a:solidFill>
              </a:rPr>
              <a:t>Teren dimenzija  27 x 12m</a:t>
            </a:r>
          </a:p>
          <a:p>
            <a:pPr eaLnBrk="1" hangingPunct="1">
              <a:defRPr/>
            </a:pPr>
            <a:r>
              <a:rPr lang="sr-Latn-CS" altLang="en-US" sz="2400" smtClean="0">
                <a:solidFill>
                  <a:srgbClr val="FFFF66"/>
                </a:solidFill>
              </a:rPr>
              <a:t>Igrači nastupaju bosi</a:t>
            </a:r>
          </a:p>
          <a:p>
            <a:pPr eaLnBrk="1" hangingPunct="1">
              <a:defRPr/>
            </a:pPr>
            <a:r>
              <a:rPr lang="sr-Latn-CS" altLang="en-US" sz="2400" smtClean="0">
                <a:solidFill>
                  <a:srgbClr val="FFFF66"/>
                </a:solidFill>
              </a:rPr>
              <a:t>Standardni rukometni golovi</a:t>
            </a:r>
          </a:p>
          <a:p>
            <a:pPr eaLnBrk="1" hangingPunct="1">
              <a:defRPr/>
            </a:pPr>
            <a:r>
              <a:rPr lang="sr-Latn-CS" altLang="en-US" sz="2400" smtClean="0">
                <a:solidFill>
                  <a:srgbClr val="FFFF66"/>
                </a:solidFill>
              </a:rPr>
              <a:t>Svaka ekipa ima svoju stranu terena za izmene</a:t>
            </a:r>
          </a:p>
          <a:p>
            <a:pPr eaLnBrk="1" hangingPunct="1">
              <a:defRPr/>
            </a:pPr>
            <a:r>
              <a:rPr lang="sr-Latn-CS" altLang="en-US" sz="2400" smtClean="0">
                <a:solidFill>
                  <a:srgbClr val="FFFF66"/>
                </a:solidFill>
              </a:rPr>
              <a:t>Lopte drukčije u odnosu na rukomet</a:t>
            </a:r>
          </a:p>
          <a:p>
            <a:pPr eaLnBrk="1" hangingPunct="1">
              <a:defRPr/>
            </a:pPr>
            <a:r>
              <a:rPr lang="sr-Latn-CS" altLang="en-US" sz="2400" smtClean="0">
                <a:solidFill>
                  <a:srgbClr val="FFFF66"/>
                </a:solidFill>
              </a:rPr>
              <a:t>Ekipu čini 8 igrača </a:t>
            </a:r>
          </a:p>
          <a:p>
            <a:pPr eaLnBrk="1" hangingPunct="1">
              <a:defRPr/>
            </a:pPr>
            <a:r>
              <a:rPr lang="sr-Latn-CS" altLang="en-US" sz="2400" smtClean="0">
                <a:solidFill>
                  <a:srgbClr val="FFFF66"/>
                </a:solidFill>
              </a:rPr>
              <a:t>U igri se nalazi ukupno 4 igrača</a:t>
            </a:r>
          </a:p>
          <a:p>
            <a:pPr eaLnBrk="1" hangingPunct="1">
              <a:defRPr/>
            </a:pPr>
            <a:r>
              <a:rPr lang="sr-Latn-CS" altLang="en-US" sz="2400" smtClean="0">
                <a:solidFill>
                  <a:srgbClr val="FFFF66"/>
                </a:solidFill>
              </a:rPr>
              <a:t>Dozvoljeno maksimalno 3 koraka</a:t>
            </a:r>
          </a:p>
          <a:p>
            <a:pPr eaLnBrk="1" hangingPunct="1">
              <a:defRPr/>
            </a:pPr>
            <a:r>
              <a:rPr lang="sr-Latn-CS" altLang="en-US" sz="2400" smtClean="0">
                <a:solidFill>
                  <a:srgbClr val="FFFF66"/>
                </a:solidFill>
              </a:rPr>
              <a:t>Igrač može loptu da drži najduže 3 sekunda</a:t>
            </a:r>
          </a:p>
          <a:p>
            <a:pPr eaLnBrk="1" hangingPunct="1">
              <a:defRPr/>
            </a:pPr>
            <a:r>
              <a:rPr lang="sr-Latn-CS" altLang="en-US" sz="2400" smtClean="0">
                <a:solidFill>
                  <a:srgbClr val="FFFF66"/>
                </a:solidFill>
              </a:rPr>
              <a:t>Dozvoljeno je “tapkanje” lopte o pesak</a:t>
            </a:r>
          </a:p>
          <a:p>
            <a:pPr eaLnBrk="1" hangingPunct="1">
              <a:defRPr/>
            </a:pPr>
            <a:endParaRPr lang="sr-Latn-CS" altLang="en-US" sz="2400" smtClean="0">
              <a:solidFill>
                <a:srgbClr val="FFFF66"/>
              </a:solidFill>
            </a:endParaRPr>
          </a:p>
          <a:p>
            <a:pPr eaLnBrk="1" hangingPunct="1">
              <a:defRPr/>
            </a:pPr>
            <a:endParaRPr lang="en-US" altLang="en-US"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4" descr="IMG_43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381000"/>
            <a:ext cx="8128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defRPr/>
            </a:pPr>
            <a:r>
              <a:rPr lang="sr-Latn-CS" altLang="en-US" smtClean="0"/>
              <a:t>Pravila R’n’P</a:t>
            </a:r>
            <a:endParaRPr lang="en-US" altLang="en-US" smtClean="0"/>
          </a:p>
        </p:txBody>
      </p:sp>
      <p:sp>
        <p:nvSpPr>
          <p:cNvPr id="34819" name="Rectangle 3"/>
          <p:cNvSpPr>
            <a:spLocks noGrp="1" noChangeArrowheads="1"/>
          </p:cNvSpPr>
          <p:nvPr>
            <p:ph type="body" idx="1"/>
          </p:nvPr>
        </p:nvSpPr>
        <p:spPr/>
        <p:txBody>
          <a:bodyPr/>
          <a:lstStyle/>
          <a:p>
            <a:pPr eaLnBrk="1" hangingPunct="1">
              <a:defRPr/>
            </a:pPr>
            <a:r>
              <a:rPr lang="sr-Latn-CS" altLang="en-US" sz="2000" smtClean="0">
                <a:solidFill>
                  <a:srgbClr val="FFFF66"/>
                </a:solidFill>
              </a:rPr>
              <a:t>Dozvoljene su “leteće” izmene</a:t>
            </a:r>
          </a:p>
          <a:p>
            <a:pPr eaLnBrk="1" hangingPunct="1">
              <a:defRPr/>
            </a:pPr>
            <a:r>
              <a:rPr lang="sr-Latn-CS" altLang="en-US" sz="2000" smtClean="0">
                <a:solidFill>
                  <a:srgbClr val="FFFF66"/>
                </a:solidFill>
              </a:rPr>
              <a:t>Posle primljenog gola, lopta se uvodi u igru “golmanovim bacanjem”, tj. igra se “bez centra”</a:t>
            </a:r>
          </a:p>
          <a:p>
            <a:pPr eaLnBrk="1" hangingPunct="1">
              <a:defRPr/>
            </a:pPr>
            <a:r>
              <a:rPr lang="sr-Latn-CS" altLang="en-US" sz="2000" smtClean="0">
                <a:solidFill>
                  <a:srgbClr val="FFFF66"/>
                </a:solidFill>
              </a:rPr>
              <a:t>Utakmica se sastoji od 2 perioda od po 10 minuta. Pauza između perioda traje 5 minuta.</a:t>
            </a:r>
          </a:p>
          <a:p>
            <a:pPr eaLnBrk="1" hangingPunct="1">
              <a:defRPr/>
            </a:pPr>
            <a:r>
              <a:rPr lang="sr-Latn-CS" altLang="en-US" sz="2000" smtClean="0">
                <a:solidFill>
                  <a:srgbClr val="FFFF66"/>
                </a:solidFill>
              </a:rPr>
              <a:t>Postignuti golovi se vrednuju na specifičan način. Gol vredi jedan poen, a ako je postignut na atraktivan način (Cepelin, pirueta,...) – vredi 2 poena</a:t>
            </a:r>
            <a:r>
              <a:rPr lang="sr-Latn-CS" altLang="en-US" sz="2000" smtClean="0"/>
              <a:t>. </a:t>
            </a:r>
            <a:r>
              <a:rPr lang="sr-Latn-CS" altLang="en-US" sz="2000" smtClean="0">
                <a:solidFill>
                  <a:srgbClr val="FF0000"/>
                </a:solidFill>
              </a:rPr>
              <a:t>Dva poena vrede i golovi koje postigne golman </a:t>
            </a:r>
            <a:r>
              <a:rPr lang="sr-Latn-CS" altLang="en-US" sz="2000" smtClean="0">
                <a:solidFill>
                  <a:srgbClr val="FFFF66"/>
                </a:solidFill>
              </a:rPr>
              <a:t>(poseban način bodovanja je nastao kao posledica želje da se sport učini što dinamičnijim i interesantnijim)</a:t>
            </a:r>
          </a:p>
          <a:p>
            <a:pPr eaLnBrk="1" hangingPunct="1">
              <a:defRPr/>
            </a:pPr>
            <a:r>
              <a:rPr lang="sr-Latn-CS" altLang="en-US" sz="2000" smtClean="0">
                <a:solidFill>
                  <a:srgbClr val="FFFF66"/>
                </a:solidFill>
              </a:rPr>
              <a:t>Gol postignut iz kaznenog udarca sa 6m vredi takođe 2 poena</a:t>
            </a:r>
          </a:p>
          <a:p>
            <a:pPr eaLnBrk="1" hangingPunct="1">
              <a:defRPr/>
            </a:pPr>
            <a:r>
              <a:rPr lang="sr-Latn-CS" altLang="en-US" sz="2000" smtClean="0">
                <a:solidFill>
                  <a:srgbClr val="FFFF66"/>
                </a:solidFill>
              </a:rPr>
              <a:t>Pobeda u jednom periodu donosi ekipi po jedan bod (slično kao kod setova u tenisu)</a:t>
            </a:r>
          </a:p>
          <a:p>
            <a:pPr eaLnBrk="1" hangingPunct="1">
              <a:defRPr/>
            </a:pPr>
            <a:endParaRPr lang="en-US" altLang="en-US" sz="2800"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defRPr/>
            </a:pPr>
            <a:r>
              <a:rPr lang="sr-Latn-CS" altLang="en-US" smtClean="0"/>
              <a:t>Pravila R’n’P</a:t>
            </a:r>
            <a:endParaRPr lang="en-US" altLang="en-US" smtClean="0"/>
          </a:p>
        </p:txBody>
      </p:sp>
      <p:sp>
        <p:nvSpPr>
          <p:cNvPr id="41987" name="Rectangle 3"/>
          <p:cNvSpPr>
            <a:spLocks noGrp="1" noChangeArrowheads="1"/>
          </p:cNvSpPr>
          <p:nvPr>
            <p:ph type="body" idx="1"/>
          </p:nvPr>
        </p:nvSpPr>
        <p:spPr/>
        <p:txBody>
          <a:bodyPr/>
          <a:lstStyle/>
          <a:p>
            <a:pPr eaLnBrk="1" hangingPunct="1">
              <a:defRPr/>
            </a:pPr>
            <a:r>
              <a:rPr lang="sr-Latn-CS" altLang="en-US" sz="1800" smtClean="0">
                <a:solidFill>
                  <a:srgbClr val="FFFF66"/>
                </a:solidFill>
              </a:rPr>
              <a:t>U slučaju nerešenog na kraju perioda – važi pravilo “Zlatnog gola”</a:t>
            </a:r>
          </a:p>
          <a:p>
            <a:pPr eaLnBrk="1" hangingPunct="1">
              <a:defRPr/>
            </a:pPr>
            <a:r>
              <a:rPr lang="sr-Latn-CS" altLang="en-US" sz="1800" smtClean="0">
                <a:solidFill>
                  <a:srgbClr val="FFFF66"/>
                </a:solidFill>
              </a:rPr>
              <a:t>Oba perioda, kao i pravilo “Zlatnog gola” započinju sudijinim bacanjem.</a:t>
            </a:r>
          </a:p>
          <a:p>
            <a:pPr eaLnBrk="1" hangingPunct="1">
              <a:defRPr/>
            </a:pPr>
            <a:r>
              <a:rPr lang="sr-Latn-CS" altLang="en-US" sz="1800" smtClean="0">
                <a:solidFill>
                  <a:srgbClr val="FFFF66"/>
                </a:solidFill>
              </a:rPr>
              <a:t>Ukoliko jedna ekipa dobije oba perioda, ona je taj meč dobila rezultatom 2:0</a:t>
            </a:r>
          </a:p>
          <a:p>
            <a:pPr eaLnBrk="1" hangingPunct="1">
              <a:defRPr/>
            </a:pPr>
            <a:r>
              <a:rPr lang="sr-Latn-CS" altLang="en-US" sz="1800" smtClean="0">
                <a:solidFill>
                  <a:srgbClr val="FFFF66"/>
                </a:solidFill>
              </a:rPr>
              <a:t>Ukoliko su dva perioda završena nerešeno 1:1, sledi odluka primenom pravila “igrač protiv golmana” (“shoot out”)</a:t>
            </a:r>
          </a:p>
          <a:p>
            <a:pPr eaLnBrk="1" hangingPunct="1">
              <a:defRPr/>
            </a:pPr>
            <a:r>
              <a:rPr lang="sr-Latn-CS" altLang="en-US" sz="1800" smtClean="0">
                <a:solidFill>
                  <a:srgbClr val="FFFF66"/>
                </a:solidFill>
              </a:rPr>
              <a:t>Pravilo “igrač protiv golmana” predstavlja naizmenično izvođenje kontranapada u kome učestvuje jedan igrač i golman tima koji napada i golman ekipe koja se brani. Važe istovetna pravila za valorizaciju golova kao i tokom igre.</a:t>
            </a:r>
          </a:p>
          <a:p>
            <a:pPr eaLnBrk="1" hangingPunct="1">
              <a:defRPr/>
            </a:pPr>
            <a:r>
              <a:rPr lang="sr-Latn-CS" altLang="en-US" sz="1800" smtClean="0">
                <a:solidFill>
                  <a:srgbClr val="FFFF66"/>
                </a:solidFill>
              </a:rPr>
              <a:t>U meču se koriste tri lopte (samo jedna može biti u terenu, naravno) da bi se što više izbegli prekidi igre.</a:t>
            </a:r>
          </a:p>
          <a:p>
            <a:pPr eaLnBrk="1" hangingPunct="1">
              <a:defRPr/>
            </a:pPr>
            <a:r>
              <a:rPr lang="sr-Latn-CS" altLang="en-US" sz="1800" smtClean="0">
                <a:solidFill>
                  <a:srgbClr val="FFFF66"/>
                </a:solidFill>
              </a:rPr>
              <a:t>Igrač koji je iskl</a:t>
            </a:r>
            <a:r>
              <a:rPr lang="en-US" altLang="en-US" sz="1800" smtClean="0">
                <a:solidFill>
                  <a:srgbClr val="FFFF66"/>
                </a:solidFill>
              </a:rPr>
              <a:t>j</a:t>
            </a:r>
            <a:r>
              <a:rPr lang="sr-Latn-CS" altLang="en-US" sz="1800" smtClean="0">
                <a:solidFill>
                  <a:srgbClr val="FFFF66"/>
                </a:solidFill>
              </a:rPr>
              <a:t>učen ima pravo povratka na teren čim ekipa koja je bila u posedu lopte, izgubi posed.</a:t>
            </a:r>
          </a:p>
          <a:p>
            <a:pPr eaLnBrk="1" hangingPunct="1">
              <a:defRPr/>
            </a:pPr>
            <a:endParaRPr lang="en-US" altLang="en-US" sz="1800" smtClean="0">
              <a:solidFill>
                <a:srgbClr val="FFFF66"/>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defRPr/>
            </a:pPr>
            <a:r>
              <a:rPr lang="sr-Latn-CS" altLang="en-US" smtClean="0"/>
              <a:t>Pravila R’n’P</a:t>
            </a:r>
            <a:endParaRPr lang="en-US" altLang="en-US" smtClean="0"/>
          </a:p>
        </p:txBody>
      </p:sp>
      <p:sp>
        <p:nvSpPr>
          <p:cNvPr id="43011" name="Rectangle 3"/>
          <p:cNvSpPr>
            <a:spLocks noGrp="1" noChangeArrowheads="1"/>
          </p:cNvSpPr>
          <p:nvPr>
            <p:ph type="body" idx="1"/>
          </p:nvPr>
        </p:nvSpPr>
        <p:spPr/>
        <p:txBody>
          <a:bodyPr/>
          <a:lstStyle/>
          <a:p>
            <a:pPr eaLnBrk="1" hangingPunct="1">
              <a:defRPr/>
            </a:pPr>
            <a:r>
              <a:rPr lang="sr-Latn-CS" altLang="en-US" sz="2000" smtClean="0">
                <a:solidFill>
                  <a:srgbClr val="FFFF66"/>
                </a:solidFill>
              </a:rPr>
              <a:t>Dva isključenja igrača donose diskvalifikaciju</a:t>
            </a:r>
          </a:p>
          <a:p>
            <a:pPr eaLnBrk="1" hangingPunct="1">
              <a:defRPr/>
            </a:pPr>
            <a:r>
              <a:rPr lang="sr-Latn-CS" altLang="en-US" sz="2000" smtClean="0">
                <a:solidFill>
                  <a:srgbClr val="FFFF66"/>
                </a:solidFill>
              </a:rPr>
              <a:t>Ekipe imaju pravo na po minut odmora u svakom od perioda</a:t>
            </a:r>
          </a:p>
          <a:p>
            <a:pPr eaLnBrk="1" hangingPunct="1">
              <a:defRPr/>
            </a:pPr>
            <a:r>
              <a:rPr lang="sr-Latn-CS" altLang="en-US" sz="2000" smtClean="0">
                <a:solidFill>
                  <a:srgbClr val="FFFF66"/>
                </a:solidFill>
              </a:rPr>
              <a:t>Meč sude dvoje sudija</a:t>
            </a:r>
            <a:endParaRPr lang="en-US" altLang="en-US" sz="2000" smtClean="0">
              <a:solidFill>
                <a:srgbClr val="FFFF66"/>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defRPr/>
            </a:pPr>
            <a:r>
              <a:rPr lang="sr-Latn-CS" altLang="en-US" smtClean="0"/>
              <a:t>Pravila R’n’P</a:t>
            </a:r>
            <a:endParaRPr lang="en-US" altLang="en-US" smtClean="0"/>
          </a:p>
        </p:txBody>
      </p:sp>
      <p:sp>
        <p:nvSpPr>
          <p:cNvPr id="37891" name="Rectangle 3"/>
          <p:cNvSpPr>
            <a:spLocks noGrp="1" noChangeArrowheads="1"/>
          </p:cNvSpPr>
          <p:nvPr>
            <p:ph type="body" idx="1"/>
          </p:nvPr>
        </p:nvSpPr>
        <p:spPr>
          <a:xfrm>
            <a:off x="468313" y="1989138"/>
            <a:ext cx="8229600" cy="4525962"/>
          </a:xfrm>
        </p:spPr>
        <p:txBody>
          <a:bodyPr/>
          <a:lstStyle/>
          <a:p>
            <a:pPr eaLnBrk="1" hangingPunct="1">
              <a:lnSpc>
                <a:spcPct val="90000"/>
              </a:lnSpc>
              <a:defRPr/>
            </a:pPr>
            <a:r>
              <a:rPr lang="sr-Latn-CS" altLang="en-US" sz="2800" dirty="0" smtClean="0"/>
              <a:t>Neka stara pravila (tri poena)</a:t>
            </a:r>
          </a:p>
          <a:p>
            <a:pPr eaLnBrk="1" hangingPunct="1">
              <a:lnSpc>
                <a:spcPct val="90000"/>
              </a:lnSpc>
              <a:defRPr/>
            </a:pPr>
            <a:r>
              <a:rPr lang="sr-Latn-CS" altLang="en-US" sz="2800" dirty="0" smtClean="0"/>
              <a:t>Pokušaj pojednostavljenja pravila</a:t>
            </a:r>
          </a:p>
          <a:p>
            <a:pPr eaLnBrk="1" hangingPunct="1">
              <a:lnSpc>
                <a:spcPct val="90000"/>
              </a:lnSpc>
              <a:defRPr/>
            </a:pPr>
            <a:r>
              <a:rPr lang="sr-Latn-CS" altLang="en-US" sz="2800" dirty="0" smtClean="0"/>
              <a:t>Igra se još razvija, pravila još uvek podležu diskusiji, ali su u pitanju samo korekcije, nikako suštinske promene</a:t>
            </a:r>
          </a:p>
          <a:p>
            <a:pPr eaLnBrk="1" hangingPunct="1">
              <a:lnSpc>
                <a:spcPct val="90000"/>
              </a:lnSpc>
              <a:defRPr/>
            </a:pPr>
            <a:r>
              <a:rPr lang="sr-Latn-CS" altLang="en-US" sz="2800" dirty="0" smtClean="0"/>
              <a:t>Lopta je manja od rukometne i lakša za hvatanje, samim tim je igranje R’n’P bliskije većem broju ljudi</a:t>
            </a:r>
          </a:p>
          <a:p>
            <a:pPr eaLnBrk="1" hangingPunct="1">
              <a:lnSpc>
                <a:spcPct val="90000"/>
              </a:lnSpc>
              <a:defRPr/>
            </a:pPr>
            <a:r>
              <a:rPr lang="sr-Latn-CS" altLang="en-US" sz="2800" dirty="0" smtClean="0"/>
              <a:t>Atraktivnost i uzbuđenje: zl</a:t>
            </a:r>
            <a:r>
              <a:rPr lang="en-US" altLang="en-US" sz="2800" dirty="0" smtClean="0"/>
              <a:t>at</a:t>
            </a:r>
            <a:r>
              <a:rPr lang="sr-Latn-CS" altLang="en-US" sz="2800" dirty="0" smtClean="0"/>
              <a:t>ni gol, sudijsko bacanje, igrač protiv golmana</a:t>
            </a:r>
            <a:endParaRPr lang="en-US" altLang="en-US" sz="2800" dirty="0"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sr-Latn-CS" altLang="en-US" smtClean="0"/>
              <a:t>Pojava R’n’P-a</a:t>
            </a:r>
            <a:endParaRPr lang="en-US" altLang="en-US" smtClean="0"/>
          </a:p>
        </p:txBody>
      </p:sp>
      <p:sp>
        <p:nvSpPr>
          <p:cNvPr id="38915" name="Rectangle 3"/>
          <p:cNvSpPr>
            <a:spLocks noGrp="1" noChangeArrowheads="1"/>
          </p:cNvSpPr>
          <p:nvPr>
            <p:ph type="body" idx="1"/>
          </p:nvPr>
        </p:nvSpPr>
        <p:spPr/>
        <p:txBody>
          <a:bodyPr/>
          <a:lstStyle/>
          <a:p>
            <a:pPr eaLnBrk="1" hangingPunct="1">
              <a:defRPr/>
            </a:pPr>
            <a:r>
              <a:rPr lang="sr-Latn-CS" altLang="en-US" sz="2800" smtClean="0"/>
              <a:t>Novi sport za novo doba</a:t>
            </a:r>
          </a:p>
          <a:p>
            <a:pPr eaLnBrk="1" hangingPunct="1">
              <a:defRPr/>
            </a:pPr>
            <a:r>
              <a:rPr lang="sr-Latn-CS" altLang="en-US" sz="2800" smtClean="0"/>
              <a:t>Nastao kao igra za zabavu, a danas postao vrlo takmičarski sport</a:t>
            </a:r>
          </a:p>
          <a:p>
            <a:pPr eaLnBrk="1" hangingPunct="1">
              <a:defRPr/>
            </a:pPr>
            <a:r>
              <a:rPr lang="sr-Latn-CS" altLang="en-US" sz="2800" smtClean="0"/>
              <a:t>Prvi slogan je bio “Fun is more important then result”, ali danas se sve manje priča o zabavi.</a:t>
            </a:r>
          </a:p>
          <a:p>
            <a:pPr eaLnBrk="1" hangingPunct="1">
              <a:defRPr/>
            </a:pPr>
            <a:r>
              <a:rPr lang="sr-Latn-CS" altLang="en-US" sz="2800" smtClean="0"/>
              <a:t>Oko takmičenja se kreira jedan celokupan događaj (navijačice, muzika, žurke,...)</a:t>
            </a:r>
          </a:p>
          <a:p>
            <a:pPr eaLnBrk="1" hangingPunct="1">
              <a:defRPr/>
            </a:pPr>
            <a:r>
              <a:rPr lang="sr-Latn-CS" altLang="en-US" sz="2800" smtClean="0"/>
              <a:t>Self management, mogućnost da se pojedinac predstavi, promoviše i iskaže</a:t>
            </a:r>
            <a:endParaRPr lang="en-US" altLang="en-US" sz="2800"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468313" y="333375"/>
            <a:ext cx="8229600" cy="5975350"/>
          </a:xfrm>
        </p:spPr>
        <p:txBody>
          <a:bodyPr/>
          <a:lstStyle/>
          <a:p>
            <a:pPr eaLnBrk="1" hangingPunct="1">
              <a:defRPr/>
            </a:pPr>
            <a:r>
              <a:rPr lang="sr-Latn-CS" altLang="en-US" smtClean="0"/>
              <a:t>Dobro sredstvo u ekspanziji sportskog / rekreativnog turizma (primeri Alanje, Antalije, Gran Kanarije,…)</a:t>
            </a:r>
          </a:p>
          <a:p>
            <a:pPr eaLnBrk="1" hangingPunct="1">
              <a:defRPr/>
            </a:pPr>
            <a:r>
              <a:rPr lang="sr-Latn-CS" altLang="en-US" smtClean="0"/>
              <a:t>Oprema u kojoj se nastupa </a:t>
            </a:r>
          </a:p>
          <a:p>
            <a:pPr eaLnBrk="1" hangingPunct="1">
              <a:defRPr/>
            </a:pPr>
            <a:r>
              <a:rPr lang="sr-Latn-CS" altLang="en-US" smtClean="0"/>
              <a:t>Tetovaže i sloboda u dizajniranju opreme</a:t>
            </a:r>
          </a:p>
          <a:p>
            <a:pPr eaLnBrk="1" hangingPunct="1">
              <a:defRPr/>
            </a:pPr>
            <a:r>
              <a:rPr lang="sr-Latn-CS" altLang="en-US" smtClean="0"/>
              <a:t>Sudijska uloga u lepršavosti</a:t>
            </a:r>
          </a:p>
          <a:p>
            <a:pPr eaLnBrk="1" hangingPunct="1">
              <a:defRPr/>
            </a:pPr>
            <a:r>
              <a:rPr lang="sr-Latn-CS" altLang="en-US" smtClean="0"/>
              <a:t>DJ</a:t>
            </a:r>
          </a:p>
          <a:p>
            <a:pPr eaLnBrk="1" hangingPunct="1">
              <a:defRPr/>
            </a:pPr>
            <a:r>
              <a:rPr lang="sr-Latn-CS" altLang="en-US" smtClean="0"/>
              <a:t>Ipak, kreativni i spektakularni napadi i fair-play su najbolji marketing instrumenti</a:t>
            </a:r>
            <a:endParaRPr lang="en-US" altLang="en-US"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1" name="Picture 5" descr="play04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908050"/>
            <a:ext cx="3797300" cy="542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2" name="Picture 7" descr="LETO2002.com - Foto Galerija, slika 4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638" y="908050"/>
            <a:ext cx="4752975" cy="537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defRPr/>
            </a:pPr>
            <a:r>
              <a:rPr lang="sr-Latn-CS" altLang="en-US" smtClean="0"/>
              <a:t>R’n’P</a:t>
            </a:r>
            <a:endParaRPr lang="en-US" altLang="en-US" smtClean="0"/>
          </a:p>
        </p:txBody>
      </p:sp>
      <p:sp>
        <p:nvSpPr>
          <p:cNvPr id="49155" name="Rectangle 3"/>
          <p:cNvSpPr>
            <a:spLocks noGrp="1" noChangeArrowheads="1"/>
          </p:cNvSpPr>
          <p:nvPr>
            <p:ph type="body" idx="1"/>
          </p:nvPr>
        </p:nvSpPr>
        <p:spPr/>
        <p:txBody>
          <a:bodyPr/>
          <a:lstStyle/>
          <a:p>
            <a:pPr eaLnBrk="1" hangingPunct="1">
              <a:lnSpc>
                <a:spcPct val="80000"/>
              </a:lnSpc>
              <a:defRPr/>
            </a:pPr>
            <a:r>
              <a:rPr lang="sr-Latn-CS" altLang="en-US" sz="2000" smtClean="0"/>
              <a:t>Prva takmičenja su donosila Handball on the beach, a ne beach handball, tj. ekipe su igrale klasičan rukomet, ne koristeći mogućnosti i pravila R’n’P-a.</a:t>
            </a:r>
          </a:p>
          <a:p>
            <a:pPr eaLnBrk="1" hangingPunct="1">
              <a:lnSpc>
                <a:spcPct val="80000"/>
              </a:lnSpc>
              <a:defRPr/>
            </a:pPr>
            <a:r>
              <a:rPr lang="sr-Latn-CS" altLang="en-US" sz="2000" smtClean="0"/>
              <a:t>U prvo vreme, cepelin je na velikim takmičenjima bio prvo oružje igre za dva poena. Ta akcija zahteva dobru uigranost, pa je još uvek bilo dosta poentiranja za jedan poen.</a:t>
            </a:r>
          </a:p>
          <a:p>
            <a:pPr eaLnBrk="1" hangingPunct="1">
              <a:lnSpc>
                <a:spcPct val="80000"/>
              </a:lnSpc>
              <a:defRPr/>
            </a:pPr>
            <a:r>
              <a:rPr lang="sr-Latn-CS" altLang="en-US" sz="2000" smtClean="0"/>
              <a:t>Kasnije je sve više ekipa koristilo igru džokera</a:t>
            </a:r>
          </a:p>
          <a:p>
            <a:pPr eaLnBrk="1" hangingPunct="1">
              <a:lnSpc>
                <a:spcPct val="80000"/>
              </a:lnSpc>
              <a:defRPr/>
            </a:pPr>
            <a:r>
              <a:rPr lang="sr-Latn-CS" altLang="en-US" sz="2000" smtClean="0"/>
              <a:t>Odbrane su bile fokusirane na džokera, a sa pojavom piruete, elementa koji je omogućio da se pojedinačnom akcijom poentira za 2 igra je dobila novi zamah</a:t>
            </a:r>
          </a:p>
          <a:p>
            <a:pPr eaLnBrk="1" hangingPunct="1">
              <a:lnSpc>
                <a:spcPct val="80000"/>
              </a:lnSpc>
              <a:defRPr/>
            </a:pPr>
            <a:r>
              <a:rPr lang="sr-Latn-CS" altLang="en-US" sz="2000" smtClean="0"/>
              <a:t>Igra u napadu i odbrani se sada svodi na rešavanje situacija 4:3, tj. 3:4.</a:t>
            </a:r>
          </a:p>
          <a:p>
            <a:pPr eaLnBrk="1" hangingPunct="1">
              <a:lnSpc>
                <a:spcPct val="80000"/>
              </a:lnSpc>
              <a:defRPr/>
            </a:pPr>
            <a:r>
              <a:rPr lang="sr-Latn-CS" altLang="en-US" sz="2000" smtClean="0"/>
              <a:t>Efikasnost golmana je drastično smanjena na par proteklih prvenstava (zbog prilagođenja odbrane protivnika, kao i zbog sve većeg takmičarskog značaja)</a:t>
            </a:r>
          </a:p>
          <a:p>
            <a:pPr eaLnBrk="1" hangingPunct="1">
              <a:lnSpc>
                <a:spcPct val="80000"/>
              </a:lnSpc>
              <a:defRPr/>
            </a:pPr>
            <a:endParaRPr lang="sr-Latn-CS" altLang="en-US" sz="2000" smtClean="0"/>
          </a:p>
          <a:p>
            <a:pPr eaLnBrk="1" hangingPunct="1">
              <a:lnSpc>
                <a:spcPct val="80000"/>
              </a:lnSpc>
              <a:defRPr/>
            </a:pPr>
            <a:endParaRPr lang="en-US" altLang="en-US" sz="2000"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sr-Latn-CS" altLang="en-US" sz="3200" smtClean="0"/>
              <a:t>Značaj R’n’P-a iz ugla Rukometa</a:t>
            </a:r>
            <a:endParaRPr lang="en-US" altLang="en-US" sz="3200" smtClean="0"/>
          </a:p>
        </p:txBody>
      </p:sp>
      <p:sp>
        <p:nvSpPr>
          <p:cNvPr id="50179" name="Rectangle 3"/>
          <p:cNvSpPr>
            <a:spLocks noGrp="1" noChangeArrowheads="1"/>
          </p:cNvSpPr>
          <p:nvPr>
            <p:ph type="body" idx="1"/>
          </p:nvPr>
        </p:nvSpPr>
        <p:spPr>
          <a:xfrm>
            <a:off x="457200" y="1412875"/>
            <a:ext cx="8229600" cy="5184775"/>
          </a:xfrm>
        </p:spPr>
        <p:txBody>
          <a:bodyPr/>
          <a:lstStyle/>
          <a:p>
            <a:pPr eaLnBrk="1" hangingPunct="1">
              <a:lnSpc>
                <a:spcPct val="90000"/>
              </a:lnSpc>
              <a:defRPr/>
            </a:pPr>
            <a:r>
              <a:rPr lang="sr-Latn-CS" altLang="en-US" sz="2400" smtClean="0"/>
              <a:t>Praktično nema driblinga – dosta kretanja u igri</a:t>
            </a:r>
          </a:p>
          <a:p>
            <a:pPr eaLnBrk="1" hangingPunct="1">
              <a:lnSpc>
                <a:spcPct val="90000"/>
              </a:lnSpc>
              <a:defRPr/>
            </a:pPr>
            <a:r>
              <a:rPr lang="sr-Latn-CS" altLang="en-US" sz="2400" smtClean="0"/>
              <a:t>Stalna ukrštanja igrača</a:t>
            </a:r>
          </a:p>
          <a:p>
            <a:pPr eaLnBrk="1" hangingPunct="1">
              <a:lnSpc>
                <a:spcPct val="90000"/>
              </a:lnSpc>
              <a:defRPr/>
            </a:pPr>
            <a:r>
              <a:rPr lang="sr-Latn-CS" altLang="en-US" sz="2400" smtClean="0"/>
              <a:t>Odbrana telima</a:t>
            </a:r>
          </a:p>
          <a:p>
            <a:pPr eaLnBrk="1" hangingPunct="1">
              <a:lnSpc>
                <a:spcPct val="90000"/>
              </a:lnSpc>
              <a:defRPr/>
            </a:pPr>
            <a:r>
              <a:rPr lang="sr-Latn-CS" altLang="en-US" sz="2400" smtClean="0"/>
              <a:t>Inventivnost u igri – traženje novih rešenja (primeri igre Kiprana i Self-fly)</a:t>
            </a:r>
          </a:p>
          <a:p>
            <a:pPr eaLnBrk="1" hangingPunct="1">
              <a:lnSpc>
                <a:spcPct val="90000"/>
              </a:lnSpc>
              <a:defRPr/>
            </a:pPr>
            <a:r>
              <a:rPr lang="sr-Latn-CS" altLang="en-US" sz="2400" smtClean="0"/>
              <a:t>Atraktivnost (dvostruka pirueta)</a:t>
            </a:r>
          </a:p>
          <a:p>
            <a:pPr eaLnBrk="1" hangingPunct="1">
              <a:lnSpc>
                <a:spcPct val="90000"/>
              </a:lnSpc>
              <a:defRPr/>
            </a:pPr>
            <a:r>
              <a:rPr lang="sr-Latn-CS" altLang="en-US" sz="2400" smtClean="0"/>
              <a:t>Poboljšanje fizičke spremnosti</a:t>
            </a:r>
          </a:p>
          <a:p>
            <a:pPr eaLnBrk="1" hangingPunct="1">
              <a:lnSpc>
                <a:spcPct val="90000"/>
              </a:lnSpc>
              <a:defRPr/>
            </a:pPr>
            <a:r>
              <a:rPr lang="sr-Latn-CS" altLang="en-US" sz="2400" smtClean="0"/>
              <a:t>Bolji odraz</a:t>
            </a:r>
          </a:p>
          <a:p>
            <a:pPr eaLnBrk="1" hangingPunct="1">
              <a:lnSpc>
                <a:spcPct val="90000"/>
              </a:lnSpc>
              <a:defRPr/>
            </a:pPr>
            <a:r>
              <a:rPr lang="sr-Latn-CS" altLang="en-US" sz="2400" smtClean="0"/>
              <a:t>Mogućnosti za manje kvalitetne nacije da dođu do dobrih rezultata u novom sportu – popularizacija rukometa u Svetu (proteklo EP ne govori u prilog ovoj tezi)</a:t>
            </a:r>
          </a:p>
          <a:p>
            <a:pPr eaLnBrk="1" hangingPunct="1">
              <a:lnSpc>
                <a:spcPct val="90000"/>
              </a:lnSpc>
              <a:defRPr/>
            </a:pPr>
            <a:r>
              <a:rPr lang="sr-Latn-CS" altLang="en-US" sz="2400" smtClean="0"/>
              <a:t>Produženje sezone (primer Francuske)</a:t>
            </a:r>
          </a:p>
          <a:p>
            <a:pPr eaLnBrk="1" hangingPunct="1">
              <a:lnSpc>
                <a:spcPct val="90000"/>
              </a:lnSpc>
              <a:defRPr/>
            </a:pPr>
            <a:r>
              <a:rPr lang="sr-Latn-CS" altLang="en-US" sz="2400" smtClean="0"/>
              <a:t>Rukomet za svakog</a:t>
            </a:r>
          </a:p>
          <a:p>
            <a:pPr eaLnBrk="1" hangingPunct="1">
              <a:lnSpc>
                <a:spcPct val="90000"/>
              </a:lnSpc>
              <a:defRPr/>
            </a:pPr>
            <a:endParaRPr lang="en-US" altLang="en-US" sz="2400"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type="body" idx="1"/>
          </p:nvPr>
        </p:nvSpPr>
        <p:spPr>
          <a:xfrm>
            <a:off x="468313" y="549275"/>
            <a:ext cx="8229600" cy="5832475"/>
          </a:xfrm>
        </p:spPr>
        <p:txBody>
          <a:bodyPr/>
          <a:lstStyle/>
          <a:p>
            <a:pPr eaLnBrk="1" hangingPunct="1">
              <a:defRPr/>
            </a:pPr>
            <a:r>
              <a:rPr lang="sr-Latn-CS" altLang="en-US" sz="2400" smtClean="0"/>
              <a:t>Rukomet “na ulicama” (samo 8 igrača)</a:t>
            </a:r>
          </a:p>
          <a:p>
            <a:pPr eaLnBrk="1" hangingPunct="1">
              <a:defRPr/>
            </a:pPr>
            <a:r>
              <a:rPr lang="sr-Latn-CS" altLang="en-US" sz="2400" smtClean="0"/>
              <a:t>Poboljšanje imidža rukometa</a:t>
            </a:r>
          </a:p>
          <a:p>
            <a:pPr eaLnBrk="1" hangingPunct="1">
              <a:defRPr/>
            </a:pPr>
            <a:r>
              <a:rPr lang="sr-Latn-CS" altLang="en-US" sz="2400" smtClean="0"/>
              <a:t>Prednost tehničkim nad fizičkim aspektima</a:t>
            </a:r>
          </a:p>
          <a:p>
            <a:pPr eaLnBrk="1" hangingPunct="1">
              <a:defRPr/>
            </a:pPr>
            <a:r>
              <a:rPr lang="sr-Latn-CS" altLang="en-US" sz="2400" smtClean="0"/>
              <a:t>Rukomet nije grub</a:t>
            </a:r>
          </a:p>
          <a:p>
            <a:pPr eaLnBrk="1" hangingPunct="1">
              <a:defRPr/>
            </a:pPr>
            <a:endParaRPr lang="en-US" altLang="en-US"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4" descr="Thail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341438"/>
            <a:ext cx="7956550"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4" descr="TajlandBudućno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125538"/>
            <a:ext cx="7753350" cy="478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r>
              <a:rPr lang="sr-Latn-CS" altLang="en-US" smtClean="0"/>
              <a:t>R’n’P – otpori!</a:t>
            </a:r>
            <a:endParaRPr lang="en-US" altLang="en-US" smtClean="0"/>
          </a:p>
        </p:txBody>
      </p:sp>
      <p:sp>
        <p:nvSpPr>
          <p:cNvPr id="52227" name="Rectangle 3"/>
          <p:cNvSpPr>
            <a:spLocks noGrp="1" noChangeArrowheads="1"/>
          </p:cNvSpPr>
          <p:nvPr>
            <p:ph type="body" idx="1"/>
          </p:nvPr>
        </p:nvSpPr>
        <p:spPr/>
        <p:txBody>
          <a:bodyPr/>
          <a:lstStyle/>
          <a:p>
            <a:pPr eaLnBrk="1" hangingPunct="1">
              <a:lnSpc>
                <a:spcPct val="80000"/>
              </a:lnSpc>
              <a:defRPr/>
            </a:pPr>
            <a:r>
              <a:rPr lang="sr-Latn-CS" altLang="en-US" sz="2800" smtClean="0"/>
              <a:t>R’n’P nailazi na mnoge otpore</a:t>
            </a:r>
          </a:p>
          <a:p>
            <a:pPr eaLnBrk="1" hangingPunct="1">
              <a:lnSpc>
                <a:spcPct val="80000"/>
              </a:lnSpc>
              <a:defRPr/>
            </a:pPr>
            <a:r>
              <a:rPr lang="sr-Latn-CS" altLang="en-US" sz="2800" smtClean="0"/>
              <a:t>R’n’P traži neke nove ideje i načine razmišljanja</a:t>
            </a:r>
          </a:p>
          <a:p>
            <a:pPr eaLnBrk="1" hangingPunct="1">
              <a:lnSpc>
                <a:spcPct val="80000"/>
              </a:lnSpc>
              <a:defRPr/>
            </a:pPr>
            <a:r>
              <a:rPr lang="sr-Latn-CS" altLang="en-US" sz="2800" smtClean="0"/>
              <a:t>Najjača opozicija igri dolazi iz redova rukometnih trenera. Oni su se pokazali vrlo konzervativnima. Plaše se povreda (bezrazložno), traže odmor od rukometne sezone.</a:t>
            </a:r>
          </a:p>
          <a:p>
            <a:pPr eaLnBrk="1" hangingPunct="1">
              <a:lnSpc>
                <a:spcPct val="80000"/>
              </a:lnSpc>
              <a:defRPr/>
            </a:pPr>
            <a:r>
              <a:rPr lang="sr-Latn-CS" altLang="en-US" sz="2800" smtClean="0"/>
              <a:t>U rukometnim forumima je takođe bilo dosta opozicije i nju bi mogli nazvati političkom opozicijom, ali ona je slabila, kao i svaka politička opozicija kada je uočeno da je R’n’P sve popularniji.</a:t>
            </a:r>
            <a:endParaRPr lang="en-US" altLang="en-US" sz="2800" smtClean="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pPr eaLnBrk="1" hangingPunct="1">
              <a:defRPr/>
            </a:pPr>
            <a:r>
              <a:rPr lang="sr-Latn-CS" altLang="en-US" smtClean="0"/>
              <a:t>R’n’P – otpori!</a:t>
            </a:r>
            <a:endParaRPr lang="en-US" altLang="en-US" smtClean="0"/>
          </a:p>
        </p:txBody>
      </p:sp>
      <p:sp>
        <p:nvSpPr>
          <p:cNvPr id="158723" name="Rectangle 3"/>
          <p:cNvSpPr>
            <a:spLocks noGrp="1" noChangeArrowheads="1"/>
          </p:cNvSpPr>
          <p:nvPr>
            <p:ph type="body" idx="1"/>
          </p:nvPr>
        </p:nvSpPr>
        <p:spPr/>
        <p:txBody>
          <a:bodyPr/>
          <a:lstStyle/>
          <a:p>
            <a:pPr eaLnBrk="1" hangingPunct="1">
              <a:defRPr/>
            </a:pPr>
            <a:r>
              <a:rPr lang="sr-Latn-CS" altLang="en-US" smtClean="0"/>
              <a:t>Otpori su drastično smanjeni, kako interni u rukometu, tako i eksterni. </a:t>
            </a:r>
            <a:br>
              <a:rPr lang="sr-Latn-CS" altLang="en-US" smtClean="0"/>
            </a:br>
            <a:r>
              <a:rPr lang="sr-Latn-CS" altLang="en-US" smtClean="0"/>
              <a:t>R’n’P se sve više posmatra kao ozbiljan sport koji je konkurentan na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defRPr/>
            </a:pPr>
            <a:r>
              <a:rPr lang="sr-Latn-CS" altLang="en-US" smtClean="0"/>
              <a:t>Povrede i fizička priprema</a:t>
            </a:r>
            <a:endParaRPr lang="en-US" altLang="en-US" smtClean="0"/>
          </a:p>
        </p:txBody>
      </p:sp>
      <p:sp>
        <p:nvSpPr>
          <p:cNvPr id="53251" name="Rectangle 3"/>
          <p:cNvSpPr>
            <a:spLocks noGrp="1" noChangeArrowheads="1"/>
          </p:cNvSpPr>
          <p:nvPr>
            <p:ph type="body" idx="1"/>
          </p:nvPr>
        </p:nvSpPr>
        <p:spPr/>
        <p:txBody>
          <a:bodyPr/>
          <a:lstStyle/>
          <a:p>
            <a:pPr eaLnBrk="1" hangingPunct="1">
              <a:lnSpc>
                <a:spcPct val="80000"/>
              </a:lnSpc>
              <a:defRPr/>
            </a:pPr>
            <a:r>
              <a:rPr lang="sr-Latn-CS" altLang="en-US" sz="2000" smtClean="0"/>
              <a:t>Ovaj deo predavanja bi trebalo uzeti sa rezervom jer su rezultati koji se pominju nastali istraživanjem na vrlo malom broju uzoraka, tj. još uvek nije plod nekih dužih opservacija. (ja ih spominjem iz razloga što nemam mnogo sumnje da će se ti rezultati promeniti).</a:t>
            </a:r>
          </a:p>
          <a:p>
            <a:pPr eaLnBrk="1" hangingPunct="1">
              <a:lnSpc>
                <a:spcPct val="80000"/>
              </a:lnSpc>
              <a:defRPr/>
            </a:pPr>
            <a:r>
              <a:rPr lang="sr-Latn-CS" altLang="en-US" sz="2000" smtClean="0"/>
              <a:t>Bahr je (2003.) utvrdio da je kod odbojkaša na pesku skočni zglob oko 50% manje povređivan u odnosu na odbojku.</a:t>
            </a:r>
          </a:p>
          <a:p>
            <a:pPr eaLnBrk="1" hangingPunct="1">
              <a:lnSpc>
                <a:spcPct val="80000"/>
              </a:lnSpc>
              <a:defRPr/>
            </a:pPr>
            <a:r>
              <a:rPr lang="sr-Latn-CS" altLang="en-US" sz="2000" smtClean="0"/>
              <a:t>U rukometu, povrede kolena spadaju u najčešće povrede, a nastaju najčešće prilikom sudara sa protivničkim igračima, klizanjima, a prilikom postizanja velikih brzina</a:t>
            </a:r>
          </a:p>
          <a:p>
            <a:pPr eaLnBrk="1" hangingPunct="1">
              <a:lnSpc>
                <a:spcPct val="80000"/>
              </a:lnSpc>
              <a:defRPr/>
            </a:pPr>
            <a:r>
              <a:rPr lang="sr-Latn-CS" altLang="en-US" sz="2000" smtClean="0"/>
              <a:t>U R’n’P-u su te povrede znatno ređe, pre svega zbog manjeg broja jakih fizičkih kontakta sa protivnicima usled poštovanja pravila fair- play-a, kao i usled manjih postignutih brzina kretanja usled specifičnosti podloge i manjih dimenzija terena.</a:t>
            </a:r>
          </a:p>
          <a:p>
            <a:pPr eaLnBrk="1" hangingPunct="1">
              <a:lnSpc>
                <a:spcPct val="80000"/>
              </a:lnSpc>
              <a:defRPr/>
            </a:pPr>
            <a:r>
              <a:rPr lang="sr-Latn-CS" altLang="en-US" sz="2000" smtClean="0"/>
              <a:t>Pinington i Douson su (1999.) utvrdili da je trčanje po pesku 50% zahtevnije od trčanja po travi.</a:t>
            </a:r>
          </a:p>
          <a:p>
            <a:pPr eaLnBrk="1" hangingPunct="1">
              <a:lnSpc>
                <a:spcPct val="80000"/>
              </a:lnSpc>
              <a:buFont typeface="Wingdings" panose="05000000000000000000" pitchFamily="2" charset="2"/>
              <a:buNone/>
              <a:defRPr/>
            </a:pPr>
            <a:endParaRPr lang="en-US" altLang="en-US" sz="2000"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type="body" idx="1"/>
          </p:nvPr>
        </p:nvSpPr>
        <p:spPr>
          <a:xfrm>
            <a:off x="457200" y="549275"/>
            <a:ext cx="8229600" cy="4032250"/>
          </a:xfrm>
        </p:spPr>
        <p:txBody>
          <a:bodyPr/>
          <a:lstStyle/>
          <a:p>
            <a:pPr eaLnBrk="1" hangingPunct="1">
              <a:defRPr/>
            </a:pPr>
            <a:endParaRPr lang="sr-Latn-CS" altLang="en-US" smtClean="0"/>
          </a:p>
          <a:p>
            <a:pPr eaLnBrk="1" hangingPunct="1">
              <a:defRPr/>
            </a:pPr>
            <a:r>
              <a:rPr lang="sr-Latn-CS" altLang="en-US" sz="2000" smtClean="0"/>
              <a:t>Bavljenje rukometom na pesku donosi bolji odraz i veću izdržljivost</a:t>
            </a:r>
          </a:p>
          <a:p>
            <a:pPr eaLnBrk="1" hangingPunct="1">
              <a:defRPr/>
            </a:pPr>
            <a:r>
              <a:rPr lang="sr-Latn-CS" altLang="en-US" sz="2000" smtClean="0"/>
              <a:t>Spomenimo iskustvo jednog ukrajinskog trenera: “Cela rukometna sezona je prošla bez ijedne povrede noge posle predsezone u okviru koje je rukomet na pesku bio jedan od elemenata pripreme. Ekipa mi misli i igra brže”.</a:t>
            </a:r>
            <a:endParaRPr lang="en-US" altLang="en-US" sz="2000" smtClean="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4" descr="Qat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125538"/>
            <a:ext cx="8189912"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4" descr="Larvi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692150"/>
            <a:ext cx="8135938" cy="543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defRPr/>
            </a:pPr>
            <a:r>
              <a:rPr lang="sr-Latn-CS" altLang="en-US" smtClean="0"/>
              <a:t>Organizacija </a:t>
            </a:r>
            <a:endParaRPr lang="en-US" altLang="en-US" smtClean="0"/>
          </a:p>
        </p:txBody>
      </p:sp>
      <p:sp>
        <p:nvSpPr>
          <p:cNvPr id="55299" name="Rectangle 3"/>
          <p:cNvSpPr>
            <a:spLocks noGrp="1" noChangeArrowheads="1"/>
          </p:cNvSpPr>
          <p:nvPr>
            <p:ph type="body" idx="4294967295"/>
          </p:nvPr>
        </p:nvSpPr>
        <p:spPr>
          <a:xfrm>
            <a:off x="0" y="1600200"/>
            <a:ext cx="8229600" cy="4525963"/>
          </a:xfrm>
        </p:spPr>
        <p:txBody>
          <a:bodyPr/>
          <a:lstStyle/>
          <a:p>
            <a:pPr eaLnBrk="1" hangingPunct="1">
              <a:lnSpc>
                <a:spcPct val="90000"/>
              </a:lnSpc>
              <a:defRPr/>
            </a:pPr>
            <a:r>
              <a:rPr lang="sr-Latn-CS" altLang="en-US" smtClean="0"/>
              <a:t>Majica i šorc</a:t>
            </a:r>
          </a:p>
          <a:p>
            <a:pPr eaLnBrk="1" hangingPunct="1">
              <a:lnSpc>
                <a:spcPct val="90000"/>
              </a:lnSpc>
              <a:defRPr/>
            </a:pPr>
            <a:r>
              <a:rPr lang="sr-Latn-CS" altLang="en-US" smtClean="0"/>
              <a:t>Tereni:</a:t>
            </a:r>
          </a:p>
          <a:p>
            <a:pPr eaLnBrk="1" hangingPunct="1">
              <a:lnSpc>
                <a:spcPct val="90000"/>
              </a:lnSpc>
              <a:buFont typeface="Wingdings" panose="05000000000000000000" pitchFamily="2" charset="2"/>
              <a:buNone/>
              <a:defRPr/>
            </a:pPr>
            <a:r>
              <a:rPr lang="sr-Latn-CS" altLang="en-US" smtClean="0"/>
              <a:t>Igrališta se izgrađuju na obalama mora, reka, jezera, ponegde i u urbanim gradskim centrima, retko u dvoranama</a:t>
            </a:r>
          </a:p>
          <a:p>
            <a:pPr eaLnBrk="1" hangingPunct="1">
              <a:lnSpc>
                <a:spcPct val="90000"/>
              </a:lnSpc>
              <a:buFont typeface="Wingdings" panose="05000000000000000000" pitchFamily="2" charset="2"/>
              <a:buNone/>
              <a:defRPr/>
            </a:pPr>
            <a:r>
              <a:rPr lang="sr-Latn-CS" altLang="en-US" smtClean="0"/>
              <a:t>Naša iskustva još uvek nisu dobra, pošto postoji samo par terena u celoj zemlji, ali ni jedan pravi stadion za rukomet na pesku</a:t>
            </a:r>
            <a:endParaRPr lang="en-US" altLang="en-US" smtClean="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5" descr="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692150"/>
            <a:ext cx="83534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Grp="1" noChangeArrowheads="1"/>
          </p:cNvSpPr>
          <p:nvPr>
            <p:ph type="title"/>
          </p:nvPr>
        </p:nvSpPr>
        <p:spPr>
          <a:xfrm>
            <a:off x="468313" y="0"/>
            <a:ext cx="8229600" cy="2017713"/>
          </a:xfrm>
        </p:spPr>
        <p:txBody>
          <a:bodyPr/>
          <a:lstStyle/>
          <a:p>
            <a:pPr eaLnBrk="1" hangingPunct="1">
              <a:defRPr/>
            </a:pPr>
            <a:r>
              <a:rPr lang="sr-Latn-CS" altLang="en-US" sz="3200" smtClean="0"/>
              <a:t>To je bio Kadis u Španiji u vreme održavanja II EP 2002. godine. </a:t>
            </a:r>
            <a:br>
              <a:rPr lang="sr-Latn-CS" altLang="en-US" sz="3200" smtClean="0"/>
            </a:br>
            <a:r>
              <a:rPr lang="sr-Latn-CS" altLang="en-US" sz="3200" smtClean="0"/>
              <a:t>Utakmicama je prisustvovalo oko 3500 ljudi</a:t>
            </a:r>
            <a:br>
              <a:rPr lang="sr-Latn-CS" altLang="en-US" sz="3200" smtClean="0"/>
            </a:br>
            <a:r>
              <a:rPr lang="sr-Latn-CS" altLang="en-US" sz="3200" smtClean="0"/>
              <a:t>A ovo je RIO!</a:t>
            </a:r>
            <a:endParaRPr lang="en-US" altLang="en-US" sz="3200" smtClean="0"/>
          </a:p>
        </p:txBody>
      </p:sp>
      <p:pic>
        <p:nvPicPr>
          <p:cNvPr id="108547" name="Picture 5" descr="RioSP20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2205038"/>
            <a:ext cx="7777163"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sr-Latn-CS" altLang="en-US" sz="3200" smtClean="0"/>
              <a:t>Uporedimo R’n’P sa nekim drugim sportovima</a:t>
            </a:r>
            <a:endParaRPr lang="en-US" altLang="en-US" sz="3200" smtClean="0"/>
          </a:p>
        </p:txBody>
      </p:sp>
      <p:sp>
        <p:nvSpPr>
          <p:cNvPr id="63491" name="Rectangle 3"/>
          <p:cNvSpPr>
            <a:spLocks noGrp="1" noChangeArrowheads="1"/>
          </p:cNvSpPr>
          <p:nvPr>
            <p:ph type="body" idx="1"/>
          </p:nvPr>
        </p:nvSpPr>
        <p:spPr/>
        <p:txBody>
          <a:bodyPr/>
          <a:lstStyle/>
          <a:p>
            <a:pPr eaLnBrk="1" hangingPunct="1">
              <a:lnSpc>
                <a:spcPct val="80000"/>
              </a:lnSpc>
              <a:defRPr/>
            </a:pPr>
            <a:r>
              <a:rPr lang="sr-Latn-CS" altLang="en-US" sz="2400" smtClean="0"/>
              <a:t>Ako vas nisam uspeo ubediti da je R’n’P interesantan sport kojim bi se trebalo baviti barem rekreativno, pokušaću da spomenem neke prednosti u odnosu na odbojku na pesku koja je doživela world wide popularnost: </a:t>
            </a:r>
          </a:p>
          <a:p>
            <a:pPr eaLnBrk="1" hangingPunct="1">
              <a:lnSpc>
                <a:spcPct val="80000"/>
              </a:lnSpc>
              <a:defRPr/>
            </a:pPr>
            <a:r>
              <a:rPr lang="sr-Latn-CS" altLang="en-US" sz="2400" smtClean="0"/>
              <a:t>Samo dva igrača, dok je R’n’P timski sport – lakša mogućnost identifikacije sa nacionalnim timom</a:t>
            </a:r>
          </a:p>
          <a:p>
            <a:pPr eaLnBrk="1" hangingPunct="1">
              <a:lnSpc>
                <a:spcPct val="80000"/>
              </a:lnSpc>
              <a:defRPr/>
            </a:pPr>
            <a:r>
              <a:rPr lang="sr-Latn-CS" altLang="en-US" sz="2400" smtClean="0"/>
              <a:t>Odbojka samo dva stepena slobode u igri – vrlo malo mogućnosti za iznenađenje.</a:t>
            </a:r>
          </a:p>
          <a:p>
            <a:pPr eaLnBrk="1" hangingPunct="1">
              <a:lnSpc>
                <a:spcPct val="80000"/>
              </a:lnSpc>
              <a:defRPr/>
            </a:pPr>
            <a:r>
              <a:rPr lang="sr-Latn-CS" altLang="en-US" sz="2400" smtClean="0"/>
              <a:t>Trajanje poena 6-7 sekundi</a:t>
            </a:r>
          </a:p>
          <a:p>
            <a:pPr eaLnBrk="1" hangingPunct="1">
              <a:lnSpc>
                <a:spcPct val="80000"/>
              </a:lnSpc>
              <a:defRPr/>
            </a:pPr>
            <a:r>
              <a:rPr lang="sr-Latn-CS" altLang="en-US" sz="2400" smtClean="0"/>
              <a:t>Maksimalna dužina poena je oko 15 sekundi</a:t>
            </a:r>
          </a:p>
          <a:p>
            <a:pPr eaLnBrk="1" hangingPunct="1">
              <a:lnSpc>
                <a:spcPct val="80000"/>
              </a:lnSpc>
              <a:defRPr/>
            </a:pPr>
            <a:r>
              <a:rPr lang="sr-Latn-CS" altLang="en-US" sz="2400" smtClean="0"/>
              <a:t>Svaki četvrti sekund je igra</a:t>
            </a:r>
          </a:p>
          <a:p>
            <a:pPr eaLnBrk="1" hangingPunct="1">
              <a:lnSpc>
                <a:spcPct val="80000"/>
              </a:lnSpc>
              <a:defRPr/>
            </a:pPr>
            <a:r>
              <a:rPr lang="sr-Latn-CS" altLang="en-US" sz="2400" smtClean="0"/>
              <a:t>Preko 60% realizacije smeča</a:t>
            </a:r>
            <a:endParaRPr lang="en-US" altLang="en-US" sz="2400" smtClean="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defRPr/>
            </a:pPr>
            <a:r>
              <a:rPr lang="sr-Latn-CS" altLang="en-US" smtClean="0"/>
              <a:t>R’n’P kao Olimpijski sport</a:t>
            </a:r>
            <a:endParaRPr lang="en-US" altLang="en-US" smtClean="0"/>
          </a:p>
        </p:txBody>
      </p:sp>
      <p:pic>
        <p:nvPicPr>
          <p:cNvPr id="114691" name="Picture 7" descr="10986460_10153701101294505_3676650190761401833_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63" y="1290638"/>
            <a:ext cx="8172450" cy="509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68313" y="2205038"/>
            <a:ext cx="8229600" cy="1139825"/>
          </a:xfrm>
        </p:spPr>
        <p:txBody>
          <a:bodyPr/>
          <a:lstStyle/>
          <a:p>
            <a:pPr eaLnBrk="1" hangingPunct="1">
              <a:defRPr/>
            </a:pPr>
            <a:r>
              <a:rPr lang="sr-Latn-CS" altLang="en-US" dirty="0" smtClean="0"/>
              <a:t>Saša Kuburović</a:t>
            </a:r>
          </a:p>
        </p:txBody>
      </p:sp>
      <p:sp>
        <p:nvSpPr>
          <p:cNvPr id="146435" name="Rectangle 3"/>
          <p:cNvSpPr>
            <a:spLocks noGrp="1" noChangeArrowheads="1"/>
          </p:cNvSpPr>
          <p:nvPr>
            <p:ph type="body" idx="1"/>
          </p:nvPr>
        </p:nvSpPr>
        <p:spPr>
          <a:xfrm>
            <a:off x="457200" y="3500438"/>
            <a:ext cx="8229600" cy="2625725"/>
          </a:xfrm>
        </p:spPr>
        <p:txBody>
          <a:bodyPr/>
          <a:lstStyle/>
          <a:p>
            <a:pPr eaLnBrk="1" hangingPunct="1">
              <a:defRPr/>
            </a:pPr>
            <a:r>
              <a:rPr lang="sr-Latn-CS" altLang="en-US" dirty="0" smtClean="0">
                <a:hlinkClick r:id="rId2"/>
              </a:rPr>
              <a:t>sasa_kuburovic@hotmail.com</a:t>
            </a:r>
            <a:endParaRPr lang="sr-Latn-CS" altLang="en-US" dirty="0" smtClean="0"/>
          </a:p>
          <a:p>
            <a:pPr eaLnBrk="1" hangingPunct="1">
              <a:defRPr/>
            </a:pPr>
            <a:r>
              <a:rPr lang="sr-Latn-CS" altLang="en-US" dirty="0" smtClean="0"/>
              <a:t>+381 646501968</a:t>
            </a:r>
          </a:p>
          <a:p>
            <a:pPr eaLnBrk="1" hangingPunct="1">
              <a:defRPr/>
            </a:pPr>
            <a:endParaRPr lang="sr-Latn-CS" altLang="en-US" dirty="0"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4" descr="x-col ven M-04-photo-uros hocevar-ih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765175"/>
            <a:ext cx="8207375"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4"/>
          <p:cNvSpPr>
            <a:spLocks noGrp="1" noChangeArrowheads="1"/>
          </p:cNvSpPr>
          <p:nvPr>
            <p:ph type="title"/>
          </p:nvPr>
        </p:nvSpPr>
        <p:spPr/>
        <p:txBody>
          <a:bodyPr/>
          <a:lstStyle/>
          <a:p>
            <a:pPr eaLnBrk="1" hangingPunct="1">
              <a:defRPr/>
            </a:pPr>
            <a:r>
              <a:rPr lang="sr-Latn-CS" altLang="en-US" smtClean="0"/>
              <a:t>Zahvaljujem:</a:t>
            </a:r>
            <a:endParaRPr lang="en-US" altLang="en-US" smtClean="0"/>
          </a:p>
        </p:txBody>
      </p:sp>
      <p:sp>
        <p:nvSpPr>
          <p:cNvPr id="66565" name="Rectangle 5"/>
          <p:cNvSpPr>
            <a:spLocks noGrp="1" noChangeArrowheads="1"/>
          </p:cNvSpPr>
          <p:nvPr>
            <p:ph type="body" idx="1"/>
          </p:nvPr>
        </p:nvSpPr>
        <p:spPr/>
        <p:txBody>
          <a:bodyPr/>
          <a:lstStyle/>
          <a:p>
            <a:pPr eaLnBrk="1" hangingPunct="1">
              <a:defRPr/>
            </a:pPr>
            <a:r>
              <a:rPr lang="sr-Latn-CS" altLang="en-US" smtClean="0"/>
              <a:t>vama na pažnji</a:t>
            </a:r>
          </a:p>
          <a:p>
            <a:pPr eaLnBrk="1" hangingPunct="1">
              <a:defRPr/>
            </a:pPr>
            <a:r>
              <a:rPr lang="sr-Latn-CS" altLang="en-US" smtClean="0"/>
              <a:t>vašim profesorima na pozivu</a:t>
            </a:r>
          </a:p>
          <a:p>
            <a:pPr eaLnBrk="1" hangingPunct="1">
              <a:defRPr/>
            </a:pPr>
            <a:r>
              <a:rPr lang="sr-Latn-CS" altLang="en-US" smtClean="0"/>
              <a:t>spletu okolnosti da sam zavoleo rukomet na pesku</a:t>
            </a:r>
            <a:endParaRPr lang="en-US" altLang="en-US" smtClean="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4" descr="ZaTer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409575"/>
            <a:ext cx="6842125" cy="604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Ripple">
  <a:themeElements>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Rippl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Ripple</Template>
  <TotalTime>780</TotalTime>
  <Words>2324</Words>
  <Application>Microsoft Office PowerPoint</Application>
  <PresentationFormat>On-screen Show (4:3)</PresentationFormat>
  <Paragraphs>285</Paragraphs>
  <Slides>68</Slides>
  <Notes>51</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68</vt:i4>
      </vt:variant>
    </vt:vector>
  </HeadingPairs>
  <TitlesOfParts>
    <vt:vector size="72" baseType="lpstr">
      <vt:lpstr>Arial</vt:lpstr>
      <vt:lpstr>Wingdings</vt:lpstr>
      <vt:lpstr>Ripple</vt:lpstr>
      <vt:lpstr>Rasterska slika</vt:lpstr>
      <vt:lpstr>RUKOMET NA PESKU</vt:lpstr>
      <vt:lpstr>PowerPoint Presentation</vt:lpstr>
      <vt:lpstr>Da vas malo upoznam...</vt:lpstr>
      <vt:lpstr>PowerPoint Presentation</vt:lpstr>
      <vt:lpstr>Kako se tapka lopta?... (pitanje koje postavlja 99% ljudi koji se prvi put susreću sa rukometom na pesku)</vt:lpstr>
      <vt:lpstr>... a ovako se “tapkaju” igrači!</vt:lpstr>
      <vt:lpstr>PowerPoint Presentation</vt:lpstr>
      <vt:lpstr>Pre nego što uđemo u svet R’n’P-a, važno je da naglasimo da je to sport FAIR – PLAY-a, ali i krajnje takmičarski sport, na globalnom nivou</vt:lpstr>
      <vt:lpstr>Fair play!</vt:lpstr>
      <vt:lpstr>PowerPoint Presentation</vt:lpstr>
      <vt:lpstr>PowerPoint Presentation</vt:lpstr>
      <vt:lpstr>Istorija R’n’P</vt:lpstr>
      <vt:lpstr>Istorija R’n’P</vt:lpstr>
      <vt:lpstr>PowerPoint Presentation</vt:lpstr>
      <vt:lpstr>PowerPoint Presentation</vt:lpstr>
      <vt:lpstr>PowerPoint Presentation</vt:lpstr>
      <vt:lpstr>Istorija R’n’P</vt:lpstr>
      <vt:lpstr>Istorija R’n’P</vt:lpstr>
      <vt:lpstr>Istorijski dani R’n’P</vt:lpstr>
      <vt:lpstr>PowerPoint Presentation</vt:lpstr>
      <vt:lpstr>Istorijski dani R’n’P</vt:lpstr>
      <vt:lpstr>Istorijski dani R’n’P</vt:lpstr>
      <vt:lpstr>PowerPoint Presentation</vt:lpstr>
      <vt:lpstr>Istorijski dani R’n’P</vt:lpstr>
      <vt:lpstr>PowerPoint Presentation</vt:lpstr>
      <vt:lpstr>R’n’P u Srbiji</vt:lpstr>
      <vt:lpstr>R’n’P u Srbiji</vt:lpstr>
      <vt:lpstr>Prvi klupski šampioni Evrope</vt:lpstr>
      <vt:lpstr>R’n’P u Srbiji</vt:lpstr>
      <vt:lpstr>R’n’P u Srbiji</vt:lpstr>
      <vt:lpstr>R’n’P u Srbiji</vt:lpstr>
      <vt:lpstr>PowerPoint Presentation</vt:lpstr>
      <vt:lpstr>R’n’P u Srbiji</vt:lpstr>
      <vt:lpstr>R’n’P u Srbiji</vt:lpstr>
      <vt:lpstr>PowerPoint Presentation</vt:lpstr>
      <vt:lpstr>R’n’P u Srbiji</vt:lpstr>
      <vt:lpstr>Pravila R’n’P</vt:lpstr>
      <vt:lpstr>Pravila R’n’P</vt:lpstr>
      <vt:lpstr>PowerPoint Presentation</vt:lpstr>
      <vt:lpstr>Pravila R’n’P</vt:lpstr>
      <vt:lpstr>PowerPoint Presentation</vt:lpstr>
      <vt:lpstr>Pravila R’n’P</vt:lpstr>
      <vt:lpstr>Pravila R’n’P</vt:lpstr>
      <vt:lpstr>Pravila R’n’P</vt:lpstr>
      <vt:lpstr>Pravila R’n’P</vt:lpstr>
      <vt:lpstr>Pojava R’n’P-a</vt:lpstr>
      <vt:lpstr>PowerPoint Presentation</vt:lpstr>
      <vt:lpstr>PowerPoint Presentation</vt:lpstr>
      <vt:lpstr>R’n’P</vt:lpstr>
      <vt:lpstr>Značaj R’n’P-a iz ugla Rukometa</vt:lpstr>
      <vt:lpstr>PowerPoint Presentation</vt:lpstr>
      <vt:lpstr>PowerPoint Presentation</vt:lpstr>
      <vt:lpstr>PowerPoint Presentation</vt:lpstr>
      <vt:lpstr>R’n’P – otpori!</vt:lpstr>
      <vt:lpstr>R’n’P – otpori!</vt:lpstr>
      <vt:lpstr>Povrede i fizička priprema</vt:lpstr>
      <vt:lpstr>PowerPoint Presentation</vt:lpstr>
      <vt:lpstr>PowerPoint Presentation</vt:lpstr>
      <vt:lpstr>PowerPoint Presentation</vt:lpstr>
      <vt:lpstr>Organizacija </vt:lpstr>
      <vt:lpstr>PowerPoint Presentation</vt:lpstr>
      <vt:lpstr>To je bio Kadis u Španiji u vreme održavanja II EP 2002. godine.  Utakmicama je prisustvovalo oko 3500 ljudi A ovo je RIO!</vt:lpstr>
      <vt:lpstr>Uporedimo R’n’P sa nekim drugim sportovima</vt:lpstr>
      <vt:lpstr>R’n’P kao Olimpijski sport</vt:lpstr>
      <vt:lpstr>Saša Kuburović</vt:lpstr>
      <vt:lpstr>PowerPoint Presentation</vt:lpstr>
      <vt:lpstr>Zahvaljujem:</vt:lpstr>
      <vt:lpstr>PowerPoint Presentation</vt:lpstr>
    </vt:vector>
  </TitlesOfParts>
  <Company>Telekom Srbija 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RUKOMET NA PESKU</dc:title>
  <dc:creator>korisnik</dc:creator>
  <cp:lastModifiedBy>Olja</cp:lastModifiedBy>
  <cp:revision>29</cp:revision>
  <dcterms:created xsi:type="dcterms:W3CDTF">2007-11-26T07:30:15Z</dcterms:created>
  <dcterms:modified xsi:type="dcterms:W3CDTF">2020-12-16T10:55:31Z</dcterms:modified>
</cp:coreProperties>
</file>