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70" r:id="rId10"/>
    <p:sldId id="264" r:id="rId11"/>
    <p:sldId id="265" r:id="rId12"/>
    <p:sldId id="266" r:id="rId13"/>
    <p:sldId id="268" r:id="rId14"/>
    <p:sldId id="269" r:id="rId15"/>
    <p:sldId id="271" r:id="rId16"/>
    <p:sldId id="273" r:id="rId17"/>
  </p:sldIdLst>
  <p:sldSz cx="9144000" cy="6858000" type="screen4x3"/>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DFDCE67-BF3B-42E1-96AE-7397A024D028}">
          <p14:sldIdLst>
            <p14:sldId id="256"/>
            <p14:sldId id="257"/>
          </p14:sldIdLst>
        </p14:section>
        <p14:section name="Untitled Section" id="{EF802556-BC4D-4AFE-9011-9A2D8379A608}">
          <p14:sldIdLst>
            <p14:sldId id="258"/>
            <p14:sldId id="259"/>
            <p14:sldId id="260"/>
            <p14:sldId id="261"/>
            <p14:sldId id="262"/>
            <p14:sldId id="263"/>
            <p14:sldId id="270"/>
            <p14:sldId id="264"/>
            <p14:sldId id="265"/>
            <p14:sldId id="266"/>
            <p14:sldId id="268"/>
            <p14:sldId id="269"/>
            <p14:sldId id="271"/>
            <p14:sldId id="27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86" autoAdjust="0"/>
  </p:normalViewPr>
  <p:slideViewPr>
    <p:cSldViewPr>
      <p:cViewPr varScale="1">
        <p:scale>
          <a:sx n="105" d="100"/>
          <a:sy n="105" d="100"/>
        </p:scale>
        <p:origin x="-144"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r-Latn-R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46F929-1FD9-477B-B74F-5DF7D9A4EEF9}" type="datetimeFigureOut">
              <a:rPr lang="sr-Latn-RS" smtClean="0"/>
              <a:t>1.10.2020.</a:t>
            </a:fld>
            <a:endParaRPr lang="sr-Latn-R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r-Latn-R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r-Latn-R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F36758-82C8-4C22-8765-5664B87C9D08}" type="slidenum">
              <a:rPr lang="sr-Latn-RS" smtClean="0"/>
              <a:t>‹#›</a:t>
            </a:fld>
            <a:endParaRPr lang="sr-Latn-RS"/>
          </a:p>
        </p:txBody>
      </p:sp>
    </p:spTree>
    <p:extLst>
      <p:ext uri="{BB962C8B-B14F-4D97-AF65-F5344CB8AC3E}">
        <p14:creationId xmlns:p14="http://schemas.microsoft.com/office/powerpoint/2010/main" val="2072178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38F36758-82C8-4C22-8765-5664B87C9D08}" type="slidenum">
              <a:rPr lang="sr-Latn-RS" smtClean="0"/>
              <a:t>2</a:t>
            </a:fld>
            <a:endParaRPr lang="sr-Latn-RS"/>
          </a:p>
        </p:txBody>
      </p:sp>
    </p:spTree>
    <p:extLst>
      <p:ext uri="{BB962C8B-B14F-4D97-AF65-F5344CB8AC3E}">
        <p14:creationId xmlns:p14="http://schemas.microsoft.com/office/powerpoint/2010/main" val="1802781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38F36758-82C8-4C22-8765-5664B87C9D08}" type="slidenum">
              <a:rPr lang="sr-Latn-RS" smtClean="0"/>
              <a:t>6</a:t>
            </a:fld>
            <a:endParaRPr lang="sr-Latn-RS"/>
          </a:p>
        </p:txBody>
      </p:sp>
    </p:spTree>
    <p:extLst>
      <p:ext uri="{BB962C8B-B14F-4D97-AF65-F5344CB8AC3E}">
        <p14:creationId xmlns:p14="http://schemas.microsoft.com/office/powerpoint/2010/main" val="1455677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sr-Latn-R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r-Latn-RS"/>
          </a:p>
        </p:txBody>
      </p:sp>
      <p:sp>
        <p:nvSpPr>
          <p:cNvPr id="4" name="Date Placeholder 3"/>
          <p:cNvSpPr>
            <a:spLocks noGrp="1"/>
          </p:cNvSpPr>
          <p:nvPr>
            <p:ph type="dt" sz="half" idx="10"/>
          </p:nvPr>
        </p:nvSpPr>
        <p:spPr/>
        <p:txBody>
          <a:bodyPr/>
          <a:lstStyle/>
          <a:p>
            <a:fld id="{EC140464-F791-484E-A6CC-3BE407AE7765}" type="datetimeFigureOut">
              <a:rPr lang="sr-Latn-RS" smtClean="0"/>
              <a:t>1.10.2020.</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1C124414-D420-4BBF-88C0-FB60AEC54717}" type="slidenum">
              <a:rPr lang="sr-Latn-RS" smtClean="0"/>
              <a:t>‹#›</a:t>
            </a:fld>
            <a:endParaRPr lang="sr-Latn-RS"/>
          </a:p>
        </p:txBody>
      </p:sp>
    </p:spTree>
    <p:extLst>
      <p:ext uri="{BB962C8B-B14F-4D97-AF65-F5344CB8AC3E}">
        <p14:creationId xmlns:p14="http://schemas.microsoft.com/office/powerpoint/2010/main" val="45329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EC140464-F791-484E-A6CC-3BE407AE7765}" type="datetimeFigureOut">
              <a:rPr lang="sr-Latn-RS" smtClean="0"/>
              <a:t>1.10.2020.</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1C124414-D420-4BBF-88C0-FB60AEC54717}" type="slidenum">
              <a:rPr lang="sr-Latn-RS" smtClean="0"/>
              <a:t>‹#›</a:t>
            </a:fld>
            <a:endParaRPr lang="sr-Latn-RS"/>
          </a:p>
        </p:txBody>
      </p:sp>
    </p:spTree>
    <p:extLst>
      <p:ext uri="{BB962C8B-B14F-4D97-AF65-F5344CB8AC3E}">
        <p14:creationId xmlns:p14="http://schemas.microsoft.com/office/powerpoint/2010/main" val="3331860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r-Latn-R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140464-F791-484E-A6CC-3BE407AE7765}" type="datetimeFigureOut">
              <a:rPr lang="sr-Latn-RS" smtClean="0"/>
              <a:t>1.10.2020.</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1C124414-D420-4BBF-88C0-FB60AEC54717}" type="slidenum">
              <a:rPr lang="sr-Latn-RS" smtClean="0"/>
              <a:t>‹#›</a:t>
            </a:fld>
            <a:endParaRPr lang="sr-Latn-RS"/>
          </a:p>
        </p:txBody>
      </p:sp>
    </p:spTree>
    <p:extLst>
      <p:ext uri="{BB962C8B-B14F-4D97-AF65-F5344CB8AC3E}">
        <p14:creationId xmlns:p14="http://schemas.microsoft.com/office/powerpoint/2010/main" val="254364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5" name="Date Placeholder 4"/>
          <p:cNvSpPr>
            <a:spLocks noGrp="1"/>
          </p:cNvSpPr>
          <p:nvPr>
            <p:ph type="dt" sz="half" idx="10"/>
          </p:nvPr>
        </p:nvSpPr>
        <p:spPr/>
        <p:txBody>
          <a:bodyPr/>
          <a:lstStyle/>
          <a:p>
            <a:fld id="{EC140464-F791-484E-A6CC-3BE407AE7765}" type="datetimeFigureOut">
              <a:rPr lang="sr-Latn-RS" smtClean="0"/>
              <a:t>1.10.2020.</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1C124414-D420-4BBF-88C0-FB60AEC54717}" type="slidenum">
              <a:rPr lang="sr-Latn-RS" smtClean="0"/>
              <a:t>‹#›</a:t>
            </a:fld>
            <a:endParaRPr lang="sr-Latn-RS"/>
          </a:p>
        </p:txBody>
      </p:sp>
    </p:spTree>
    <p:extLst>
      <p:ext uri="{BB962C8B-B14F-4D97-AF65-F5344CB8AC3E}">
        <p14:creationId xmlns:p14="http://schemas.microsoft.com/office/powerpoint/2010/main" val="1167676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r-Latn-R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7" name="Date Placeholder 6"/>
          <p:cNvSpPr>
            <a:spLocks noGrp="1"/>
          </p:cNvSpPr>
          <p:nvPr>
            <p:ph type="dt" sz="half" idx="10"/>
          </p:nvPr>
        </p:nvSpPr>
        <p:spPr/>
        <p:txBody>
          <a:bodyPr/>
          <a:lstStyle/>
          <a:p>
            <a:fld id="{EC140464-F791-484E-A6CC-3BE407AE7765}" type="datetimeFigureOut">
              <a:rPr lang="sr-Latn-RS" smtClean="0"/>
              <a:t>1.10.2020.</a:t>
            </a:fld>
            <a:endParaRPr lang="sr-Latn-RS"/>
          </a:p>
        </p:txBody>
      </p:sp>
      <p:sp>
        <p:nvSpPr>
          <p:cNvPr id="8" name="Footer Placeholder 7"/>
          <p:cNvSpPr>
            <a:spLocks noGrp="1"/>
          </p:cNvSpPr>
          <p:nvPr>
            <p:ph type="ftr" sz="quarter" idx="11"/>
          </p:nvPr>
        </p:nvSpPr>
        <p:spPr/>
        <p:txBody>
          <a:bodyPr/>
          <a:lstStyle/>
          <a:p>
            <a:endParaRPr lang="sr-Latn-RS"/>
          </a:p>
        </p:txBody>
      </p:sp>
      <p:sp>
        <p:nvSpPr>
          <p:cNvPr id="9" name="Slide Number Placeholder 8"/>
          <p:cNvSpPr>
            <a:spLocks noGrp="1"/>
          </p:cNvSpPr>
          <p:nvPr>
            <p:ph type="sldNum" sz="quarter" idx="12"/>
          </p:nvPr>
        </p:nvSpPr>
        <p:spPr/>
        <p:txBody>
          <a:bodyPr/>
          <a:lstStyle/>
          <a:p>
            <a:fld id="{1C124414-D420-4BBF-88C0-FB60AEC54717}" type="slidenum">
              <a:rPr lang="sr-Latn-RS" smtClean="0"/>
              <a:t>‹#›</a:t>
            </a:fld>
            <a:endParaRPr lang="sr-Latn-RS"/>
          </a:p>
        </p:txBody>
      </p:sp>
    </p:spTree>
    <p:extLst>
      <p:ext uri="{BB962C8B-B14F-4D97-AF65-F5344CB8AC3E}">
        <p14:creationId xmlns:p14="http://schemas.microsoft.com/office/powerpoint/2010/main" val="1723433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Date Placeholder 2"/>
          <p:cNvSpPr>
            <a:spLocks noGrp="1"/>
          </p:cNvSpPr>
          <p:nvPr>
            <p:ph type="dt" sz="half" idx="10"/>
          </p:nvPr>
        </p:nvSpPr>
        <p:spPr/>
        <p:txBody>
          <a:bodyPr/>
          <a:lstStyle/>
          <a:p>
            <a:fld id="{EC140464-F791-484E-A6CC-3BE407AE7765}" type="datetimeFigureOut">
              <a:rPr lang="sr-Latn-RS" smtClean="0"/>
              <a:t>1.10.2020.</a:t>
            </a:fld>
            <a:endParaRPr lang="sr-Latn-RS"/>
          </a:p>
        </p:txBody>
      </p:sp>
      <p:sp>
        <p:nvSpPr>
          <p:cNvPr id="4" name="Footer Placeholder 3"/>
          <p:cNvSpPr>
            <a:spLocks noGrp="1"/>
          </p:cNvSpPr>
          <p:nvPr>
            <p:ph type="ftr" sz="quarter" idx="11"/>
          </p:nvPr>
        </p:nvSpPr>
        <p:spPr/>
        <p:txBody>
          <a:bodyPr/>
          <a:lstStyle/>
          <a:p>
            <a:endParaRPr lang="sr-Latn-RS"/>
          </a:p>
        </p:txBody>
      </p:sp>
      <p:sp>
        <p:nvSpPr>
          <p:cNvPr id="5" name="Slide Number Placeholder 4"/>
          <p:cNvSpPr>
            <a:spLocks noGrp="1"/>
          </p:cNvSpPr>
          <p:nvPr>
            <p:ph type="sldNum" sz="quarter" idx="12"/>
          </p:nvPr>
        </p:nvSpPr>
        <p:spPr/>
        <p:txBody>
          <a:bodyPr/>
          <a:lstStyle/>
          <a:p>
            <a:fld id="{1C124414-D420-4BBF-88C0-FB60AEC54717}" type="slidenum">
              <a:rPr lang="sr-Latn-RS" smtClean="0"/>
              <a:t>‹#›</a:t>
            </a:fld>
            <a:endParaRPr lang="sr-Latn-RS"/>
          </a:p>
        </p:txBody>
      </p:sp>
    </p:spTree>
    <p:extLst>
      <p:ext uri="{BB962C8B-B14F-4D97-AF65-F5344CB8AC3E}">
        <p14:creationId xmlns:p14="http://schemas.microsoft.com/office/powerpoint/2010/main" val="2182831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140464-F791-484E-A6CC-3BE407AE7765}" type="datetimeFigureOut">
              <a:rPr lang="sr-Latn-RS" smtClean="0"/>
              <a:t>1.10.2020.</a:t>
            </a:fld>
            <a:endParaRPr lang="sr-Latn-RS"/>
          </a:p>
        </p:txBody>
      </p:sp>
      <p:sp>
        <p:nvSpPr>
          <p:cNvPr id="3" name="Footer Placeholder 2"/>
          <p:cNvSpPr>
            <a:spLocks noGrp="1"/>
          </p:cNvSpPr>
          <p:nvPr>
            <p:ph type="ftr" sz="quarter" idx="11"/>
          </p:nvPr>
        </p:nvSpPr>
        <p:spPr/>
        <p:txBody>
          <a:bodyPr/>
          <a:lstStyle/>
          <a:p>
            <a:endParaRPr lang="sr-Latn-RS"/>
          </a:p>
        </p:txBody>
      </p:sp>
      <p:sp>
        <p:nvSpPr>
          <p:cNvPr id="4" name="Slide Number Placeholder 3"/>
          <p:cNvSpPr>
            <a:spLocks noGrp="1"/>
          </p:cNvSpPr>
          <p:nvPr>
            <p:ph type="sldNum" sz="quarter" idx="12"/>
          </p:nvPr>
        </p:nvSpPr>
        <p:spPr/>
        <p:txBody>
          <a:bodyPr/>
          <a:lstStyle/>
          <a:p>
            <a:fld id="{1C124414-D420-4BBF-88C0-FB60AEC54717}" type="slidenum">
              <a:rPr lang="sr-Latn-RS" smtClean="0"/>
              <a:t>‹#›</a:t>
            </a:fld>
            <a:endParaRPr lang="sr-Latn-RS"/>
          </a:p>
        </p:txBody>
      </p:sp>
    </p:spTree>
    <p:extLst>
      <p:ext uri="{BB962C8B-B14F-4D97-AF65-F5344CB8AC3E}">
        <p14:creationId xmlns:p14="http://schemas.microsoft.com/office/powerpoint/2010/main" val="3378492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r-Latn-R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140464-F791-484E-A6CC-3BE407AE7765}" type="datetimeFigureOut">
              <a:rPr lang="sr-Latn-RS" smtClean="0"/>
              <a:t>1.10.2020.</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1C124414-D420-4BBF-88C0-FB60AEC54717}" type="slidenum">
              <a:rPr lang="sr-Latn-RS" smtClean="0"/>
              <a:t>‹#›</a:t>
            </a:fld>
            <a:endParaRPr lang="sr-Latn-RS"/>
          </a:p>
        </p:txBody>
      </p:sp>
    </p:spTree>
    <p:extLst>
      <p:ext uri="{BB962C8B-B14F-4D97-AF65-F5344CB8AC3E}">
        <p14:creationId xmlns:p14="http://schemas.microsoft.com/office/powerpoint/2010/main" val="902836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r-Latn-R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140464-F791-484E-A6CC-3BE407AE7765}" type="datetimeFigureOut">
              <a:rPr lang="sr-Latn-RS" smtClean="0"/>
              <a:t>1.10.2020.</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1C124414-D420-4BBF-88C0-FB60AEC54717}" type="slidenum">
              <a:rPr lang="sr-Latn-RS" smtClean="0"/>
              <a:t>‹#›</a:t>
            </a:fld>
            <a:endParaRPr lang="sr-Latn-RS"/>
          </a:p>
        </p:txBody>
      </p:sp>
    </p:spTree>
    <p:extLst>
      <p:ext uri="{BB962C8B-B14F-4D97-AF65-F5344CB8AC3E}">
        <p14:creationId xmlns:p14="http://schemas.microsoft.com/office/powerpoint/2010/main" val="2911031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EC140464-F791-484E-A6CC-3BE407AE7765}" type="datetimeFigureOut">
              <a:rPr lang="sr-Latn-RS" smtClean="0"/>
              <a:t>1.10.2020.</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1C124414-D420-4BBF-88C0-FB60AEC54717}" type="slidenum">
              <a:rPr lang="sr-Latn-RS" smtClean="0"/>
              <a:t>‹#›</a:t>
            </a:fld>
            <a:endParaRPr lang="sr-Latn-RS"/>
          </a:p>
        </p:txBody>
      </p:sp>
    </p:spTree>
    <p:extLst>
      <p:ext uri="{BB962C8B-B14F-4D97-AF65-F5344CB8AC3E}">
        <p14:creationId xmlns:p14="http://schemas.microsoft.com/office/powerpoint/2010/main" val="4066267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sr-Latn-R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EC140464-F791-484E-A6CC-3BE407AE7765}" type="datetimeFigureOut">
              <a:rPr lang="sr-Latn-RS" smtClean="0"/>
              <a:t>1.10.2020.</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1C124414-D420-4BBF-88C0-FB60AEC54717}" type="slidenum">
              <a:rPr lang="sr-Latn-RS" smtClean="0"/>
              <a:t>‹#›</a:t>
            </a:fld>
            <a:endParaRPr lang="sr-Latn-RS"/>
          </a:p>
        </p:txBody>
      </p:sp>
    </p:spTree>
    <p:extLst>
      <p:ext uri="{BB962C8B-B14F-4D97-AF65-F5344CB8AC3E}">
        <p14:creationId xmlns:p14="http://schemas.microsoft.com/office/powerpoint/2010/main" val="1538039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sr-Latn-R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140464-F791-484E-A6CC-3BE407AE7765}" type="datetimeFigureOut">
              <a:rPr lang="sr-Latn-RS" smtClean="0"/>
              <a:t>1.10.2020.</a:t>
            </a:fld>
            <a:endParaRPr lang="sr-Latn-R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Latn-R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124414-D420-4BBF-88C0-FB60AEC54717}" type="slidenum">
              <a:rPr lang="sr-Latn-RS" smtClean="0"/>
              <a:t>‹#›</a:t>
            </a:fld>
            <a:endParaRPr lang="sr-Latn-RS"/>
          </a:p>
        </p:txBody>
      </p:sp>
    </p:spTree>
    <p:extLst>
      <p:ext uri="{BB962C8B-B14F-4D97-AF65-F5344CB8AC3E}">
        <p14:creationId xmlns:p14="http://schemas.microsoft.com/office/powerpoint/2010/main" val="14783388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8.xml"/><Relationship Id="rId1" Type="http://schemas.openxmlformats.org/officeDocument/2006/relationships/vmlDrawing" Target="../drawings/vmlDrawing1.vml"/><Relationship Id="rId4" Type="http://schemas.openxmlformats.org/officeDocument/2006/relationships/image" Target="../media/image8.emf"/></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00809"/>
            <a:ext cx="7772400" cy="1899642"/>
          </a:xfrm>
        </p:spPr>
        <p:txBody>
          <a:bodyPr>
            <a:normAutofit fontScale="90000"/>
          </a:bodyPr>
          <a:lstStyle/>
          <a:p>
            <a:r>
              <a:rPr lang="sr-Latn-RS" sz="2000" b="1" dirty="0"/>
              <a:t>UNIVERZITET U BEOGRADU</a:t>
            </a:r>
            <a:r>
              <a:rPr lang="sr-Latn-RS" sz="2000" dirty="0"/>
              <a:t/>
            </a:r>
            <a:br>
              <a:rPr lang="sr-Latn-RS" sz="2000" dirty="0"/>
            </a:br>
            <a:r>
              <a:rPr lang="sr-Latn-RS" sz="2000" b="1" dirty="0"/>
              <a:t>    </a:t>
            </a:r>
            <a:r>
              <a:rPr lang="sr-Latn-RS" sz="2000" b="1" dirty="0" smtClean="0"/>
              <a:t>FAKULTET </a:t>
            </a:r>
            <a:r>
              <a:rPr lang="sr-Latn-RS" sz="2000" b="1" dirty="0"/>
              <a:t>SPORTA I FIZIČKOG </a:t>
            </a:r>
            <a:r>
              <a:rPr lang="sr-Latn-RS" sz="2000" b="1" dirty="0" smtClean="0"/>
              <a:t>VASPITANJA</a:t>
            </a:r>
            <a:br>
              <a:rPr lang="sr-Latn-RS" sz="2000" b="1" dirty="0" smtClean="0"/>
            </a:br>
            <a:r>
              <a:rPr lang="sr-Latn-RS" sz="2000" b="1" dirty="0"/>
              <a:t/>
            </a:r>
            <a:br>
              <a:rPr lang="sr-Latn-RS" sz="2000" b="1" dirty="0"/>
            </a:br>
            <a:r>
              <a:rPr lang="sr-Latn-RS" sz="2000" dirty="0" smtClean="0"/>
              <a:t>ZAVRŠNI RAD</a:t>
            </a:r>
            <a:br>
              <a:rPr lang="sr-Latn-RS" sz="2000" dirty="0" smtClean="0"/>
            </a:br>
            <a:r>
              <a:rPr lang="sr-Latn-RS" sz="2000" dirty="0" smtClean="0"/>
              <a:t>   TEMA:</a:t>
            </a:r>
            <a:br>
              <a:rPr lang="sr-Latn-RS" sz="2000" dirty="0" smtClean="0"/>
            </a:br>
            <a:r>
              <a:rPr lang="sr-Latn-RS" sz="2000" b="1" dirty="0" smtClean="0"/>
              <a:t>                     Fudbal kao sredstvo jačanja lokalne zajednice na primeru „Otvorene zabavne škole fudbala“</a:t>
            </a:r>
            <a:r>
              <a:rPr lang="sr-Latn-RS" sz="1600" b="1" dirty="0" smtClean="0">
                <a:latin typeface="Arial Black" pitchFamily="34" charset="0"/>
              </a:rPr>
              <a:t/>
            </a:r>
            <a:br>
              <a:rPr lang="sr-Latn-RS" sz="1600" b="1" dirty="0" smtClean="0">
                <a:latin typeface="Arial Black" pitchFamily="34" charset="0"/>
              </a:rPr>
            </a:br>
            <a:r>
              <a:rPr lang="sr-Latn-RS" sz="1600" dirty="0"/>
              <a:t/>
            </a:r>
            <a:br>
              <a:rPr lang="sr-Latn-RS" sz="1600" dirty="0"/>
            </a:br>
            <a:endParaRPr lang="sr-Latn-RS" sz="1600" dirty="0"/>
          </a:p>
        </p:txBody>
      </p:sp>
      <p:sp>
        <p:nvSpPr>
          <p:cNvPr id="3" name="Subtitle 2"/>
          <p:cNvSpPr>
            <a:spLocks noGrp="1"/>
          </p:cNvSpPr>
          <p:nvPr>
            <p:ph type="subTitle" idx="1"/>
          </p:nvPr>
        </p:nvSpPr>
        <p:spPr>
          <a:xfrm>
            <a:off x="1371600" y="3501008"/>
            <a:ext cx="6400800" cy="2137792"/>
          </a:xfrm>
        </p:spPr>
        <p:txBody>
          <a:bodyPr>
            <a:normAutofit fontScale="47500" lnSpcReduction="20000"/>
          </a:bodyPr>
          <a:lstStyle/>
          <a:p>
            <a:pPr algn="just">
              <a:lnSpc>
                <a:spcPct val="115000"/>
              </a:lnSpc>
              <a:spcAft>
                <a:spcPts val="1000"/>
              </a:spcAft>
            </a:pPr>
            <a:r>
              <a:rPr lang="sr-Latn-RS" sz="1900" b="1" dirty="0">
                <a:solidFill>
                  <a:schemeClr val="tx1"/>
                </a:solidFill>
              </a:rPr>
              <a:t>Student</a:t>
            </a:r>
            <a:r>
              <a:rPr lang="sr-Latn-RS" sz="1900" b="1" dirty="0" smtClean="0">
                <a:solidFill>
                  <a:schemeClr val="tx1"/>
                </a:solidFill>
                <a:latin typeface="+mj-lt"/>
              </a:rPr>
              <a:t>:                                                                                                                                                                                       Mentor:                                                                                                                               </a:t>
            </a:r>
          </a:p>
          <a:p>
            <a:pPr algn="just">
              <a:lnSpc>
                <a:spcPct val="115000"/>
              </a:lnSpc>
              <a:spcAft>
                <a:spcPts val="1000"/>
              </a:spcAft>
            </a:pPr>
            <a:r>
              <a:rPr lang="sr-Latn-RS" sz="1900" b="1" dirty="0" smtClean="0">
                <a:solidFill>
                  <a:schemeClr val="tx1"/>
                </a:solidFill>
                <a:latin typeface="+mj-lt"/>
              </a:rPr>
              <a:t>Ivan Mijailović                                                                                                                                        Van. Prof dr Sandra Radenović</a:t>
            </a:r>
          </a:p>
          <a:p>
            <a:pPr algn="just">
              <a:lnSpc>
                <a:spcPct val="115000"/>
              </a:lnSpc>
              <a:spcAft>
                <a:spcPts val="1000"/>
              </a:spcAft>
            </a:pPr>
            <a:r>
              <a:rPr lang="sr-Latn-RS" sz="1900" b="1" dirty="0" smtClean="0">
                <a:solidFill>
                  <a:schemeClr val="tx1"/>
                </a:solidFill>
                <a:latin typeface="+mj-lt"/>
              </a:rPr>
              <a:t>Br. indexa: 153/2009                                                                                                                                                        Članovi komisije:</a:t>
            </a:r>
          </a:p>
          <a:p>
            <a:pPr algn="just">
              <a:lnSpc>
                <a:spcPct val="115000"/>
              </a:lnSpc>
              <a:spcAft>
                <a:spcPts val="1000"/>
              </a:spcAft>
            </a:pPr>
            <a:r>
              <a:rPr lang="sr-Latn-RS" sz="1900" b="1" dirty="0" smtClean="0">
                <a:solidFill>
                  <a:schemeClr val="tx1"/>
                </a:solidFill>
                <a:latin typeface="+mj-lt"/>
              </a:rPr>
              <a:t>Datum: 30.09.2020                                                                                                                                </a:t>
            </a:r>
            <a:r>
              <a:rPr lang="nl-NL" sz="1900" b="1" dirty="0" smtClean="0">
                <a:solidFill>
                  <a:schemeClr val="tx1"/>
                </a:solidFill>
                <a:latin typeface="+mj-lt"/>
              </a:rPr>
              <a:t>Van. prof. dr Bojan Leontijević </a:t>
            </a:r>
            <a:endParaRPr lang="sr-Latn-RS" sz="1900" b="1" dirty="0" smtClean="0">
              <a:solidFill>
                <a:schemeClr val="tx1"/>
              </a:solidFill>
              <a:latin typeface="+mj-lt"/>
            </a:endParaRPr>
          </a:p>
          <a:p>
            <a:pPr algn="just">
              <a:lnSpc>
                <a:spcPct val="115000"/>
              </a:lnSpc>
              <a:spcAft>
                <a:spcPts val="1000"/>
              </a:spcAft>
            </a:pPr>
            <a:r>
              <a:rPr lang="sr-Latn-RS" sz="1900" b="1" dirty="0">
                <a:solidFill>
                  <a:schemeClr val="tx1"/>
                </a:solidFill>
                <a:latin typeface="+mj-lt"/>
              </a:rPr>
              <a:t> </a:t>
            </a:r>
            <a:r>
              <a:rPr lang="sr-Latn-RS" sz="1900" b="1" dirty="0" smtClean="0">
                <a:solidFill>
                  <a:schemeClr val="tx1"/>
                </a:solidFill>
                <a:latin typeface="+mj-lt"/>
              </a:rPr>
              <a:t>                                                                                                                                                                                            </a:t>
            </a:r>
            <a:r>
              <a:rPr lang="sr-Latn-RS" sz="1900" b="1" dirty="0" smtClean="0">
                <a:solidFill>
                  <a:schemeClr val="tx1"/>
                </a:solidFill>
                <a:latin typeface="+mj-lt"/>
                <a:ea typeface="Calibri"/>
                <a:cs typeface="Times New Roman"/>
              </a:rPr>
              <a:t>Ass. </a:t>
            </a:r>
            <a:r>
              <a:rPr lang="sr-Latn-RS" sz="1900" b="1" dirty="0">
                <a:solidFill>
                  <a:schemeClr val="tx1"/>
                </a:solidFill>
                <a:latin typeface="+mj-lt"/>
                <a:ea typeface="Calibri"/>
                <a:cs typeface="Times New Roman"/>
              </a:rPr>
              <a:t>Lazar </a:t>
            </a:r>
            <a:r>
              <a:rPr lang="sr-Latn-RS" sz="1900" b="1" dirty="0" smtClean="0">
                <a:solidFill>
                  <a:schemeClr val="tx1"/>
                </a:solidFill>
                <a:latin typeface="+mj-lt"/>
                <a:ea typeface="Calibri"/>
                <a:cs typeface="Times New Roman"/>
              </a:rPr>
              <a:t>Tomić</a:t>
            </a:r>
            <a:r>
              <a:rPr lang="sr-Latn-RS" sz="1900" b="1" dirty="0" smtClean="0">
                <a:solidFill>
                  <a:schemeClr val="tx1"/>
                </a:solidFill>
                <a:latin typeface="+mj-lt"/>
              </a:rPr>
              <a:t>         </a:t>
            </a:r>
          </a:p>
          <a:p>
            <a:pPr algn="just">
              <a:lnSpc>
                <a:spcPct val="115000"/>
              </a:lnSpc>
              <a:spcAft>
                <a:spcPts val="1000"/>
              </a:spcAft>
            </a:pPr>
            <a:r>
              <a:rPr lang="sr-Latn-RS" sz="1400" b="1" dirty="0" smtClean="0">
                <a:latin typeface="+mj-lt"/>
              </a:rPr>
              <a:t>                                                                                                             </a:t>
            </a:r>
            <a:r>
              <a:rPr lang="sr-Latn-RS" sz="2200" b="1" dirty="0" smtClean="0">
                <a:solidFill>
                  <a:schemeClr val="tx1"/>
                </a:solidFill>
                <a:latin typeface="+mj-lt"/>
              </a:rPr>
              <a:t>Beograd, 2020</a:t>
            </a:r>
            <a:endParaRPr lang="sr-Latn-RS" sz="2200" b="1" dirty="0">
              <a:solidFill>
                <a:schemeClr val="tx1"/>
              </a:solidFill>
              <a:latin typeface="+mj-lt"/>
            </a:endParaRPr>
          </a:p>
        </p:txBody>
      </p:sp>
      <p:pic>
        <p:nvPicPr>
          <p:cNvPr id="8" name="Picture 7"/>
          <p:cNvPicPr/>
          <p:nvPr/>
        </p:nvPicPr>
        <p:blipFill>
          <a:blip r:embed="rId2">
            <a:extLst>
              <a:ext uri="{28A0092B-C50C-407E-A947-70E740481C1C}">
                <a14:useLocalDpi xmlns:a14="http://schemas.microsoft.com/office/drawing/2010/main" val="0"/>
              </a:ext>
            </a:extLst>
          </a:blip>
          <a:stretch>
            <a:fillRect/>
          </a:stretch>
        </p:blipFill>
        <p:spPr>
          <a:xfrm>
            <a:off x="4067944" y="44624"/>
            <a:ext cx="1276350" cy="1276350"/>
          </a:xfrm>
          <a:prstGeom prst="rect">
            <a:avLst/>
          </a:prstGeom>
        </p:spPr>
      </p:pic>
    </p:spTree>
    <p:extLst>
      <p:ext uri="{BB962C8B-B14F-4D97-AF65-F5344CB8AC3E}">
        <p14:creationId xmlns:p14="http://schemas.microsoft.com/office/powerpoint/2010/main" val="7940757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sr-Latn-RS" dirty="0" smtClean="0"/>
              <a:t/>
            </a:r>
            <a:br>
              <a:rPr lang="sr-Latn-RS" dirty="0" smtClean="0"/>
            </a:br>
            <a:endParaRPr lang="sr-Latn-RS" dirty="0"/>
          </a:p>
        </p:txBody>
      </p:sp>
      <p:sp>
        <p:nvSpPr>
          <p:cNvPr id="10" name="Content Placeholder 9"/>
          <p:cNvSpPr>
            <a:spLocks noGrp="1"/>
          </p:cNvSpPr>
          <p:nvPr>
            <p:ph idx="4294967295"/>
          </p:nvPr>
        </p:nvSpPr>
        <p:spPr>
          <a:xfrm>
            <a:off x="251520" y="230188"/>
            <a:ext cx="7978080" cy="4525962"/>
          </a:xfrm>
        </p:spPr>
        <p:txBody>
          <a:bodyPr/>
          <a:lstStyle/>
          <a:p>
            <a:pPr marL="0" indent="0">
              <a:buNone/>
            </a:pPr>
            <a:r>
              <a:rPr lang="sr-Latn-RS" b="1" dirty="0" smtClean="0">
                <a:latin typeface="Arial" pitchFamily="34" charset="0"/>
                <a:cs typeface="Arial" pitchFamily="34" charset="0"/>
              </a:rPr>
              <a:t>      </a:t>
            </a:r>
          </a:p>
          <a:p>
            <a:pPr marL="0" indent="0">
              <a:buNone/>
            </a:pPr>
            <a:r>
              <a:rPr lang="sr-Latn-RS" sz="2400" b="1" dirty="0" smtClean="0">
                <a:latin typeface="+mj-lt"/>
                <a:cs typeface="Arial" pitchFamily="34" charset="0"/>
              </a:rPr>
              <a:t>        Teorijski okvir rada</a:t>
            </a:r>
          </a:p>
          <a:p>
            <a:pPr marL="0" indent="0">
              <a:buNone/>
            </a:pPr>
            <a:endParaRPr lang="sr-Latn-RS" sz="2400" b="1" dirty="0">
              <a:latin typeface="+mj-lt"/>
              <a:cs typeface="Arial" pitchFamily="34" charset="0"/>
            </a:endParaRPr>
          </a:p>
          <a:p>
            <a:pPr marL="0" lvl="0" indent="0">
              <a:spcBef>
                <a:spcPts val="0"/>
              </a:spcBef>
              <a:buNone/>
            </a:pPr>
            <a:r>
              <a:rPr lang="sr-Latn-RS" sz="1400" dirty="0" smtClean="0">
                <a:solidFill>
                  <a:prstClr val="black"/>
                </a:solidFill>
                <a:cs typeface="Arial" pitchFamily="34" charset="0"/>
              </a:rPr>
              <a:t>          Predmet </a:t>
            </a:r>
            <a:r>
              <a:rPr lang="sr-Latn-RS" sz="1400" dirty="0">
                <a:solidFill>
                  <a:prstClr val="black"/>
                </a:solidFill>
                <a:cs typeface="Arial" pitchFamily="34" charset="0"/>
              </a:rPr>
              <a:t>rada jeste uloga i značaj organizovanja „Otvorene zabavne škole fudbala“(Open Fun Football Schools)-OFFS i njena struktura organizacije kao sredstvo jačanja lokalne zajednice i socijalne integracije dece u opštini Osečina.</a:t>
            </a:r>
          </a:p>
          <a:p>
            <a:pPr marL="0" indent="0">
              <a:buNone/>
            </a:pPr>
            <a:endParaRPr lang="sr-Latn-RS" sz="2400" b="1" dirty="0" smtClean="0">
              <a:latin typeface="+mj-lt"/>
              <a:cs typeface="Arial" pitchFamily="34" charset="0"/>
            </a:endParaRPr>
          </a:p>
          <a:p>
            <a:pPr marL="0" indent="0">
              <a:buNone/>
            </a:pPr>
            <a:endParaRPr lang="sr-Latn-RS" sz="2400" b="1" dirty="0">
              <a:latin typeface="+mj-lt"/>
              <a:cs typeface="Arial" pitchFamily="34" charset="0"/>
            </a:endParaRPr>
          </a:p>
          <a:p>
            <a:pPr marL="0" indent="0">
              <a:buNone/>
            </a:pPr>
            <a:endParaRPr lang="sr-Latn-RS" sz="2400" dirty="0">
              <a:latin typeface="+mj-lt"/>
              <a:cs typeface="Arial" pitchFamily="34" charset="0"/>
            </a:endParaRPr>
          </a:p>
        </p:txBody>
      </p:sp>
      <p:pic>
        <p:nvPicPr>
          <p:cNvPr id="2053" name="Picture 5" descr="https://lh3.googleusercontent.com/rPxx1duaOXjGR8k0BdPVDm3j0NyDJj2ztUQUtKww8P7kye6swOFrRztdD3IfNYi8bk9BrwLXZiLtZwEY8MiEkbA_qquiVhOFhLcyIAFNZCHouKqHUxQxQzLctbCl7g34v1QdQeooT4HM5y32N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094" y="5157192"/>
            <a:ext cx="7125593" cy="1015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64810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3802434"/>
          </a:xfrm>
        </p:spPr>
        <p:txBody>
          <a:bodyPr>
            <a:normAutofit/>
          </a:bodyPr>
          <a:lstStyle/>
          <a:p>
            <a:pPr algn="l"/>
            <a:r>
              <a:rPr lang="sr-Latn-RS" sz="2400" b="1" dirty="0" smtClean="0">
                <a:latin typeface="Arial" pitchFamily="34" charset="0"/>
                <a:cs typeface="Arial" pitchFamily="34" charset="0"/>
              </a:rPr>
              <a:t>Cilj rada</a:t>
            </a:r>
            <a:r>
              <a:rPr lang="sr-Latn-RS" sz="1600" dirty="0" smtClean="0">
                <a:latin typeface="Arial" pitchFamily="34" charset="0"/>
                <a:cs typeface="Arial" pitchFamily="34" charset="0"/>
              </a:rPr>
              <a:t/>
            </a:r>
            <a:br>
              <a:rPr lang="sr-Latn-RS" sz="1600" dirty="0" smtClean="0">
                <a:latin typeface="Arial" pitchFamily="34" charset="0"/>
                <a:cs typeface="Arial" pitchFamily="34" charset="0"/>
              </a:rPr>
            </a:br>
            <a:r>
              <a:rPr lang="sr-Latn-RS" sz="1600" dirty="0">
                <a:latin typeface="Arial" pitchFamily="34" charset="0"/>
                <a:cs typeface="Arial" pitchFamily="34" charset="0"/>
              </a:rPr>
              <a:t/>
            </a:r>
            <a:br>
              <a:rPr lang="sr-Latn-RS" sz="1600" dirty="0">
                <a:latin typeface="Arial" pitchFamily="34" charset="0"/>
                <a:cs typeface="Arial" pitchFamily="34" charset="0"/>
              </a:rPr>
            </a:br>
            <a:r>
              <a:rPr lang="sr-Latn-RS" sz="1600" dirty="0" smtClean="0">
                <a:latin typeface="Arial" pitchFamily="34" charset="0"/>
                <a:cs typeface="Arial" pitchFamily="34" charset="0"/>
              </a:rPr>
              <a:t/>
            </a:r>
            <a:br>
              <a:rPr lang="sr-Latn-RS" sz="1600" dirty="0" smtClean="0">
                <a:latin typeface="Arial" pitchFamily="34" charset="0"/>
                <a:cs typeface="Arial" pitchFamily="34" charset="0"/>
              </a:rPr>
            </a:br>
            <a:r>
              <a:rPr lang="sr-Latn-RS" sz="1400" dirty="0" smtClean="0">
                <a:latin typeface="Arial" pitchFamily="34" charset="0"/>
                <a:cs typeface="Arial" pitchFamily="34" charset="0"/>
              </a:rPr>
              <a:t>    </a:t>
            </a:r>
            <a:r>
              <a:rPr lang="sr-Latn-RS" sz="1400" dirty="0" smtClean="0"/>
              <a:t>Osnovni cilj rada je prikazati način sprovođenja jedinstvenog modela dečijeg fudbala na primeru „Otvorene zabavne škole fudbala“(Open Fun Football Schools)-OFFS u opštini Osečina kao i njegov značaj u jačanju lokalne zajednice, socijalne integracije dece i u prevazilaženju društvenih podela (po polu, etničkoj, nacionalnoj, verskoj pripadnosti itd) Još jedan od ciljeva rada je i ukazivanje na moguće pravce i unapređenje ovog modela</a:t>
            </a:r>
            <a:r>
              <a:rPr lang="sr-Latn-RS" sz="1200" dirty="0" smtClean="0"/>
              <a:t>.</a:t>
            </a:r>
            <a:br>
              <a:rPr lang="sr-Latn-RS" sz="1200" dirty="0" smtClean="0"/>
            </a:br>
            <a:r>
              <a:rPr lang="sr-Latn-RS" sz="1200" dirty="0" smtClean="0"/>
              <a:t> </a:t>
            </a:r>
            <a:endParaRPr lang="sr-Latn-RS" sz="12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5376" y="5229200"/>
            <a:ext cx="7126287" cy="10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88545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362274"/>
          </a:xfrm>
        </p:spPr>
        <p:txBody>
          <a:bodyPr>
            <a:normAutofit fontScale="90000"/>
          </a:bodyPr>
          <a:lstStyle/>
          <a:p>
            <a:pPr lvl="0" algn="l"/>
            <a:r>
              <a:rPr lang="sr-Latn-RS" sz="1400" dirty="0" smtClean="0">
                <a:latin typeface="Arial" pitchFamily="34" charset="0"/>
                <a:cs typeface="Arial" pitchFamily="34" charset="0"/>
              </a:rPr>
              <a:t/>
            </a:r>
            <a:br>
              <a:rPr lang="sr-Latn-RS" sz="1400" dirty="0" smtClean="0">
                <a:latin typeface="Arial" pitchFamily="34" charset="0"/>
                <a:cs typeface="Arial" pitchFamily="34" charset="0"/>
              </a:rPr>
            </a:br>
            <a:r>
              <a:rPr lang="sr-Latn-RS" sz="1400" dirty="0">
                <a:latin typeface="Arial" pitchFamily="34" charset="0"/>
                <a:cs typeface="Arial" pitchFamily="34" charset="0"/>
              </a:rPr>
              <a:t/>
            </a:r>
            <a:br>
              <a:rPr lang="sr-Latn-RS" sz="1400" dirty="0">
                <a:latin typeface="Arial" pitchFamily="34" charset="0"/>
                <a:cs typeface="Arial" pitchFamily="34" charset="0"/>
              </a:rPr>
            </a:br>
            <a:r>
              <a:rPr lang="sr-Latn-RS" sz="1400" dirty="0" smtClean="0">
                <a:latin typeface="Arial" pitchFamily="34" charset="0"/>
                <a:cs typeface="Arial" pitchFamily="34" charset="0"/>
              </a:rPr>
              <a:t>    </a:t>
            </a:r>
            <a:r>
              <a:rPr lang="sr-Latn-RS" sz="3600" b="1" dirty="0"/>
              <a:t/>
            </a:r>
            <a:br>
              <a:rPr lang="sr-Latn-RS" sz="3600" b="1" dirty="0"/>
            </a:br>
            <a:r>
              <a:rPr lang="sr-Latn-RS" sz="3600" b="1" dirty="0" smtClean="0"/>
              <a:t/>
            </a:r>
            <a:br>
              <a:rPr lang="sr-Latn-RS" sz="3600" b="1" dirty="0" smtClean="0"/>
            </a:br>
            <a:r>
              <a:rPr lang="sr-Latn-RS" sz="3600" b="1" dirty="0"/>
              <a:t/>
            </a:r>
            <a:br>
              <a:rPr lang="sr-Latn-RS" sz="3600" b="1" dirty="0"/>
            </a:br>
            <a:r>
              <a:rPr lang="sr-Latn-RS" sz="3600" b="1" dirty="0" smtClean="0"/>
              <a:t/>
            </a:r>
            <a:br>
              <a:rPr lang="sr-Latn-RS" sz="3600" b="1" dirty="0" smtClean="0"/>
            </a:br>
            <a:r>
              <a:rPr lang="sr-Latn-RS" sz="3600" b="1" dirty="0"/>
              <a:t/>
            </a:r>
            <a:br>
              <a:rPr lang="sr-Latn-RS" sz="3600" b="1" dirty="0"/>
            </a:br>
            <a:r>
              <a:rPr lang="sr-Latn-RS" sz="3600" b="1" dirty="0" smtClean="0"/>
              <a:t/>
            </a:r>
            <a:br>
              <a:rPr lang="sr-Latn-RS" sz="3600" b="1" dirty="0" smtClean="0"/>
            </a:br>
            <a:r>
              <a:rPr lang="sr-Latn-RS" sz="2700" b="1" dirty="0" smtClean="0"/>
              <a:t>Zadaci rada</a:t>
            </a:r>
            <a:r>
              <a:rPr lang="sr-Latn-RS" sz="3600" b="1" dirty="0"/>
              <a:t/>
            </a:r>
            <a:br>
              <a:rPr lang="sr-Latn-RS" sz="3600" b="1" dirty="0"/>
            </a:br>
            <a:r>
              <a:rPr lang="sr-Latn-RS" sz="3600" b="1" dirty="0" smtClean="0"/>
              <a:t/>
            </a:r>
            <a:br>
              <a:rPr lang="sr-Latn-RS" sz="3600" b="1" dirty="0" smtClean="0"/>
            </a:br>
            <a:r>
              <a:rPr lang="sr-Latn-RS" sz="1200" dirty="0"/>
              <a:t/>
            </a:r>
            <a:br>
              <a:rPr lang="sr-Latn-RS" sz="1200" dirty="0"/>
            </a:br>
            <a:r>
              <a:rPr lang="sr-Latn-RS" sz="1200" dirty="0"/>
              <a:t>         </a:t>
            </a:r>
            <a:r>
              <a:rPr lang="sr-Latn-RS" sz="1600" dirty="0"/>
              <a:t>Analiza plana i programa „Otvorene zabavne škole fudbala „(Open Fun Football Schools)-OFFS i načina prilagođavanja lokalnoj zajednici u kojoj se sprovodi jesu osnovni zadatci rada. Osnovni zadatci biće izdvojeni i diskutovani kroz sledeće </a:t>
            </a:r>
            <a:r>
              <a:rPr lang="sr-Latn-RS" sz="1600" dirty="0" smtClean="0"/>
              <a:t>celine:</a:t>
            </a:r>
            <a:br>
              <a:rPr lang="sr-Latn-RS" sz="1600" dirty="0" smtClean="0"/>
            </a:br>
            <a:r>
              <a:rPr lang="sr-Latn-RS" sz="1600" dirty="0" smtClean="0"/>
              <a:t>-Ukazati </a:t>
            </a:r>
            <a:r>
              <a:rPr lang="sr-Latn-RS" sz="1600" dirty="0"/>
              <a:t>da li plan i u kojoj meri u osnovi ima istu misiju kao originalna </a:t>
            </a:r>
            <a:r>
              <a:rPr lang="sr-Latn-RS" sz="1600" dirty="0" smtClean="0"/>
              <a:t>platforma</a:t>
            </a:r>
            <a:r>
              <a:rPr lang="sr-Latn-RS" sz="1600" dirty="0" smtClean="0"/>
              <a:t>. </a:t>
            </a:r>
            <a:r>
              <a:rPr lang="sr-Latn-RS" sz="1600" dirty="0" smtClean="0"/>
              <a:t>-Izdvojiti </a:t>
            </a:r>
            <a:r>
              <a:rPr lang="sr-Latn-RS" sz="1600" dirty="0"/>
              <a:t>elemente plana koji podstiču na jačanje lokalne </a:t>
            </a:r>
            <a:r>
              <a:rPr lang="sr-Latn-RS" sz="1600" dirty="0" smtClean="0"/>
              <a:t>zajednice.</a:t>
            </a:r>
            <a:r>
              <a:rPr lang="sr-Latn-RS" sz="1600" dirty="0"/>
              <a:t/>
            </a:r>
            <a:br>
              <a:rPr lang="sr-Latn-RS" sz="1600" dirty="0"/>
            </a:br>
            <a:r>
              <a:rPr lang="sr-Latn-RS" sz="1600" dirty="0" smtClean="0"/>
              <a:t>-Izdvojiti </a:t>
            </a:r>
            <a:r>
              <a:rPr lang="sr-Latn-RS" sz="1600" dirty="0"/>
              <a:t>elemente plana koji podstiču na jačanje socijalne integracije </a:t>
            </a:r>
            <a:r>
              <a:rPr lang="sr-Latn-RS" sz="1600" dirty="0" smtClean="0"/>
              <a:t>dece.</a:t>
            </a:r>
            <a:r>
              <a:rPr lang="sr-Latn-RS" sz="1600" dirty="0"/>
              <a:t/>
            </a:r>
            <a:br>
              <a:rPr lang="sr-Latn-RS" sz="1600" dirty="0"/>
            </a:br>
            <a:r>
              <a:rPr lang="sr-Latn-RS" sz="1600" dirty="0" smtClean="0"/>
              <a:t>-Ukazati </a:t>
            </a:r>
            <a:r>
              <a:rPr lang="sr-Latn-RS" sz="1600" dirty="0"/>
              <a:t>na moguće pravce unapređenja organizovanja „Otvorene zabavne škole fudbala“ u svim delovima opštine gde se pojavljuju osetljive grupe stanovništva, kao što su deca sa posebnim potrebama, deca bez roditeljskog staranja, deca iz izbegličkih porodica, i deca pripadnici nacionalnih manjina.</a:t>
            </a:r>
            <a:br>
              <a:rPr lang="sr-Latn-RS" sz="1600" dirty="0"/>
            </a:br>
            <a:r>
              <a:rPr lang="sr-Latn-RS" sz="1400" dirty="0" smtClean="0">
                <a:latin typeface="Arial" pitchFamily="34" charset="0"/>
                <a:cs typeface="Arial" pitchFamily="34" charset="0"/>
              </a:rPr>
              <a:t/>
            </a:r>
            <a:br>
              <a:rPr lang="sr-Latn-RS" sz="1400" dirty="0" smtClean="0">
                <a:latin typeface="Arial" pitchFamily="34" charset="0"/>
                <a:cs typeface="Arial" pitchFamily="34" charset="0"/>
              </a:rPr>
            </a:br>
            <a:r>
              <a:rPr lang="sr-Latn-RS" sz="1400" dirty="0">
                <a:latin typeface="Arial" pitchFamily="34" charset="0"/>
                <a:cs typeface="Arial" pitchFamily="34" charset="0"/>
              </a:rPr>
              <a:t/>
            </a:r>
            <a:br>
              <a:rPr lang="sr-Latn-RS" sz="1400" dirty="0">
                <a:latin typeface="Arial" pitchFamily="34" charset="0"/>
                <a:cs typeface="Arial" pitchFamily="34" charset="0"/>
              </a:rPr>
            </a:br>
            <a:r>
              <a:rPr lang="sr-Latn-RS" sz="1400" dirty="0" smtClean="0">
                <a:latin typeface="Arial" pitchFamily="34" charset="0"/>
                <a:cs typeface="Arial" pitchFamily="34" charset="0"/>
              </a:rPr>
              <a:t/>
            </a:r>
            <a:br>
              <a:rPr lang="sr-Latn-RS" sz="1400" dirty="0" smtClean="0">
                <a:latin typeface="Arial" pitchFamily="34" charset="0"/>
                <a:cs typeface="Arial" pitchFamily="34" charset="0"/>
              </a:rPr>
            </a:br>
            <a:r>
              <a:rPr lang="sr-Latn-RS" sz="1400" dirty="0">
                <a:latin typeface="Arial" pitchFamily="34" charset="0"/>
                <a:cs typeface="Arial" pitchFamily="34" charset="0"/>
              </a:rPr>
              <a:t/>
            </a:r>
            <a:br>
              <a:rPr lang="sr-Latn-RS" sz="1400" dirty="0">
                <a:latin typeface="Arial" pitchFamily="34" charset="0"/>
                <a:cs typeface="Arial" pitchFamily="34" charset="0"/>
              </a:rPr>
            </a:br>
            <a:endParaRPr lang="sr-Latn-RS" sz="1400" dirty="0">
              <a:latin typeface="Arial" pitchFamily="34" charset="0"/>
              <a:cs typeface="Arial" pitchFamily="34" charset="0"/>
            </a:endParaRPr>
          </a:p>
        </p:txBody>
      </p:sp>
      <p:pic>
        <p:nvPicPr>
          <p:cNvPr id="3" name="Picture 5" descr="https://lh3.googleusercontent.com/rPxx1duaOXjGR8k0BdPVDm3j0NyDJj2ztUQUtKww8P7kye6swOFrRztdD3IfNYi8bk9BrwLXZiLtZwEY8MiEkbA_qquiVhOFhLcyIAFNZCHouKqHUxQxQzLctbCl7g34v1QdQeooT4HM5y32N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094" y="5157192"/>
            <a:ext cx="7125593" cy="1015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07966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lnSpc>
                <a:spcPct val="115000"/>
              </a:lnSpc>
              <a:spcAft>
                <a:spcPts val="1000"/>
              </a:spcAft>
            </a:pPr>
            <a:r>
              <a:rPr lang="sr-Latn-RS" sz="1400" dirty="0" smtClean="0">
                <a:ea typeface="Calibri"/>
                <a:cs typeface="Times New Roman"/>
              </a:rPr>
              <a:t>  </a:t>
            </a:r>
            <a:br>
              <a:rPr lang="sr-Latn-RS" sz="1400" dirty="0" smtClean="0">
                <a:ea typeface="Calibri"/>
                <a:cs typeface="Times New Roman"/>
              </a:rPr>
            </a:br>
            <a:r>
              <a:rPr lang="sr-Latn-RS" sz="1400" dirty="0">
                <a:ea typeface="Calibri"/>
                <a:cs typeface="Times New Roman"/>
              </a:rPr>
              <a:t/>
            </a:r>
            <a:br>
              <a:rPr lang="sr-Latn-RS" sz="1400" dirty="0">
                <a:ea typeface="Calibri"/>
                <a:cs typeface="Times New Roman"/>
              </a:rPr>
            </a:br>
            <a:r>
              <a:rPr lang="sr-Latn-RS" sz="1400" dirty="0" smtClean="0">
                <a:ea typeface="Calibri"/>
                <a:cs typeface="Times New Roman"/>
              </a:rPr>
              <a:t/>
            </a:r>
            <a:br>
              <a:rPr lang="sr-Latn-RS" sz="1400" dirty="0" smtClean="0">
                <a:ea typeface="Calibri"/>
                <a:cs typeface="Times New Roman"/>
              </a:rPr>
            </a:br>
            <a:r>
              <a:rPr lang="sr-Latn-RS" sz="1400" dirty="0" smtClean="0">
                <a:ea typeface="Calibri"/>
                <a:cs typeface="Times New Roman"/>
              </a:rPr>
              <a:t/>
            </a:r>
            <a:br>
              <a:rPr lang="sr-Latn-RS" sz="1400" dirty="0" smtClean="0">
                <a:ea typeface="Calibri"/>
                <a:cs typeface="Times New Roman"/>
              </a:rPr>
            </a:br>
            <a:r>
              <a:rPr lang="sr-Latn-RS" sz="1400" dirty="0" smtClean="0">
                <a:ea typeface="Calibri"/>
                <a:cs typeface="Times New Roman"/>
              </a:rPr>
              <a:t/>
            </a:r>
            <a:br>
              <a:rPr lang="sr-Latn-RS" sz="1400" dirty="0" smtClean="0">
                <a:ea typeface="Calibri"/>
                <a:cs typeface="Times New Roman"/>
              </a:rPr>
            </a:br>
            <a:r>
              <a:rPr lang="sr-Latn-RS" sz="1400" dirty="0" smtClean="0">
                <a:ea typeface="Calibri"/>
                <a:cs typeface="Times New Roman"/>
              </a:rPr>
              <a:t/>
            </a:r>
            <a:br>
              <a:rPr lang="sr-Latn-RS" sz="1400" dirty="0" smtClean="0">
                <a:ea typeface="Calibri"/>
                <a:cs typeface="Times New Roman"/>
              </a:rPr>
            </a:br>
            <a:r>
              <a:rPr lang="sr-Latn-RS" sz="1400" dirty="0" smtClean="0">
                <a:ea typeface="Calibri"/>
                <a:cs typeface="Times New Roman"/>
              </a:rPr>
              <a:t/>
            </a:r>
            <a:br>
              <a:rPr lang="sr-Latn-RS" sz="1400" dirty="0" smtClean="0">
                <a:ea typeface="Calibri"/>
                <a:cs typeface="Times New Roman"/>
              </a:rPr>
            </a:br>
            <a:r>
              <a:rPr lang="sr-Latn-RS" sz="1400" dirty="0" smtClean="0">
                <a:ea typeface="Calibri"/>
                <a:cs typeface="Times New Roman"/>
              </a:rPr>
              <a:t/>
            </a:r>
            <a:br>
              <a:rPr lang="sr-Latn-RS" sz="1400" dirty="0" smtClean="0">
                <a:ea typeface="Calibri"/>
                <a:cs typeface="Times New Roman"/>
              </a:rPr>
            </a:br>
            <a:r>
              <a:rPr lang="sr-Latn-RS" sz="1400" dirty="0" smtClean="0">
                <a:ea typeface="Calibri"/>
                <a:cs typeface="Times New Roman"/>
              </a:rPr>
              <a:t/>
            </a:r>
            <a:br>
              <a:rPr lang="sr-Latn-RS" sz="1400" dirty="0" smtClean="0">
                <a:ea typeface="Calibri"/>
                <a:cs typeface="Times New Roman"/>
              </a:rPr>
            </a:br>
            <a:r>
              <a:rPr lang="sr-Latn-RS" sz="1400" dirty="0" smtClean="0">
                <a:ea typeface="Calibri"/>
                <a:cs typeface="Times New Roman"/>
              </a:rPr>
              <a:t/>
            </a:r>
            <a:br>
              <a:rPr lang="sr-Latn-RS" sz="1400" dirty="0" smtClean="0">
                <a:ea typeface="Calibri"/>
                <a:cs typeface="Times New Roman"/>
              </a:rPr>
            </a:br>
            <a:r>
              <a:rPr lang="sr-Latn-RS" sz="1400" dirty="0" smtClean="0">
                <a:ea typeface="Calibri"/>
                <a:cs typeface="Times New Roman"/>
              </a:rPr>
              <a:t/>
            </a:r>
            <a:br>
              <a:rPr lang="sr-Latn-RS" sz="1400" dirty="0" smtClean="0">
                <a:ea typeface="Calibri"/>
                <a:cs typeface="Times New Roman"/>
              </a:rPr>
            </a:br>
            <a:r>
              <a:rPr lang="sr-Latn-RS" sz="1400" dirty="0" smtClean="0">
                <a:ea typeface="Calibri"/>
                <a:cs typeface="Times New Roman"/>
              </a:rPr>
              <a:t/>
            </a:r>
            <a:br>
              <a:rPr lang="sr-Latn-RS" sz="1400" dirty="0" smtClean="0">
                <a:ea typeface="Calibri"/>
                <a:cs typeface="Times New Roman"/>
              </a:rPr>
            </a:br>
            <a:r>
              <a:rPr lang="sr-Latn-RS" sz="1400" dirty="0" smtClean="0">
                <a:ea typeface="Calibri"/>
                <a:cs typeface="Times New Roman"/>
              </a:rPr>
              <a:t/>
            </a:r>
            <a:br>
              <a:rPr lang="sr-Latn-RS" sz="1400" dirty="0" smtClean="0">
                <a:ea typeface="Calibri"/>
                <a:cs typeface="Times New Roman"/>
              </a:rPr>
            </a:br>
            <a:r>
              <a:rPr lang="sr-Latn-RS" sz="1400" dirty="0">
                <a:ea typeface="Calibri"/>
                <a:cs typeface="Times New Roman"/>
              </a:rPr>
              <a:t/>
            </a:r>
            <a:br>
              <a:rPr lang="sr-Latn-RS" sz="1400" dirty="0">
                <a:ea typeface="Calibri"/>
                <a:cs typeface="Times New Roman"/>
              </a:rPr>
            </a:br>
            <a:r>
              <a:rPr lang="sr-Latn-RS" sz="1400" dirty="0" smtClean="0">
                <a:ea typeface="Calibri"/>
                <a:cs typeface="Times New Roman"/>
              </a:rPr>
              <a:t/>
            </a:r>
            <a:br>
              <a:rPr lang="sr-Latn-RS" sz="1400" dirty="0" smtClean="0">
                <a:ea typeface="Calibri"/>
                <a:cs typeface="Times New Roman"/>
              </a:rPr>
            </a:br>
            <a:r>
              <a:rPr lang="sr-Latn-RS" sz="1400" dirty="0">
                <a:ea typeface="Calibri"/>
                <a:cs typeface="Times New Roman"/>
              </a:rPr>
              <a:t/>
            </a:r>
            <a:br>
              <a:rPr lang="sr-Latn-RS" sz="1400" dirty="0">
                <a:ea typeface="Calibri"/>
                <a:cs typeface="Times New Roman"/>
              </a:rPr>
            </a:br>
            <a:r>
              <a:rPr lang="sr-Latn-RS" sz="1400" dirty="0" smtClean="0">
                <a:ea typeface="Calibri"/>
                <a:cs typeface="Times New Roman"/>
              </a:rPr>
              <a:t/>
            </a:r>
            <a:br>
              <a:rPr lang="sr-Latn-RS" sz="1400" dirty="0" smtClean="0">
                <a:ea typeface="Calibri"/>
                <a:cs typeface="Times New Roman"/>
              </a:rPr>
            </a:br>
            <a:r>
              <a:rPr lang="sr-Latn-RS" sz="2700" b="1" dirty="0"/>
              <a:t>Šta je „Otvorena zabavna škola fudbala“  (Open Fun Football Schools</a:t>
            </a:r>
            <a:r>
              <a:rPr lang="sr-Latn-RS" sz="2700" b="1" dirty="0" smtClean="0"/>
              <a:t>) ?</a:t>
            </a:r>
            <a:r>
              <a:rPr lang="sr-Latn-RS" sz="1400" dirty="0" smtClean="0">
                <a:ea typeface="Calibri"/>
                <a:cs typeface="Times New Roman"/>
              </a:rPr>
              <a:t/>
            </a:r>
            <a:br>
              <a:rPr lang="sr-Latn-RS" sz="1400" dirty="0" smtClean="0">
                <a:ea typeface="Calibri"/>
                <a:cs typeface="Times New Roman"/>
              </a:rPr>
            </a:br>
            <a:r>
              <a:rPr lang="sr-Latn-RS" sz="1400" dirty="0" smtClean="0">
                <a:ea typeface="Calibri"/>
                <a:cs typeface="Times New Roman"/>
              </a:rPr>
              <a:t/>
            </a:r>
            <a:br>
              <a:rPr lang="sr-Latn-RS" sz="1400" dirty="0" smtClean="0">
                <a:ea typeface="Calibri"/>
                <a:cs typeface="Times New Roman"/>
              </a:rPr>
            </a:br>
            <a:r>
              <a:rPr lang="sr-Latn-RS" sz="1400" dirty="0">
                <a:ea typeface="Calibri"/>
                <a:cs typeface="Times New Roman"/>
              </a:rPr>
              <a:t/>
            </a:r>
            <a:br>
              <a:rPr lang="sr-Latn-RS" sz="1400" dirty="0">
                <a:ea typeface="Calibri"/>
                <a:cs typeface="Times New Roman"/>
              </a:rPr>
            </a:br>
            <a:r>
              <a:rPr lang="sr-Latn-RS" sz="1400" dirty="0" smtClean="0">
                <a:ea typeface="Calibri"/>
                <a:cs typeface="Times New Roman"/>
              </a:rPr>
              <a:t/>
            </a:r>
            <a:br>
              <a:rPr lang="sr-Latn-RS" sz="1400" dirty="0" smtClean="0">
                <a:ea typeface="Calibri"/>
                <a:cs typeface="Times New Roman"/>
              </a:rPr>
            </a:br>
            <a:r>
              <a:rPr lang="sr-Latn-RS" sz="1300" dirty="0" smtClean="0">
                <a:ea typeface="Calibri"/>
                <a:cs typeface="Times New Roman"/>
              </a:rPr>
              <a:t>     </a:t>
            </a:r>
            <a:r>
              <a:rPr lang="sr-Latn-RS" sz="1300" dirty="0" smtClean="0">
                <a:ea typeface="Calibri"/>
                <a:cs typeface="Arial" pitchFamily="34" charset="0"/>
              </a:rPr>
              <a:t>To </a:t>
            </a:r>
            <a:r>
              <a:rPr lang="sr-Latn-RS" sz="1300" dirty="0">
                <a:ea typeface="Calibri"/>
                <a:cs typeface="Arial" pitchFamily="34" charset="0"/>
              </a:rPr>
              <a:t>je </a:t>
            </a:r>
            <a:r>
              <a:rPr lang="sr-Latn-RS" sz="1300" dirty="0" smtClean="0">
                <a:ea typeface="Calibri"/>
                <a:cs typeface="Arial" pitchFamily="34" charset="0"/>
              </a:rPr>
              <a:t>jedinstven humanitarni </a:t>
            </a:r>
            <a:r>
              <a:rPr lang="sr-Latn-RS" sz="1300" dirty="0">
                <a:ea typeface="Calibri"/>
                <a:cs typeface="Arial" pitchFamily="34" charset="0"/>
              </a:rPr>
              <a:t>projekat  danske organizacije koja se zove Cross Cultures Project Association (CCPA)  u saradnji sa Norveškim Fudbalskim Savezom (NFF) finansiran od strane UEFA-e i Vlade Danske ,Norveške, Finske i Švedske. Osnovna ideja ovog projekta je promocija dečijeg fudbala kao sredstva za postizanje mirne koegzistencije, demokratije, kao i razvoja gradjanskog društva. Na taj način spajanjem dece i odraslih koji pripadaju različitim društvenim i etničkim grupama, preko zajedničkih interesa, dolazi do normalizovanja svakodnevnog života</a:t>
            </a:r>
            <a:r>
              <a:rPr lang="sr-Latn-RS" sz="1300" dirty="0" smtClean="0">
                <a:ea typeface="Calibri"/>
                <a:cs typeface="Arial" pitchFamily="34" charset="0"/>
              </a:rPr>
              <a:t>.</a:t>
            </a:r>
            <a:br>
              <a:rPr lang="sr-Latn-RS" sz="1300" dirty="0" smtClean="0">
                <a:ea typeface="Calibri"/>
                <a:cs typeface="Arial" pitchFamily="34" charset="0"/>
              </a:rPr>
            </a:br>
            <a:r>
              <a:rPr lang="sr-Latn-RS" sz="1300" dirty="0" smtClean="0">
                <a:ea typeface="Calibri"/>
                <a:cs typeface="Arial" pitchFamily="34" charset="0"/>
              </a:rPr>
              <a:t>Otvorena zabavna škola fudbala“-„ (Open Fun Football Schools)-OFSS gradi lokalnu strukturu za saradnju i angažovanje zajednice. Tako program okuplja veliki broj zainteresovanih strana i aktera oko zajedničke svrhe i uvek nastoji aktivno uključiti , opštine, nastavnike u osnovnoj školi, policiju u zajednici, lokalne sponzore, nacionalne i regionalne fudbalske asocijacije, lokalne i državne medije, ministarstva za mlade i sport i dr. </a:t>
            </a:r>
            <a:r>
              <a:rPr lang="sr-Latn-RS" sz="1200" dirty="0">
                <a:latin typeface="Arial" pitchFamily="34" charset="0"/>
                <a:ea typeface="Calibri"/>
                <a:cs typeface="Arial" pitchFamily="34" charset="0"/>
              </a:rPr>
              <a:t/>
            </a:r>
            <a:br>
              <a:rPr lang="sr-Latn-RS" sz="1200" dirty="0">
                <a:latin typeface="Arial" pitchFamily="34" charset="0"/>
                <a:ea typeface="Calibri"/>
                <a:cs typeface="Arial" pitchFamily="34" charset="0"/>
              </a:rPr>
            </a:br>
            <a:r>
              <a:rPr lang="sr-Latn-RS" sz="1300" dirty="0">
                <a:ea typeface="Calibri"/>
                <a:cs typeface="Arial" pitchFamily="34" charset="0"/>
              </a:rPr>
              <a:t> </a:t>
            </a:r>
            <a:r>
              <a:rPr lang="sr-Latn-RS" sz="1300" dirty="0" smtClean="0">
                <a:ea typeface="Calibri"/>
                <a:cs typeface="Arial" pitchFamily="34" charset="0"/>
              </a:rPr>
              <a:t>Škola se organizuje u saradnji sa dve opštine i dva  fudbalska kluba. Ukoliko se desi da jedna opština učestvuje samostalno, tada treba da uključi decu iz svih svojih mesnih zajednica. Svaka škola ima 3 lidera , 12 trenera i 12 asistenata, u školi učestvuje 192 dece uzrasta od 7-12 godina. 40  % su devojčice učesnici i  i isti procenat žena- trenera.</a:t>
            </a:r>
            <a:endParaRPr lang="sr-Latn-RS" sz="1300" dirty="0">
              <a:cs typeface="Arial"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5157192"/>
            <a:ext cx="7126287" cy="10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30713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10546"/>
          </a:xfrm>
        </p:spPr>
        <p:txBody>
          <a:bodyPr>
            <a:normAutofit/>
          </a:bodyPr>
          <a:lstStyle/>
          <a:p>
            <a:pPr algn="l"/>
            <a:r>
              <a:rPr lang="sr-Latn-RS" sz="2400" b="1" dirty="0"/>
              <a:t>Aktivno okruženje za </a:t>
            </a:r>
            <a:r>
              <a:rPr lang="sr-Latn-RS" sz="2400" b="1" dirty="0" smtClean="0"/>
              <a:t>učenje</a:t>
            </a:r>
            <a:r>
              <a:rPr lang="sr-Latn-RS" sz="2000" b="1" dirty="0" smtClean="0"/>
              <a:t/>
            </a:r>
            <a:br>
              <a:rPr lang="sr-Latn-RS" sz="2000" b="1" dirty="0" smtClean="0"/>
            </a:br>
            <a:r>
              <a:rPr lang="sr-Latn-RS" sz="1400" dirty="0"/>
              <a:t/>
            </a:r>
            <a:br>
              <a:rPr lang="sr-Latn-RS" sz="1400" dirty="0"/>
            </a:br>
            <a:r>
              <a:rPr lang="sr-Latn-RS" sz="1200" dirty="0"/>
              <a:t>     Svako dete je jedinstveno. Stoga, je važno za naše trenere da imaju fokus na svako dete i njegova interesovanja te da od toga izvuku prednost i stimulišu dečiji potencijal za učenje </a:t>
            </a:r>
            <a:r>
              <a:rPr lang="sr-Latn-RS" sz="1200" dirty="0" smtClean="0"/>
              <a:t>. U </a:t>
            </a:r>
            <a:r>
              <a:rPr lang="sr-Latn-RS" sz="1200" dirty="0"/>
              <a:t>skladu sa tim , dobar dečiji trener mora imati oko za </a:t>
            </a:r>
            <a:r>
              <a:rPr lang="sr-Latn-RS" sz="1200" dirty="0" smtClean="0"/>
              <a:t> celinu </a:t>
            </a:r>
            <a:r>
              <a:rPr lang="sr-Latn-RS" sz="1200" dirty="0"/>
              <a:t>radije nego da se fokusira na jednu vežbu, jedan detalj ili na jednog </a:t>
            </a:r>
            <a:r>
              <a:rPr lang="sr-Latn-RS" sz="1200" dirty="0" smtClean="0"/>
              <a:t>igrača.</a:t>
            </a:r>
            <a:br>
              <a:rPr lang="sr-Latn-RS" sz="1200" dirty="0" smtClean="0"/>
            </a:br>
            <a:r>
              <a:rPr lang="sr-Latn-RS" sz="1200" dirty="0" smtClean="0"/>
              <a:t>Stoga dečiji trener je odgovoran da stvori aktivno i pozitivno okruženje za učenje, što je kompleksan koncept:</a:t>
            </a:r>
            <a:br>
              <a:rPr lang="sr-Latn-RS" sz="1200" dirty="0" smtClean="0"/>
            </a:br>
            <a:r>
              <a:rPr lang="sr-Latn-RS" sz="1200" dirty="0"/>
              <a:t/>
            </a:r>
            <a:br>
              <a:rPr lang="sr-Latn-RS" sz="1200" dirty="0"/>
            </a:br>
            <a:r>
              <a:rPr lang="sr-Latn-RS" sz="1200" i="1" dirty="0"/>
              <a:t>Iz trenerske perspektive</a:t>
            </a:r>
            <a:r>
              <a:rPr lang="sr-Latn-RS" sz="1200" dirty="0"/>
              <a:t> uključuje komplet od fizičke spreme, planova, plana rada, trenerskih materijala, organizacije časova, rada, društvenih odnosa do stavova prema učenju.</a:t>
            </a:r>
            <a:br>
              <a:rPr lang="sr-Latn-RS" sz="1200" dirty="0"/>
            </a:br>
            <a:r>
              <a:rPr lang="sr-Latn-RS" sz="1200" i="1" dirty="0"/>
              <a:t>Iz igračke perspektive</a:t>
            </a:r>
            <a:r>
              <a:rPr lang="sr-Latn-RS" sz="1200" dirty="0"/>
              <a:t> uključuje atmosferu, društvene interakcije, stavove, strukturu </a:t>
            </a:r>
            <a:r>
              <a:rPr lang="sr-Latn-RS" sz="1200" dirty="0" smtClean="0"/>
              <a:t>ciljeva  </a:t>
            </a:r>
            <a:r>
              <a:rPr lang="sr-Latn-RS" sz="1200" dirty="0"/>
              <a:t>koje igrač uči tokom časova.</a:t>
            </a:r>
            <a:r>
              <a:rPr lang="sr-Latn-RS" sz="1400" dirty="0"/>
              <a:t/>
            </a:r>
            <a:br>
              <a:rPr lang="sr-Latn-RS" sz="1400" dirty="0"/>
            </a:br>
            <a:r>
              <a:rPr lang="sr-Latn-RS" sz="1400" dirty="0" smtClean="0"/>
              <a:t/>
            </a:r>
            <a:br>
              <a:rPr lang="sr-Latn-RS" sz="1400" dirty="0" smtClean="0"/>
            </a:br>
            <a:r>
              <a:rPr lang="sr-Latn-RS" sz="2400" b="1" dirty="0" smtClean="0"/>
              <a:t>Fizičko okruženje</a:t>
            </a:r>
            <a:r>
              <a:rPr lang="sr-Latn-RS" sz="1400" b="1" dirty="0" smtClean="0"/>
              <a:t/>
            </a:r>
            <a:br>
              <a:rPr lang="sr-Latn-RS" sz="1400" b="1" dirty="0" smtClean="0"/>
            </a:br>
            <a:r>
              <a:rPr lang="sr-Latn-RS" sz="1400" dirty="0" smtClean="0"/>
              <a:t/>
            </a:r>
            <a:br>
              <a:rPr lang="sr-Latn-RS" sz="1400" dirty="0" smtClean="0"/>
            </a:br>
            <a:r>
              <a:rPr lang="sr-Latn-RS" sz="1400" dirty="0" smtClean="0"/>
              <a:t>     </a:t>
            </a:r>
            <a:r>
              <a:rPr lang="sr-Latn-RS" sz="1200" dirty="0" smtClean="0"/>
              <a:t>Fizičko okruženje podrazumeva veliki naglasak na mestu na kome se organizuju dečije aktivnosti. Odnosno, teren treba da poželi dobrodošlicu otvorenih ruku i, stoga, ga često ukrašavamo zastavama , banerima, muzikom i drugim stvarima kako bi se svemu dao festivalski osećaj.</a:t>
            </a:r>
            <a:endParaRPr lang="sr-Latn-RS" sz="1200"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5445224"/>
            <a:ext cx="7126287" cy="10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84863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94522"/>
          </a:xfrm>
        </p:spPr>
        <p:txBody>
          <a:bodyPr>
            <a:normAutofit fontScale="90000"/>
          </a:bodyPr>
          <a:lstStyle/>
          <a:p>
            <a:pPr algn="l"/>
            <a:r>
              <a:rPr lang="sr-Latn-RS" sz="2700" b="1" dirty="0" smtClean="0"/>
              <a:t>Socijalno okruženje</a:t>
            </a:r>
            <a:br>
              <a:rPr lang="sr-Latn-RS" sz="2700" b="1" dirty="0" smtClean="0"/>
            </a:br>
            <a:r>
              <a:rPr lang="sr-Latn-RS" sz="1400" dirty="0"/>
              <a:t/>
            </a:r>
            <a:br>
              <a:rPr lang="sr-Latn-RS" sz="1400" dirty="0"/>
            </a:br>
            <a:r>
              <a:rPr lang="sr-Latn-RS" sz="1400" dirty="0" smtClean="0"/>
              <a:t>    Odnosi</a:t>
            </a:r>
            <a:r>
              <a:rPr lang="sr-Latn-RS" sz="1400" dirty="0"/>
              <a:t>, drugarstvo i društveni život neke su od najvažnijih dimenzija sporta. Slagati se sa prijateljima na terenu i van njega često je važnije nego sama igra. Iz tog sledi da moramo da stavimo naglasak na pozitivnu socijalizaciju-naš cilj je da deci pružimo osećaj zajedništva, drugarstva, poverenja i razvoja, i da ih naučimo da se igra ne igra samo protiv, već i sa </a:t>
            </a:r>
            <a:r>
              <a:rPr lang="sr-Latn-RS" sz="1400" dirty="0" smtClean="0"/>
              <a:t>protivnikom. Deca na taj nači:</a:t>
            </a:r>
            <a:br>
              <a:rPr lang="sr-Latn-RS" sz="1400" dirty="0" smtClean="0"/>
            </a:br>
            <a:r>
              <a:rPr lang="sr-Latn-RS" sz="1400" dirty="0" smtClean="0"/>
              <a:t>-Slušaju </a:t>
            </a:r>
            <a:r>
              <a:rPr lang="sr-Latn-RS" sz="1400" dirty="0"/>
              <a:t>jedni druge</a:t>
            </a:r>
            <a:br>
              <a:rPr lang="sr-Latn-RS" sz="1400" dirty="0"/>
            </a:br>
            <a:r>
              <a:rPr lang="sr-Latn-RS" sz="1400" dirty="0" smtClean="0"/>
              <a:t>-Pokazuju </a:t>
            </a:r>
            <a:r>
              <a:rPr lang="sr-Latn-RS" sz="1400" dirty="0"/>
              <a:t>da im je stalo do drugih</a:t>
            </a:r>
            <a:br>
              <a:rPr lang="sr-Latn-RS" sz="1400" dirty="0"/>
            </a:br>
            <a:r>
              <a:rPr lang="sr-Latn-RS" sz="1400" dirty="0" smtClean="0"/>
              <a:t>-Prave </a:t>
            </a:r>
            <a:r>
              <a:rPr lang="sr-Latn-RS" sz="1400" dirty="0"/>
              <a:t>kompromise međusobno</a:t>
            </a:r>
            <a:br>
              <a:rPr lang="sr-Latn-RS" sz="1400" dirty="0"/>
            </a:br>
            <a:r>
              <a:rPr lang="sr-Latn-RS" sz="1400" dirty="0" smtClean="0"/>
              <a:t>-Oslanjaju </a:t>
            </a:r>
            <a:r>
              <a:rPr lang="sr-Latn-RS" sz="1400" dirty="0"/>
              <a:t>se jedni na druge</a:t>
            </a:r>
            <a:br>
              <a:rPr lang="sr-Latn-RS" sz="1400" dirty="0"/>
            </a:br>
            <a:r>
              <a:rPr lang="sr-Latn-RS" sz="1400" dirty="0" smtClean="0"/>
              <a:t>-Preuzimaju odgovornost</a:t>
            </a:r>
            <a:r>
              <a:rPr lang="sr-Latn-RS" sz="1400" dirty="0"/>
              <a:t/>
            </a:r>
            <a:br>
              <a:rPr lang="sr-Latn-RS" sz="1400" dirty="0"/>
            </a:br>
            <a:r>
              <a:rPr lang="sr-Latn-RS" sz="1400" dirty="0" smtClean="0"/>
              <a:t/>
            </a:r>
            <a:br>
              <a:rPr lang="sr-Latn-RS" sz="1400" dirty="0" smtClean="0"/>
            </a:br>
            <a:r>
              <a:rPr lang="sr-Latn-RS" sz="2700" b="1" dirty="0" smtClean="0"/>
              <a:t>Integrisan pristup učenju</a:t>
            </a:r>
            <a:r>
              <a:rPr lang="sr-Latn-RS" sz="2400" b="1" dirty="0" smtClean="0"/>
              <a:t/>
            </a:r>
            <a:br>
              <a:rPr lang="sr-Latn-RS" sz="2400" b="1" dirty="0" smtClean="0"/>
            </a:br>
            <a:r>
              <a:rPr lang="sr-Latn-RS" sz="2400" b="1" dirty="0" smtClean="0"/>
              <a:t>  </a:t>
            </a:r>
            <a:r>
              <a:rPr lang="sr-Latn-RS" sz="1300" dirty="0" smtClean="0"/>
              <a:t>Što više centara u mozgu uspemo istovremeno da otvorimo bolje učimo i bolje pamtimo telom i glavom! Što potvrđuje istraživanje da fizički aktivna deca generalno bolje uče u školi od neaktivnih vršnjaka. Bolja ima je koncentracija i uče i telom glavom i srcem</a:t>
            </a:r>
            <a:r>
              <a:rPr lang="sr-Latn-RS" sz="2000" dirty="0" smtClean="0"/>
              <a:t>.</a:t>
            </a:r>
            <a:r>
              <a:rPr lang="sr-Latn-RS" sz="1800" dirty="0"/>
              <a:t> </a:t>
            </a:r>
            <a:r>
              <a:rPr lang="sr-Latn-RS" sz="1300" dirty="0"/>
              <a:t>Na ovoj osnovi smo napravili specifičan model „</a:t>
            </a:r>
            <a:r>
              <a:rPr lang="sr-Latn-RS" sz="1300" dirty="0" smtClean="0"/>
              <a:t>Glava-Srce-Akcija“.Na </a:t>
            </a:r>
            <a:r>
              <a:rPr lang="sr-Latn-RS" sz="1300" dirty="0"/>
              <a:t>ovaj način fudbal postaje </a:t>
            </a:r>
            <a:r>
              <a:rPr lang="sr-Latn-RS" sz="1300" dirty="0" smtClean="0"/>
              <a:t>trodimenzionalan</a:t>
            </a:r>
            <a:r>
              <a:rPr lang="sr-Latn-RS" sz="2000" dirty="0"/>
              <a:t/>
            </a:r>
            <a:br>
              <a:rPr lang="sr-Latn-RS" sz="2000" dirty="0"/>
            </a:br>
            <a:r>
              <a:rPr lang="sr-Latn-RS" sz="2400" b="1" dirty="0" smtClean="0"/>
              <a:t/>
            </a:r>
            <a:br>
              <a:rPr lang="sr-Latn-RS" sz="2400" b="1" dirty="0" smtClean="0"/>
            </a:br>
            <a:r>
              <a:rPr lang="sr-Latn-RS" sz="2400" b="1" dirty="0" smtClean="0"/>
              <a:t/>
            </a:r>
            <a:br>
              <a:rPr lang="sr-Latn-RS" sz="2400" b="1" dirty="0" smtClean="0"/>
            </a:br>
            <a:r>
              <a:rPr lang="sr-Latn-RS" sz="1400" dirty="0" smtClean="0"/>
              <a:t/>
            </a:r>
            <a:br>
              <a:rPr lang="sr-Latn-RS" sz="1400" dirty="0" smtClean="0"/>
            </a:br>
            <a:endParaRPr lang="sr-Latn-RS" sz="14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062" y="5013176"/>
            <a:ext cx="7126287" cy="10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4488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458618"/>
          </a:xfrm>
        </p:spPr>
        <p:txBody>
          <a:bodyPr>
            <a:normAutofit/>
          </a:bodyPr>
          <a:lstStyle/>
          <a:p>
            <a:pPr algn="l"/>
            <a:r>
              <a:rPr lang="sr-Latn-RS" sz="1200" b="1" dirty="0"/>
              <a:t>Jednodimenzionalni trening</a:t>
            </a:r>
            <a:r>
              <a:rPr lang="sr-Latn-RS" sz="1200" dirty="0"/>
              <a:t>: jednostavna vežba može da bude jednostavna štafetna igra od A do B i nazad do A ili jednostavna vežba </a:t>
            </a:r>
            <a:r>
              <a:rPr lang="sr-Latn-RS" sz="1200" dirty="0" smtClean="0"/>
              <a:t>dodavanja. Ovaj </a:t>
            </a:r>
            <a:r>
              <a:rPr lang="sr-Latn-RS" sz="1200" dirty="0"/>
              <a:t>trening je izuzetno važan za početnike da ih nauči kako stopalo, telo i lopta treba da rade zajednoda bi se ostvario određeni pas, šut, udarac glavom, itd. Jednodimenzionalni trening uključuje učenje kratkoročnom </a:t>
            </a:r>
            <a:r>
              <a:rPr lang="sr-Latn-RS" sz="1200" dirty="0" smtClean="0"/>
              <a:t>memorijom.</a:t>
            </a:r>
            <a:br>
              <a:rPr lang="sr-Latn-RS" sz="1200" dirty="0" smtClean="0"/>
            </a:br>
            <a:r>
              <a:rPr lang="sr-Latn-RS" sz="1200" dirty="0"/>
              <a:t/>
            </a:r>
            <a:br>
              <a:rPr lang="sr-Latn-RS" sz="1200" dirty="0"/>
            </a:br>
            <a:r>
              <a:rPr lang="sr-Latn-RS" sz="1200" b="1" dirty="0"/>
              <a:t>Dvodimenzionalni trening</a:t>
            </a:r>
            <a:r>
              <a:rPr lang="sr-Latn-RS" sz="1200" dirty="0"/>
              <a:t>: a) kada su samo glava i stopalo b) srce i stopalo ili c) glava i srce uključeni u vežbu, mi ga nazivamo dvodimenzionalnim ili dovoljni trening. Ovaj trening je naravno bolji od „treninga psa“, npr.vežba u kojoj igrač dodaje loptu dugo-kratko-dugo, </a:t>
            </a:r>
            <a:r>
              <a:rPr lang="sr-Latn-RS" sz="1200" dirty="0" smtClean="0"/>
              <a:t>itd</a:t>
            </a:r>
            <a:br>
              <a:rPr lang="sr-Latn-RS" sz="1200" dirty="0" smtClean="0"/>
            </a:br>
            <a:r>
              <a:rPr lang="sr-Latn-RS" sz="1200" dirty="0" smtClean="0"/>
              <a:t/>
            </a:r>
            <a:br>
              <a:rPr lang="sr-Latn-RS" sz="1200" dirty="0" smtClean="0"/>
            </a:br>
            <a:r>
              <a:rPr lang="sr-Latn-RS" sz="1200" b="1" dirty="0"/>
              <a:t>Trodimezionalni trening</a:t>
            </a:r>
            <a:r>
              <a:rPr lang="sr-Latn-RS" sz="1200" dirty="0"/>
              <a:t> je onaj trening kada vežba uključuje i spoznaju, emociju I sposobnost (glava-srce-instrumente) u jednoj istoj vežbi. Ovo je najbolji način treniranja fudbala, jer je zabavno, ima veze sa igrom, uključuje više centara za učenje i od igrača zahteva da pročita situaciju i donosi odluke pre nego što uradi nešto. U trodimenzionalnim trenerskim metodama igrači pretežno koriste dugoročno pamćenje</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3" y="5373216"/>
            <a:ext cx="7126287" cy="10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3848" y="188641"/>
            <a:ext cx="1780818" cy="1440160"/>
          </a:xfrm>
          <a:prstGeom prst="rect">
            <a:avLst/>
          </a:prstGeom>
        </p:spPr>
      </p:pic>
    </p:spTree>
    <p:extLst>
      <p:ext uri="{BB962C8B-B14F-4D97-AF65-F5344CB8AC3E}">
        <p14:creationId xmlns:p14="http://schemas.microsoft.com/office/powerpoint/2010/main" val="18725476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026570"/>
          </a:xfrm>
        </p:spPr>
        <p:txBody>
          <a:bodyPr>
            <a:normAutofit/>
          </a:bodyPr>
          <a:lstStyle/>
          <a:p>
            <a:pPr algn="l"/>
            <a:r>
              <a:rPr lang="sr-Latn-RS" sz="2400" b="1" dirty="0"/>
              <a:t>Trener i vitalni trenerski </a:t>
            </a:r>
            <a:r>
              <a:rPr lang="sr-Latn-RS" sz="2400" b="1" dirty="0" smtClean="0"/>
              <a:t>stilovi</a:t>
            </a:r>
            <a:r>
              <a:rPr lang="sr-Latn-RS" sz="1600" b="1" dirty="0" smtClean="0"/>
              <a:t/>
            </a:r>
            <a:br>
              <a:rPr lang="sr-Latn-RS" sz="1600" b="1" dirty="0" smtClean="0"/>
            </a:br>
            <a:r>
              <a:rPr lang="sr-Latn-RS" sz="1200" dirty="0"/>
              <a:t/>
            </a:r>
            <a:br>
              <a:rPr lang="sr-Latn-RS" sz="1200" dirty="0"/>
            </a:br>
            <a:r>
              <a:rPr lang="sr-Latn-RS" sz="1200" dirty="0"/>
              <a:t>     Uloga trenera u Otvorenoj zabavnoj školi je raznovrsna , drugim rečima moraju se prenositi norme i vrednosti koje će imati pozitivno dejstvo na terenu i van njega. Stoga dobar trener je dinamičan i posvećen  pozitivnim pedagoškim pristupom; trener koji razume kako da podrži i motiviše decu i kojem je do te dece stalo, gde svako dete treba da doživi osećaj uspeha nagrade i poboljšanja.</a:t>
            </a:r>
            <a:br>
              <a:rPr lang="sr-Latn-RS" sz="1200" dirty="0"/>
            </a:br>
            <a:r>
              <a:rPr lang="sr-Latn-RS" sz="1200" dirty="0"/>
              <a:t>Treneri </a:t>
            </a:r>
            <a:r>
              <a:rPr lang="sr-Latn-RS" sz="1200" dirty="0" smtClean="0"/>
              <a:t>moraju </a:t>
            </a:r>
            <a:r>
              <a:rPr lang="sr-Latn-RS" sz="1200" dirty="0"/>
              <a:t>da teže ka tome da imaju induktivan rad tj. da žele da „treniraju“, a ne da diktiraju. Na takav način deca razmišljaju i postavljaju pitanja o pokretu ili vežbi koju izvode što ih čini  kritičnijim i znatiželjnijim ne samo na terenu već i u ostalim aspektima života. </a:t>
            </a:r>
            <a:br>
              <a:rPr lang="sr-Latn-RS" sz="1200" dirty="0"/>
            </a:br>
            <a:r>
              <a:rPr lang="sr-Latn-RS" sz="1200" dirty="0"/>
              <a:t> Kada se uče osnovne stvari u fudbalu počinje se sa najjednostavnijim elementima. Ako treniramo udarac unutrašnjom stranom stopala, važno je analitički podeliti vežbu na jednodimenzionalne elemente, tako se deci daju instrukcije o tome šta su najvažnije stvari kada izvode ovu vežbu (pogled u saigrača pre pasa, pa u loptu , pokreti nogu i ruku...), na takav način deca analiziraju  i postavljaju pitanja, a trener ih pitajući : „Da li vam je ovo dobro?“ ohrabruje da budu znatiželjna. Ovako se lakše otklanjaju greške u obuci tehnike sa loptom ili bez nje , a proces analiziranja počinje svaki put iznova. </a:t>
            </a:r>
            <a:br>
              <a:rPr lang="sr-Latn-RS" sz="1200" dirty="0"/>
            </a:br>
            <a:r>
              <a:rPr lang="sr-Latn-RS" sz="1200" dirty="0"/>
              <a:t>Četiri vitalna trenerska stila jesu:</a:t>
            </a:r>
            <a:br>
              <a:rPr lang="sr-Latn-RS" sz="1200" dirty="0"/>
            </a:br>
            <a:r>
              <a:rPr lang="sr-Latn-RS" sz="1200" dirty="0" smtClean="0"/>
              <a:t>-Čovek </a:t>
            </a:r>
            <a:r>
              <a:rPr lang="sr-Latn-RS" sz="1200" dirty="0"/>
              <a:t>pre fudbala</a:t>
            </a:r>
            <a:br>
              <a:rPr lang="sr-Latn-RS" sz="1200" dirty="0"/>
            </a:br>
            <a:r>
              <a:rPr lang="sr-Latn-RS" sz="1200" dirty="0" smtClean="0"/>
              <a:t>-Aktivan </a:t>
            </a:r>
            <a:r>
              <a:rPr lang="sr-Latn-RS" sz="1200" dirty="0"/>
              <a:t>stil učenja sa detetomu centru</a:t>
            </a:r>
            <a:br>
              <a:rPr lang="sr-Latn-RS" sz="1200" dirty="0"/>
            </a:br>
            <a:r>
              <a:rPr lang="sr-Latn-RS" sz="1200" dirty="0" smtClean="0"/>
              <a:t>-Igre </a:t>
            </a:r>
            <a:r>
              <a:rPr lang="sr-Latn-RS" sz="1200" dirty="0"/>
              <a:t>pre vežbi</a:t>
            </a:r>
            <a:br>
              <a:rPr lang="sr-Latn-RS" sz="1200" dirty="0"/>
            </a:br>
            <a:r>
              <a:rPr lang="sr-Latn-RS" sz="1200" dirty="0" smtClean="0"/>
              <a:t>-Efektivna </a:t>
            </a:r>
            <a:r>
              <a:rPr lang="sr-Latn-RS" sz="1200" dirty="0"/>
              <a:t>pitanja radije nego samo instrukcije  </a:t>
            </a:r>
            <a:br>
              <a:rPr lang="sr-Latn-RS" sz="1200" dirty="0"/>
            </a:br>
            <a:endParaRPr lang="sr-Latn-RS" sz="1200"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3" y="5373216"/>
            <a:ext cx="7126287" cy="10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0208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010346"/>
          </a:xfrm>
        </p:spPr>
        <p:txBody>
          <a:bodyPr>
            <a:normAutofit/>
          </a:bodyPr>
          <a:lstStyle/>
          <a:p>
            <a:pPr algn="l"/>
            <a:r>
              <a:rPr lang="en-GB" sz="2400" b="1" dirty="0" err="1" smtClean="0"/>
              <a:t>Strukturna</a:t>
            </a:r>
            <a:r>
              <a:rPr lang="en-GB" sz="2400" b="1" dirty="0" smtClean="0"/>
              <a:t> </a:t>
            </a:r>
            <a:r>
              <a:rPr lang="en-GB" sz="2400" b="1" dirty="0" err="1" smtClean="0"/>
              <a:t>organizacija</a:t>
            </a:r>
            <a:r>
              <a:rPr lang="sr-Latn-RS" sz="2400" b="1" dirty="0" smtClean="0"/>
              <a:t> škole</a:t>
            </a:r>
            <a:r>
              <a:rPr lang="en-GB" sz="2400" b="1" dirty="0" smtClean="0"/>
              <a:t/>
            </a:r>
            <a:br>
              <a:rPr lang="en-GB" sz="2400" b="1" dirty="0" smtClean="0"/>
            </a:br>
            <a:r>
              <a:rPr lang="sr-Latn-RS" sz="1600" dirty="0" smtClean="0"/>
              <a:t/>
            </a:r>
            <a:br>
              <a:rPr lang="sr-Latn-RS" sz="1600" dirty="0" smtClean="0"/>
            </a:br>
            <a:r>
              <a:rPr lang="sr-Latn-RS" sz="1600" dirty="0"/>
              <a:t>-</a:t>
            </a:r>
            <a:r>
              <a:rPr lang="sr-Latn-RS" sz="1200" dirty="0" smtClean="0"/>
              <a:t>Instruktori</a:t>
            </a:r>
            <a:r>
              <a:rPr lang="sr-Latn-RS" sz="1200" dirty="0" smtClean="0"/>
              <a:t/>
            </a:r>
            <a:br>
              <a:rPr lang="sr-Latn-RS" sz="1200" dirty="0" smtClean="0"/>
            </a:br>
            <a:r>
              <a:rPr lang="sr-Latn-RS" sz="1200" dirty="0" smtClean="0"/>
              <a:t>-lider </a:t>
            </a:r>
            <a:r>
              <a:rPr lang="sr-Latn-RS" sz="1200" dirty="0" smtClean="0"/>
              <a:t>škole</a:t>
            </a:r>
            <a:br>
              <a:rPr lang="sr-Latn-RS" sz="1200" dirty="0" smtClean="0"/>
            </a:br>
            <a:r>
              <a:rPr lang="sr-Latn-RS" sz="1200" dirty="0" smtClean="0"/>
              <a:t>-lider </a:t>
            </a:r>
            <a:r>
              <a:rPr lang="sr-Latn-RS" sz="1200" dirty="0" smtClean="0"/>
              <a:t>trenera</a:t>
            </a:r>
            <a:br>
              <a:rPr lang="sr-Latn-RS" sz="1200" dirty="0" smtClean="0"/>
            </a:br>
            <a:r>
              <a:rPr lang="sr-Latn-RS" sz="1200" dirty="0" smtClean="0"/>
              <a:t>-tehnički </a:t>
            </a:r>
            <a:r>
              <a:rPr lang="sr-Latn-RS" sz="1200" dirty="0" smtClean="0"/>
              <a:t>lider</a:t>
            </a:r>
            <a:br>
              <a:rPr lang="sr-Latn-RS" sz="1200" dirty="0" smtClean="0"/>
            </a:br>
            <a:r>
              <a:rPr lang="sr-Latn-RS" sz="1200" dirty="0" smtClean="0"/>
              <a:t>-treneri</a:t>
            </a:r>
            <a:r>
              <a:rPr lang="sr-Latn-RS" sz="1200" dirty="0" smtClean="0"/>
              <a:t/>
            </a:r>
            <a:br>
              <a:rPr lang="sr-Latn-RS" sz="1200" dirty="0" smtClean="0"/>
            </a:br>
            <a:r>
              <a:rPr lang="sr-Latn-RS" sz="1200" dirty="0" smtClean="0"/>
              <a:t>-asistenti</a:t>
            </a:r>
            <a:r>
              <a:rPr lang="sr-Latn-RS" sz="1600" dirty="0" smtClean="0"/>
              <a:t/>
            </a:r>
            <a:br>
              <a:rPr lang="sr-Latn-RS" sz="1600" dirty="0" smtClean="0"/>
            </a:br>
            <a:r>
              <a:rPr lang="sr-Latn-RS" sz="1600" dirty="0" smtClean="0"/>
              <a:t/>
            </a:r>
            <a:br>
              <a:rPr lang="sr-Latn-RS" sz="1600" dirty="0" smtClean="0"/>
            </a:br>
            <a:endParaRPr lang="sr-Latn-RS" sz="12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5517232"/>
            <a:ext cx="7126287" cy="10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4572000" y="927467"/>
            <a:ext cx="3988862" cy="4589765"/>
          </a:xfrm>
          <a:prstGeom prst="rect">
            <a:avLst/>
          </a:prstGeom>
        </p:spPr>
      </p:pic>
    </p:spTree>
    <p:extLst>
      <p:ext uri="{BB962C8B-B14F-4D97-AF65-F5344CB8AC3E}">
        <p14:creationId xmlns:p14="http://schemas.microsoft.com/office/powerpoint/2010/main" val="5755686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5688632"/>
          </a:xfrm>
        </p:spPr>
        <p:txBody>
          <a:bodyPr>
            <a:normAutofit fontScale="90000"/>
          </a:bodyPr>
          <a:lstStyle/>
          <a:p>
            <a:pPr lvl="0" algn="l"/>
            <a:r>
              <a:rPr lang="sr-Latn-RS" sz="2400" b="1" dirty="0"/>
              <a:t>Organizacija Otvorena zabavna škola fudbala (Open Fun Football Schools) – OFFS u </a:t>
            </a:r>
            <a:r>
              <a:rPr lang="sr-Latn-RS" sz="2400" b="1" dirty="0" smtClean="0"/>
              <a:t>Osečini</a:t>
            </a:r>
            <a:r>
              <a:rPr lang="sr-Latn-RS" sz="1600" b="1" dirty="0" smtClean="0"/>
              <a:t/>
            </a:r>
            <a:br>
              <a:rPr lang="sr-Latn-RS" sz="1600" b="1" dirty="0" smtClean="0"/>
            </a:br>
            <a:r>
              <a:rPr lang="sr-Latn-RS" sz="1600" b="1" dirty="0" smtClean="0"/>
              <a:t/>
            </a:r>
            <a:br>
              <a:rPr lang="sr-Latn-RS" sz="1600" b="1" dirty="0" smtClean="0"/>
            </a:br>
            <a:r>
              <a:rPr lang="sr-Latn-RS" sz="1600" b="1" dirty="0" smtClean="0"/>
              <a:t>Lider škole</a:t>
            </a:r>
            <a:br>
              <a:rPr lang="sr-Latn-RS" sz="1600" b="1" dirty="0" smtClean="0"/>
            </a:br>
            <a:r>
              <a:rPr lang="sr-Latn-RS" sz="1200" dirty="0" smtClean="0"/>
              <a:t>-Sastanak sa predstavnicima opštine, policije, zdravstvrnim sektorom,potencijalnim donatorima</a:t>
            </a:r>
            <a:r>
              <a:rPr lang="sr-Latn-RS" sz="1600" b="1" dirty="0" smtClean="0"/>
              <a:t/>
            </a:r>
            <a:br>
              <a:rPr lang="sr-Latn-RS" sz="1600" b="1" dirty="0" smtClean="0"/>
            </a:br>
            <a:r>
              <a:rPr lang="sr-Latn-RS" sz="1600" dirty="0"/>
              <a:t>-</a:t>
            </a:r>
            <a:r>
              <a:rPr lang="sr-Latn-RS" sz="1200" dirty="0" smtClean="0"/>
              <a:t>Potpisivanje ugovora sa kancelarijom OFFS</a:t>
            </a:r>
            <a:r>
              <a:rPr lang="sr-Latn-RS" sz="1600" b="1" dirty="0" smtClean="0"/>
              <a:t/>
            </a:r>
            <a:br>
              <a:rPr lang="sr-Latn-RS" sz="1600" b="1" dirty="0" smtClean="0"/>
            </a:br>
            <a:r>
              <a:rPr lang="sr-Latn-RS" sz="1600" dirty="0" smtClean="0"/>
              <a:t>-</a:t>
            </a:r>
            <a:r>
              <a:rPr lang="sr-Latn-RS" sz="1200" dirty="0" smtClean="0"/>
              <a:t>Učestvovanje na seminaru</a:t>
            </a:r>
            <a:br>
              <a:rPr lang="sr-Latn-RS" sz="1200" dirty="0" smtClean="0"/>
            </a:br>
            <a:r>
              <a:rPr lang="sr-Latn-RS" sz="1200" dirty="0" smtClean="0"/>
              <a:t>-Dobijanje opreme</a:t>
            </a:r>
            <a:br>
              <a:rPr lang="sr-Latn-RS" sz="1200" dirty="0" smtClean="0"/>
            </a:br>
            <a:r>
              <a:rPr lang="sr-Latn-RS" sz="1200" dirty="0" smtClean="0"/>
              <a:t/>
            </a:r>
            <a:br>
              <a:rPr lang="sr-Latn-RS" sz="1200" dirty="0" smtClean="0"/>
            </a:br>
            <a:r>
              <a:rPr lang="sr-Latn-RS" sz="1600" b="1" dirty="0" smtClean="0"/>
              <a:t>Organizovanje trodnevnog programa u Osečini</a:t>
            </a:r>
            <a:br>
              <a:rPr lang="sr-Latn-RS" sz="1600" b="1" dirty="0" smtClean="0"/>
            </a:br>
            <a:r>
              <a:rPr lang="sr-Latn-RS" sz="1600" b="1" dirty="0"/>
              <a:t/>
            </a:r>
            <a:br>
              <a:rPr lang="sr-Latn-RS" sz="1600" b="1" dirty="0"/>
            </a:br>
            <a:r>
              <a:rPr lang="sr-Latn-RS" sz="1600" dirty="0" smtClean="0"/>
              <a:t>-</a:t>
            </a:r>
            <a:r>
              <a:rPr lang="sr-Latn-RS" sz="1200" dirty="0" smtClean="0"/>
              <a:t>Određivanje mesta održavanja škole – lider škole</a:t>
            </a:r>
            <a:br>
              <a:rPr lang="sr-Latn-RS" sz="1200" dirty="0" smtClean="0"/>
            </a:br>
            <a:r>
              <a:rPr lang="sr-Latn-RS" sz="1200" dirty="0" smtClean="0"/>
              <a:t>-Sastanak sa trenerima u klubu, direktorom škole,  nastavnicima fizičkog, upoznavanje svih sa projektom -Sva tri lidera</a:t>
            </a:r>
            <a:br>
              <a:rPr lang="sr-Latn-RS" sz="1200" dirty="0" smtClean="0"/>
            </a:br>
            <a:r>
              <a:rPr lang="sr-Latn-RS" sz="1200" dirty="0" smtClean="0"/>
              <a:t>-Promovisanje škole preko medija – tehnički lider</a:t>
            </a:r>
            <a:r>
              <a:rPr lang="sr-Latn-RS" sz="1600" b="1" dirty="0" smtClean="0"/>
              <a:t/>
            </a:r>
            <a:br>
              <a:rPr lang="sr-Latn-RS" sz="1600" b="1" dirty="0" smtClean="0"/>
            </a:br>
            <a:r>
              <a:rPr lang="sr-Latn-RS" sz="1600" dirty="0"/>
              <a:t>-</a:t>
            </a:r>
            <a:r>
              <a:rPr lang="sr-Latn-RS" sz="1200" dirty="0" smtClean="0"/>
              <a:t>Upis </a:t>
            </a:r>
            <a:r>
              <a:rPr lang="sr-Latn-RS" sz="1200" dirty="0"/>
              <a:t>dece u Otvorenu zabavnu školu </a:t>
            </a:r>
            <a:r>
              <a:rPr lang="sr-Latn-RS" sz="1200" dirty="0" smtClean="0"/>
              <a:t>fudbala -lider škole</a:t>
            </a:r>
            <a:br>
              <a:rPr lang="sr-Latn-RS" sz="1200" dirty="0" smtClean="0"/>
            </a:br>
            <a:r>
              <a:rPr lang="sr-Latn-RS" sz="1200" dirty="0" smtClean="0"/>
              <a:t>-Dizajn i promotivni materijal, fotografisanje, ozvučenje-tehnički lider</a:t>
            </a:r>
            <a:br>
              <a:rPr lang="sr-Latn-RS" sz="1200" dirty="0" smtClean="0"/>
            </a:br>
            <a:r>
              <a:rPr lang="sr-Latn-RS" sz="1200" dirty="0" smtClean="0"/>
              <a:t>-Formiranje grupa na osnovu određenih kriterijuma:</a:t>
            </a:r>
            <a:br>
              <a:rPr lang="sr-Latn-RS" sz="1200" dirty="0" smtClean="0"/>
            </a:br>
            <a:r>
              <a:rPr lang="sr-Latn-RS" sz="1200" dirty="0" smtClean="0"/>
              <a:t>-</a:t>
            </a:r>
            <a:r>
              <a:rPr lang="sr-Latn-RS" sz="1100" dirty="0" smtClean="0"/>
              <a:t>Nije </a:t>
            </a:r>
            <a:r>
              <a:rPr lang="sr-Latn-RS" sz="1100" dirty="0"/>
              <a:t>dobro da decu (grupu) trenira njihov trener koji ih trenira i u klubu.</a:t>
            </a:r>
            <a:br>
              <a:rPr lang="sr-Latn-RS" sz="1100" dirty="0"/>
            </a:br>
            <a:r>
              <a:rPr lang="sr-Latn-RS" sz="1100" dirty="0"/>
              <a:t>-</a:t>
            </a:r>
            <a:r>
              <a:rPr lang="sr-Latn-RS" sz="1200" dirty="0" smtClean="0"/>
              <a:t>Grupa </a:t>
            </a:r>
            <a:r>
              <a:rPr lang="sr-Latn-RS" sz="1200" dirty="0"/>
              <a:t>se, obeležava brojevima od 1 do 12 i dobro je da deca znaju unapred broj svoje grupe( grupa može imati i ime nekog kluba) i ime trenera.</a:t>
            </a:r>
            <a:br>
              <a:rPr lang="sr-Latn-RS" sz="1200" dirty="0"/>
            </a:br>
            <a:r>
              <a:rPr lang="sr-Latn-RS" sz="1200" dirty="0" smtClean="0"/>
              <a:t>-Potom </a:t>
            </a:r>
            <a:r>
              <a:rPr lang="sr-Latn-RS" sz="1200" dirty="0"/>
              <a:t>se prave liste grupa sa imenima dece i ostalim podatcima i ove liste se ističu na vidnim mestima u gradu i u klubu, a mogu se čitati putem lokalnih medija, kako bi sva deca bila obaveštena da su upisana u školu, koja su grupa i ko im je trener, ko će ih primiti i voditi kroz školu fudbala.</a:t>
            </a:r>
            <a:br>
              <a:rPr lang="sr-Latn-RS" sz="1200" dirty="0"/>
            </a:br>
            <a:r>
              <a:rPr lang="sr-Latn-RS" sz="1200" dirty="0" smtClean="0"/>
              <a:t>-Kada </a:t>
            </a:r>
            <a:r>
              <a:rPr lang="sr-Latn-RS" sz="1200" dirty="0"/>
              <a:t>trener dobije listu imena učesnika svoje grupe , on sam traži načine da kontaktira sa decom , da ih informiše o školi.</a:t>
            </a:r>
            <a:br>
              <a:rPr lang="sr-Latn-RS" sz="1200" dirty="0"/>
            </a:br>
            <a:r>
              <a:rPr lang="sr-Latn-RS" sz="1200" dirty="0" smtClean="0"/>
              <a:t>-Lider </a:t>
            </a:r>
            <a:r>
              <a:rPr lang="sr-Latn-RS" sz="1200" dirty="0"/>
              <a:t>škole sa svojim saradnicima i trenerima radi na pripremi planova i obrazaca za rad.</a:t>
            </a:r>
            <a:br>
              <a:rPr lang="sr-Latn-RS" sz="1200" dirty="0"/>
            </a:br>
            <a:r>
              <a:rPr lang="sr-Latn-RS" sz="1200" dirty="0" smtClean="0"/>
              <a:t>-Devojčice </a:t>
            </a:r>
            <a:r>
              <a:rPr lang="sr-Latn-RS" sz="1200" dirty="0"/>
              <a:t>mogu koristiti svoju grupu ukoliko ih ima 16, a mogu biti u mešovitoj , ali tada treba da su u paru 2-4 ili 6.</a:t>
            </a:r>
            <a:r>
              <a:rPr lang="sr-Latn-RS" sz="1100" dirty="0"/>
              <a:t/>
            </a:r>
            <a:br>
              <a:rPr lang="sr-Latn-RS" sz="1100" dirty="0"/>
            </a:br>
            <a:r>
              <a:rPr lang="sr-Latn-RS" sz="1200" dirty="0" smtClean="0"/>
              <a:t> (</a:t>
            </a:r>
            <a:r>
              <a:rPr lang="sr-Latn-RS" sz="1200" dirty="0"/>
              <a:t>Kada trener dobije listu imena učesnika svoje grupe , on sam traži načine da kontaktira sa decom, da ih informiše o </a:t>
            </a:r>
            <a:r>
              <a:rPr lang="sr-Latn-RS" sz="1200" dirty="0" smtClean="0"/>
              <a:t>školi) lider škole</a:t>
            </a:r>
            <a:br>
              <a:rPr lang="sr-Latn-RS" sz="1200" dirty="0" smtClean="0"/>
            </a:br>
            <a:r>
              <a:rPr lang="sr-Latn-RS" sz="1600" dirty="0" smtClean="0"/>
              <a:t> -</a:t>
            </a:r>
            <a:r>
              <a:rPr lang="sr-Latn-RS" sz="1200" dirty="0"/>
              <a:t>S</a:t>
            </a:r>
            <a:r>
              <a:rPr lang="sr-Latn-RS" sz="1200" dirty="0" smtClean="0"/>
              <a:t>astanci sa trenerima (dnevni plan i program, sistem rotacija...) sva tri lidera</a:t>
            </a:r>
            <a:r>
              <a:rPr lang="sr-Latn-RS" sz="1600" b="1" dirty="0" smtClean="0"/>
              <a:t/>
            </a:r>
            <a:br>
              <a:rPr lang="sr-Latn-RS" sz="1600" b="1" dirty="0" smtClean="0"/>
            </a:br>
            <a:r>
              <a:rPr lang="sr-Latn-RS" sz="1600" dirty="0"/>
              <a:t/>
            </a:r>
            <a:br>
              <a:rPr lang="sr-Latn-RS" sz="1600" dirty="0"/>
            </a:br>
            <a:endParaRPr lang="sr-Latn-RS" sz="16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5517232"/>
            <a:ext cx="7126287" cy="10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67872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9551" y="273050"/>
            <a:ext cx="2664297" cy="275630"/>
          </a:xfrm>
        </p:spPr>
        <p:txBody>
          <a:bodyPr>
            <a:normAutofit fontScale="90000"/>
          </a:bodyPr>
          <a:lstStyle/>
          <a:p>
            <a:r>
              <a:rPr lang="sr-Latn-RS" sz="1600" dirty="0" smtClean="0"/>
              <a:t>Šema 12 stanica</a:t>
            </a:r>
            <a:endParaRPr lang="sr-Latn-RS" sz="1600" dirty="0"/>
          </a:p>
        </p:txBody>
      </p:sp>
      <p:sp>
        <p:nvSpPr>
          <p:cNvPr id="5" name="Content Placeholder 4"/>
          <p:cNvSpPr>
            <a:spLocks noGrp="1"/>
          </p:cNvSpPr>
          <p:nvPr>
            <p:ph idx="1"/>
          </p:nvPr>
        </p:nvSpPr>
        <p:spPr>
          <a:xfrm>
            <a:off x="5508104" y="1772815"/>
            <a:ext cx="3178696" cy="3384377"/>
          </a:xfrm>
        </p:spPr>
        <p:txBody>
          <a:bodyPr/>
          <a:lstStyle/>
          <a:p>
            <a:pPr marL="0" indent="0">
              <a:buNone/>
            </a:pPr>
            <a:endParaRPr lang="sr-Latn-RS" dirty="0"/>
          </a:p>
        </p:txBody>
      </p:sp>
      <p:sp>
        <p:nvSpPr>
          <p:cNvPr id="6" name="Text Placeholder 5"/>
          <p:cNvSpPr>
            <a:spLocks noGrp="1"/>
          </p:cNvSpPr>
          <p:nvPr>
            <p:ph type="body" sz="half" idx="2"/>
          </p:nvPr>
        </p:nvSpPr>
        <p:spPr>
          <a:xfrm>
            <a:off x="420986" y="765144"/>
            <a:ext cx="3008313" cy="4691063"/>
          </a:xfrm>
        </p:spPr>
        <p:txBody>
          <a:bodyPr>
            <a:normAutofit fontScale="70000" lnSpcReduction="20000"/>
          </a:bodyPr>
          <a:lstStyle/>
          <a:p>
            <a:pPr algn="just">
              <a:lnSpc>
                <a:spcPct val="150000"/>
              </a:lnSpc>
              <a:spcAft>
                <a:spcPts val="0"/>
              </a:spcAft>
            </a:pPr>
            <a:r>
              <a:rPr lang="sr-Latn-RS" b="1" dirty="0">
                <a:ea typeface="Calibri"/>
                <a:cs typeface="Times New Roman"/>
              </a:rPr>
              <a:t>Način A</a:t>
            </a:r>
            <a:endParaRPr lang="sr-Latn-RS" sz="1200" dirty="0">
              <a:ea typeface="Calibri"/>
              <a:cs typeface="Times New Roman"/>
            </a:endParaRPr>
          </a:p>
          <a:p>
            <a:pPr algn="just">
              <a:lnSpc>
                <a:spcPct val="150000"/>
              </a:lnSpc>
              <a:spcAft>
                <a:spcPts val="0"/>
              </a:spcAft>
            </a:pPr>
            <a:r>
              <a:rPr lang="sr-Latn-RS" dirty="0">
                <a:ea typeface="Calibri"/>
                <a:cs typeface="Times New Roman"/>
              </a:rPr>
              <a:t>Trener ima svoju grupu dece (16-20), sa kojom se upoznaje deli svima opremu i kreće na prvu stanicu za rad. Posle određenog vremena na toj stanici, dolazi pauza ( trener je stalno sa svojom grupom), a posle toga trener vodi svoju grupu na sledeću stanicu i sve tako dok ne prođe planirani dnevni broj stanica. Na ovaj način deca imaju „svog“ trenera, tako uspostavljaju prisniji i bolji odnos sa njim. Za trenera je dobar ovaj način jer će izvoditi sadržaj na svim stanicama što mu omogućava svetstraniju edukaciju  i time će obogatiti i usavršiti svoje znanje i iskustvo u  različitim sadržajima programa. </a:t>
            </a:r>
            <a:endParaRPr lang="sr-Latn-RS" sz="1200" dirty="0">
              <a:ea typeface="Calibri"/>
              <a:cs typeface="Times New Roman"/>
            </a:endParaRPr>
          </a:p>
          <a:p>
            <a:pPr algn="just">
              <a:lnSpc>
                <a:spcPct val="150000"/>
              </a:lnSpc>
              <a:spcAft>
                <a:spcPts val="0"/>
              </a:spcAft>
            </a:pPr>
            <a:r>
              <a:rPr lang="sr-Latn-RS" b="1" dirty="0">
                <a:ea typeface="Calibri"/>
                <a:cs typeface="Times New Roman"/>
              </a:rPr>
              <a:t>Način B</a:t>
            </a:r>
            <a:endParaRPr lang="sr-Latn-RS" sz="1200" dirty="0">
              <a:ea typeface="Calibri"/>
              <a:cs typeface="Times New Roman"/>
            </a:endParaRPr>
          </a:p>
          <a:p>
            <a:pPr algn="just">
              <a:lnSpc>
                <a:spcPct val="150000"/>
              </a:lnSpc>
              <a:spcAft>
                <a:spcPts val="0"/>
              </a:spcAft>
            </a:pPr>
            <a:r>
              <a:rPr lang="sr-Latn-RS" dirty="0">
                <a:ea typeface="Calibri"/>
                <a:cs typeface="Times New Roman"/>
              </a:rPr>
              <a:t>Treneri su stacionirani na jednu stanicu i izvode samo jedan program u toku škole, a decu do sledeće stanice sprovodi asistent. Tako deca upoznaju sve trenere, ali ono što nije dobro jeste uska vezanost trenera samo za jednu stanicu i tako izvođenje uvek iste vežbe i igara. </a:t>
            </a:r>
            <a:endParaRPr lang="sr-Latn-RS" sz="1200" dirty="0">
              <a:ea typeface="Calibri"/>
              <a:cs typeface="Times New Roman"/>
            </a:endParaRPr>
          </a:p>
          <a:p>
            <a:endParaRPr lang="sr-Latn-RS" sz="1300"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5301208"/>
            <a:ext cx="7126287" cy="10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476672"/>
            <a:ext cx="3762806" cy="4815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0208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sr-Latn-RS" dirty="0" smtClean="0"/>
              <a:t>Šema trodnevnog programa po stanicama</a:t>
            </a:r>
            <a:br>
              <a:rPr lang="sr-Latn-RS" dirty="0" smtClean="0"/>
            </a:br>
            <a:endParaRPr lang="sr-Latn-RS"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2293852112"/>
              </p:ext>
            </p:extLst>
          </p:nvPr>
        </p:nvGraphicFramePr>
        <p:xfrm>
          <a:off x="4067944" y="25258"/>
          <a:ext cx="4896544" cy="6500087"/>
        </p:xfrm>
        <a:graphic>
          <a:graphicData uri="http://schemas.openxmlformats.org/drawingml/2006/table">
            <a:tbl>
              <a:tblPr firstRow="1" firstCol="1" bandRow="1">
                <a:tableStyleId>{5C22544A-7EE6-4342-B048-85BDC9FD1C3A}</a:tableStyleId>
              </a:tblPr>
              <a:tblGrid>
                <a:gridCol w="1186432"/>
                <a:gridCol w="1241566"/>
                <a:gridCol w="1531803"/>
                <a:gridCol w="936743"/>
              </a:tblGrid>
              <a:tr h="203128">
                <a:tc>
                  <a:txBody>
                    <a:bodyPr/>
                    <a:lstStyle/>
                    <a:p>
                      <a:pPr algn="just">
                        <a:lnSpc>
                          <a:spcPct val="150000"/>
                        </a:lnSpc>
                        <a:spcAft>
                          <a:spcPts val="0"/>
                        </a:spcAft>
                      </a:pPr>
                      <a:r>
                        <a:rPr lang="sr-Latn-RS" sz="800">
                          <a:effectLst/>
                        </a:rPr>
                        <a:t>Termini</a:t>
                      </a:r>
                      <a:endParaRPr lang="sr-Latn-RS" sz="700">
                        <a:effectLst/>
                        <a:latin typeface="Calibri"/>
                        <a:ea typeface="Calibri"/>
                        <a:cs typeface="Times New Roman"/>
                      </a:endParaRPr>
                    </a:p>
                  </a:txBody>
                  <a:tcPr marL="45727" marR="45727" marT="0" marB="0"/>
                </a:tc>
                <a:tc>
                  <a:txBody>
                    <a:bodyPr/>
                    <a:lstStyle/>
                    <a:p>
                      <a:pPr algn="just">
                        <a:lnSpc>
                          <a:spcPct val="150000"/>
                        </a:lnSpc>
                        <a:spcAft>
                          <a:spcPts val="0"/>
                        </a:spcAft>
                      </a:pPr>
                      <a:r>
                        <a:rPr lang="sr-Latn-RS" sz="800">
                          <a:effectLst/>
                        </a:rPr>
                        <a:t>Prvi dan</a:t>
                      </a:r>
                      <a:endParaRPr lang="sr-Latn-RS" sz="700">
                        <a:effectLst/>
                        <a:latin typeface="Calibri"/>
                        <a:ea typeface="Calibri"/>
                        <a:cs typeface="Times New Roman"/>
                      </a:endParaRPr>
                    </a:p>
                  </a:txBody>
                  <a:tcPr marL="45727" marR="45727" marT="0" marB="0"/>
                </a:tc>
                <a:tc>
                  <a:txBody>
                    <a:bodyPr/>
                    <a:lstStyle/>
                    <a:p>
                      <a:pPr algn="just">
                        <a:lnSpc>
                          <a:spcPct val="150000"/>
                        </a:lnSpc>
                        <a:spcAft>
                          <a:spcPts val="0"/>
                        </a:spcAft>
                      </a:pPr>
                      <a:r>
                        <a:rPr lang="sr-Latn-RS" sz="800">
                          <a:effectLst/>
                        </a:rPr>
                        <a:t>Drugi dan</a:t>
                      </a:r>
                      <a:endParaRPr lang="sr-Latn-RS" sz="700">
                        <a:effectLst/>
                        <a:latin typeface="Calibri"/>
                        <a:ea typeface="Calibri"/>
                        <a:cs typeface="Times New Roman"/>
                      </a:endParaRPr>
                    </a:p>
                  </a:txBody>
                  <a:tcPr marL="45727" marR="45727" marT="0" marB="0"/>
                </a:tc>
                <a:tc>
                  <a:txBody>
                    <a:bodyPr/>
                    <a:lstStyle/>
                    <a:p>
                      <a:pPr algn="just">
                        <a:lnSpc>
                          <a:spcPct val="150000"/>
                        </a:lnSpc>
                        <a:spcAft>
                          <a:spcPts val="0"/>
                        </a:spcAft>
                      </a:pPr>
                      <a:r>
                        <a:rPr lang="sr-Latn-RS" sz="800">
                          <a:effectLst/>
                        </a:rPr>
                        <a:t>Treći dan</a:t>
                      </a:r>
                      <a:endParaRPr lang="sr-Latn-RS" sz="700">
                        <a:effectLst/>
                        <a:latin typeface="Calibri"/>
                        <a:ea typeface="Calibri"/>
                        <a:cs typeface="Times New Roman"/>
                      </a:endParaRPr>
                    </a:p>
                  </a:txBody>
                  <a:tcPr marL="45727" marR="45727" marT="0" marB="0"/>
                </a:tc>
              </a:tr>
              <a:tr h="1015638">
                <a:tc>
                  <a:txBody>
                    <a:bodyPr/>
                    <a:lstStyle/>
                    <a:p>
                      <a:pPr algn="just">
                        <a:lnSpc>
                          <a:spcPct val="150000"/>
                        </a:lnSpc>
                        <a:spcAft>
                          <a:spcPts val="0"/>
                        </a:spcAft>
                      </a:pPr>
                      <a:r>
                        <a:rPr lang="sr-Latn-RS" sz="800">
                          <a:effectLst/>
                        </a:rPr>
                        <a:t> </a:t>
                      </a:r>
                      <a:endParaRPr lang="sr-Latn-RS" sz="700">
                        <a:effectLst/>
                      </a:endParaRPr>
                    </a:p>
                    <a:p>
                      <a:pPr algn="just">
                        <a:lnSpc>
                          <a:spcPct val="150000"/>
                        </a:lnSpc>
                        <a:spcAft>
                          <a:spcPts val="0"/>
                        </a:spcAft>
                      </a:pPr>
                      <a:r>
                        <a:rPr lang="sr-Latn-RS" sz="800">
                          <a:effectLst/>
                        </a:rPr>
                        <a:t> </a:t>
                      </a:r>
                      <a:endParaRPr lang="sr-Latn-RS" sz="700">
                        <a:effectLst/>
                      </a:endParaRPr>
                    </a:p>
                    <a:p>
                      <a:pPr algn="just">
                        <a:lnSpc>
                          <a:spcPct val="150000"/>
                        </a:lnSpc>
                        <a:spcAft>
                          <a:spcPts val="0"/>
                        </a:spcAft>
                      </a:pPr>
                      <a:r>
                        <a:rPr lang="sr-Latn-RS" sz="800">
                          <a:effectLst/>
                        </a:rPr>
                        <a:t>9:00 do 9:30</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Stanica 1 </a:t>
                      </a:r>
                      <a:endParaRPr lang="sr-Latn-RS" sz="700">
                        <a:effectLst/>
                      </a:endParaRPr>
                    </a:p>
                    <a:p>
                      <a:pPr>
                        <a:lnSpc>
                          <a:spcPct val="150000"/>
                        </a:lnSpc>
                        <a:spcAft>
                          <a:spcPts val="0"/>
                        </a:spcAft>
                      </a:pPr>
                      <a:r>
                        <a:rPr lang="sr-Latn-RS" sz="800">
                          <a:effectLst/>
                        </a:rPr>
                        <a:t>Igra  imena,  Fudbalska tehnika-vođenje lopte (obuka).</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dirty="0">
                          <a:effectLst/>
                        </a:rPr>
                        <a:t>Stanica 7 </a:t>
                      </a:r>
                      <a:endParaRPr lang="sr-Latn-RS" sz="700" dirty="0">
                        <a:effectLst/>
                      </a:endParaRPr>
                    </a:p>
                    <a:p>
                      <a:pPr>
                        <a:lnSpc>
                          <a:spcPct val="150000"/>
                        </a:lnSpc>
                        <a:spcAft>
                          <a:spcPts val="0"/>
                        </a:spcAft>
                      </a:pPr>
                      <a:r>
                        <a:rPr lang="sr-Latn-RS" sz="800" dirty="0">
                          <a:effectLst/>
                        </a:rPr>
                        <a:t>Igre za razvoj opštih i specifičnih sposobnosti-komunikacija,saradnja.</a:t>
                      </a:r>
                      <a:endParaRPr lang="sr-Latn-RS" sz="700" dirty="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Bon Bon Kup.</a:t>
                      </a:r>
                      <a:endParaRPr lang="sr-Latn-RS" sz="700">
                        <a:effectLst/>
                        <a:latin typeface="Calibri"/>
                        <a:ea typeface="Calibri"/>
                        <a:cs typeface="Times New Roman"/>
                      </a:endParaRPr>
                    </a:p>
                  </a:txBody>
                  <a:tcPr marL="45727" marR="45727" marT="0" marB="0"/>
                </a:tc>
              </a:tr>
              <a:tr h="203128">
                <a:tc>
                  <a:txBody>
                    <a:bodyPr/>
                    <a:lstStyle/>
                    <a:p>
                      <a:pPr algn="just">
                        <a:lnSpc>
                          <a:spcPct val="150000"/>
                        </a:lnSpc>
                        <a:spcAft>
                          <a:spcPts val="0"/>
                        </a:spcAft>
                      </a:pPr>
                      <a:r>
                        <a:rPr lang="sr-Latn-RS" sz="800">
                          <a:effectLst/>
                        </a:rPr>
                        <a:t>9:30 do 9:45</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Pauza</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Pauza</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Pauza</a:t>
                      </a:r>
                      <a:endParaRPr lang="sr-Latn-RS" sz="700">
                        <a:effectLst/>
                        <a:latin typeface="Calibri"/>
                        <a:ea typeface="Calibri"/>
                        <a:cs typeface="Times New Roman"/>
                      </a:endParaRPr>
                    </a:p>
                  </a:txBody>
                  <a:tcPr marL="45727" marR="45727" marT="0" marB="0"/>
                </a:tc>
              </a:tr>
              <a:tr h="1218766">
                <a:tc>
                  <a:txBody>
                    <a:bodyPr/>
                    <a:lstStyle/>
                    <a:p>
                      <a:pPr algn="just">
                        <a:lnSpc>
                          <a:spcPct val="150000"/>
                        </a:lnSpc>
                        <a:spcAft>
                          <a:spcPts val="0"/>
                        </a:spcAft>
                      </a:pPr>
                      <a:r>
                        <a:rPr lang="sr-Latn-RS" sz="800">
                          <a:effectLst/>
                        </a:rPr>
                        <a:t> </a:t>
                      </a:r>
                      <a:endParaRPr lang="sr-Latn-RS" sz="700">
                        <a:effectLst/>
                      </a:endParaRPr>
                    </a:p>
                    <a:p>
                      <a:pPr algn="just">
                        <a:lnSpc>
                          <a:spcPct val="150000"/>
                        </a:lnSpc>
                        <a:spcAft>
                          <a:spcPts val="0"/>
                        </a:spcAft>
                      </a:pPr>
                      <a:r>
                        <a:rPr lang="sr-Latn-RS" sz="800">
                          <a:effectLst/>
                        </a:rPr>
                        <a:t> </a:t>
                      </a:r>
                      <a:endParaRPr lang="sr-Latn-RS" sz="700">
                        <a:effectLst/>
                      </a:endParaRPr>
                    </a:p>
                    <a:p>
                      <a:pPr algn="just">
                        <a:lnSpc>
                          <a:spcPct val="150000"/>
                        </a:lnSpc>
                        <a:spcAft>
                          <a:spcPts val="0"/>
                        </a:spcAft>
                      </a:pPr>
                      <a:r>
                        <a:rPr lang="sr-Latn-RS" sz="800">
                          <a:effectLst/>
                        </a:rPr>
                        <a:t> </a:t>
                      </a:r>
                      <a:endParaRPr lang="sr-Latn-RS" sz="700">
                        <a:effectLst/>
                      </a:endParaRPr>
                    </a:p>
                    <a:p>
                      <a:pPr algn="just">
                        <a:lnSpc>
                          <a:spcPct val="150000"/>
                        </a:lnSpc>
                        <a:spcAft>
                          <a:spcPts val="0"/>
                        </a:spcAft>
                      </a:pPr>
                      <a:r>
                        <a:rPr lang="sr-Latn-RS" sz="800">
                          <a:effectLst/>
                        </a:rPr>
                        <a:t>9:45 do 10:15</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Stanica 2</a:t>
                      </a:r>
                      <a:endParaRPr lang="sr-Latn-RS" sz="700">
                        <a:effectLst/>
                      </a:endParaRPr>
                    </a:p>
                    <a:p>
                      <a:pPr>
                        <a:lnSpc>
                          <a:spcPct val="150000"/>
                        </a:lnSpc>
                        <a:spcAft>
                          <a:spcPts val="0"/>
                        </a:spcAft>
                      </a:pPr>
                      <a:r>
                        <a:rPr lang="sr-Latn-RS" sz="800">
                          <a:effectLst/>
                        </a:rPr>
                        <a:t>Igre za razvoj opštih i specifičnih sposobnosti- orijentacija u prostoru.</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Stanica 8</a:t>
                      </a:r>
                      <a:endParaRPr lang="sr-Latn-RS" sz="700">
                        <a:effectLst/>
                      </a:endParaRPr>
                    </a:p>
                    <a:p>
                      <a:pPr>
                        <a:lnSpc>
                          <a:spcPct val="150000"/>
                        </a:lnSpc>
                        <a:spcAft>
                          <a:spcPts val="0"/>
                        </a:spcAft>
                      </a:pPr>
                      <a:r>
                        <a:rPr lang="sr-Latn-RS" sz="800">
                          <a:effectLst/>
                        </a:rPr>
                        <a:t>Fudbalske igre- Fudbalske igre sa zadacima.</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Bun Bon Kup.</a:t>
                      </a:r>
                      <a:endParaRPr lang="sr-Latn-RS" sz="700">
                        <a:effectLst/>
                        <a:latin typeface="Calibri"/>
                        <a:ea typeface="Calibri"/>
                        <a:cs typeface="Times New Roman"/>
                      </a:endParaRPr>
                    </a:p>
                  </a:txBody>
                  <a:tcPr marL="45727" marR="45727" marT="0" marB="0"/>
                </a:tc>
              </a:tr>
              <a:tr h="203128">
                <a:tc>
                  <a:txBody>
                    <a:bodyPr/>
                    <a:lstStyle/>
                    <a:p>
                      <a:pPr algn="just">
                        <a:lnSpc>
                          <a:spcPct val="150000"/>
                        </a:lnSpc>
                        <a:spcAft>
                          <a:spcPts val="0"/>
                        </a:spcAft>
                      </a:pPr>
                      <a:r>
                        <a:rPr lang="sr-Latn-RS" sz="800">
                          <a:effectLst/>
                        </a:rPr>
                        <a:t>10:15 do 10:30</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Pauza</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Pauza</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Pauza</a:t>
                      </a:r>
                      <a:endParaRPr lang="sr-Latn-RS" sz="700">
                        <a:effectLst/>
                        <a:latin typeface="Calibri"/>
                        <a:ea typeface="Calibri"/>
                        <a:cs typeface="Times New Roman"/>
                      </a:endParaRPr>
                    </a:p>
                  </a:txBody>
                  <a:tcPr marL="45727" marR="45727" marT="0" marB="0"/>
                </a:tc>
              </a:tr>
              <a:tr h="812511">
                <a:tc>
                  <a:txBody>
                    <a:bodyPr/>
                    <a:lstStyle/>
                    <a:p>
                      <a:pPr algn="just">
                        <a:lnSpc>
                          <a:spcPct val="150000"/>
                        </a:lnSpc>
                        <a:spcAft>
                          <a:spcPts val="0"/>
                        </a:spcAft>
                      </a:pPr>
                      <a:r>
                        <a:rPr lang="sr-Latn-RS" sz="800">
                          <a:effectLst/>
                        </a:rPr>
                        <a:t> </a:t>
                      </a:r>
                      <a:endParaRPr lang="sr-Latn-RS" sz="700">
                        <a:effectLst/>
                      </a:endParaRPr>
                    </a:p>
                    <a:p>
                      <a:pPr algn="just">
                        <a:lnSpc>
                          <a:spcPct val="150000"/>
                        </a:lnSpc>
                        <a:spcAft>
                          <a:spcPts val="0"/>
                        </a:spcAft>
                      </a:pPr>
                      <a:r>
                        <a:rPr lang="sr-Latn-RS" sz="800">
                          <a:effectLst/>
                        </a:rPr>
                        <a:t> </a:t>
                      </a:r>
                      <a:endParaRPr lang="sr-Latn-RS" sz="700">
                        <a:effectLst/>
                      </a:endParaRPr>
                    </a:p>
                    <a:p>
                      <a:pPr algn="just">
                        <a:lnSpc>
                          <a:spcPct val="150000"/>
                        </a:lnSpc>
                        <a:spcAft>
                          <a:spcPts val="0"/>
                        </a:spcAft>
                      </a:pPr>
                      <a:r>
                        <a:rPr lang="sr-Latn-RS" sz="800">
                          <a:effectLst/>
                        </a:rPr>
                        <a:t>10:30 do 11:00</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Stanica 3 Fudbalska tehnika –udarci po lopti.</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dirty="0">
                          <a:effectLst/>
                        </a:rPr>
                        <a:t>Stanica 9</a:t>
                      </a:r>
                      <a:endParaRPr lang="sr-Latn-RS" sz="700" dirty="0">
                        <a:effectLst/>
                      </a:endParaRPr>
                    </a:p>
                    <a:p>
                      <a:pPr>
                        <a:lnSpc>
                          <a:spcPct val="150000"/>
                        </a:lnSpc>
                        <a:spcAft>
                          <a:spcPts val="0"/>
                        </a:spcAft>
                      </a:pPr>
                      <a:r>
                        <a:rPr lang="sr-Latn-RS" sz="800" dirty="0">
                          <a:effectLst/>
                        </a:rPr>
                        <a:t>Igre za razvoj opštih i specifičnih sposobnosti- ravnoteža,stabilnost.</a:t>
                      </a:r>
                      <a:endParaRPr lang="sr-Latn-RS" sz="700" dirty="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Bon Bon Kup.</a:t>
                      </a:r>
                      <a:endParaRPr lang="sr-Latn-RS" sz="700">
                        <a:effectLst/>
                        <a:latin typeface="Calibri"/>
                        <a:ea typeface="Calibri"/>
                        <a:cs typeface="Times New Roman"/>
                      </a:endParaRPr>
                    </a:p>
                  </a:txBody>
                  <a:tcPr marL="45727" marR="45727" marT="0" marB="0"/>
                </a:tc>
              </a:tr>
              <a:tr h="203128">
                <a:tc>
                  <a:txBody>
                    <a:bodyPr/>
                    <a:lstStyle/>
                    <a:p>
                      <a:pPr algn="just">
                        <a:lnSpc>
                          <a:spcPct val="150000"/>
                        </a:lnSpc>
                        <a:spcAft>
                          <a:spcPts val="0"/>
                        </a:spcAft>
                      </a:pPr>
                      <a:r>
                        <a:rPr lang="sr-Latn-RS" sz="800">
                          <a:effectLst/>
                        </a:rPr>
                        <a:t>11:00 do 11:30</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Užina</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dirty="0">
                          <a:effectLst/>
                        </a:rPr>
                        <a:t>Užina</a:t>
                      </a:r>
                      <a:endParaRPr lang="sr-Latn-RS" sz="700" dirty="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Užina</a:t>
                      </a:r>
                      <a:endParaRPr lang="sr-Latn-RS" sz="700">
                        <a:effectLst/>
                        <a:latin typeface="Calibri"/>
                        <a:ea typeface="Calibri"/>
                        <a:cs typeface="Times New Roman"/>
                      </a:endParaRPr>
                    </a:p>
                  </a:txBody>
                  <a:tcPr marL="45727" marR="45727" marT="0" marB="0"/>
                </a:tc>
              </a:tr>
              <a:tr h="1015638">
                <a:tc>
                  <a:txBody>
                    <a:bodyPr/>
                    <a:lstStyle/>
                    <a:p>
                      <a:pPr algn="just">
                        <a:lnSpc>
                          <a:spcPct val="150000"/>
                        </a:lnSpc>
                        <a:spcAft>
                          <a:spcPts val="0"/>
                        </a:spcAft>
                      </a:pPr>
                      <a:r>
                        <a:rPr lang="sr-Latn-RS" sz="800">
                          <a:effectLst/>
                        </a:rPr>
                        <a:t> </a:t>
                      </a:r>
                      <a:endParaRPr lang="sr-Latn-RS" sz="700">
                        <a:effectLst/>
                      </a:endParaRPr>
                    </a:p>
                    <a:p>
                      <a:pPr algn="just">
                        <a:lnSpc>
                          <a:spcPct val="150000"/>
                        </a:lnSpc>
                        <a:spcAft>
                          <a:spcPts val="0"/>
                        </a:spcAft>
                      </a:pPr>
                      <a:r>
                        <a:rPr lang="sr-Latn-RS" sz="800">
                          <a:effectLst/>
                        </a:rPr>
                        <a:t> </a:t>
                      </a:r>
                      <a:endParaRPr lang="sr-Latn-RS" sz="700">
                        <a:effectLst/>
                      </a:endParaRPr>
                    </a:p>
                    <a:p>
                      <a:pPr algn="just">
                        <a:lnSpc>
                          <a:spcPct val="150000"/>
                        </a:lnSpc>
                        <a:spcAft>
                          <a:spcPts val="0"/>
                        </a:spcAft>
                      </a:pPr>
                      <a:r>
                        <a:rPr lang="sr-Latn-RS" sz="800">
                          <a:effectLst/>
                        </a:rPr>
                        <a:t> </a:t>
                      </a:r>
                      <a:endParaRPr lang="sr-Latn-RS" sz="700">
                        <a:effectLst/>
                      </a:endParaRPr>
                    </a:p>
                    <a:p>
                      <a:pPr algn="just">
                        <a:lnSpc>
                          <a:spcPct val="150000"/>
                        </a:lnSpc>
                        <a:spcAft>
                          <a:spcPts val="0"/>
                        </a:spcAft>
                      </a:pPr>
                      <a:r>
                        <a:rPr lang="sr-Latn-RS" sz="800">
                          <a:effectLst/>
                        </a:rPr>
                        <a:t>11:30 do 12:00</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Stanica 4</a:t>
                      </a:r>
                      <a:endParaRPr lang="sr-Latn-RS" sz="700">
                        <a:effectLst/>
                      </a:endParaRPr>
                    </a:p>
                    <a:p>
                      <a:pPr>
                        <a:lnSpc>
                          <a:spcPct val="150000"/>
                        </a:lnSpc>
                        <a:spcAft>
                          <a:spcPts val="0"/>
                        </a:spcAft>
                      </a:pPr>
                      <a:r>
                        <a:rPr lang="sr-Latn-RS" sz="800">
                          <a:effectLst/>
                        </a:rPr>
                        <a:t>Igre za razvoj opštih i specifičnih sposobnosti-koordinacija.</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dirty="0">
                          <a:effectLst/>
                        </a:rPr>
                        <a:t>Stanica 10</a:t>
                      </a:r>
                      <a:endParaRPr lang="sr-Latn-RS" sz="700" dirty="0">
                        <a:effectLst/>
                      </a:endParaRPr>
                    </a:p>
                    <a:p>
                      <a:pPr>
                        <a:lnSpc>
                          <a:spcPct val="150000"/>
                        </a:lnSpc>
                        <a:spcAft>
                          <a:spcPts val="0"/>
                        </a:spcAft>
                      </a:pPr>
                      <a:r>
                        <a:rPr lang="sr-Latn-RS" sz="800" dirty="0">
                          <a:effectLst/>
                        </a:rPr>
                        <a:t> Zabava i šou</a:t>
                      </a:r>
                      <a:endParaRPr lang="sr-Latn-RS" sz="700" dirty="0">
                        <a:effectLst/>
                      </a:endParaRPr>
                    </a:p>
                    <a:p>
                      <a:pPr>
                        <a:lnSpc>
                          <a:spcPct val="150000"/>
                        </a:lnSpc>
                        <a:spcAft>
                          <a:spcPts val="0"/>
                        </a:spcAft>
                      </a:pPr>
                      <a:r>
                        <a:rPr lang="sr-Latn-RS" sz="800" dirty="0">
                          <a:effectLst/>
                        </a:rPr>
                        <a:t>Igra hokej na travi.</a:t>
                      </a:r>
                      <a:endParaRPr lang="sr-Latn-RS" sz="700" dirty="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dirty="0">
                          <a:effectLst/>
                        </a:rPr>
                        <a:t>Pozdrav i najava za sledeći dan u Krupnju.</a:t>
                      </a:r>
                      <a:endParaRPr lang="sr-Latn-RS" sz="700" dirty="0">
                        <a:effectLst/>
                        <a:latin typeface="Calibri"/>
                        <a:ea typeface="Calibri"/>
                        <a:cs typeface="Times New Roman"/>
                      </a:endParaRPr>
                    </a:p>
                  </a:txBody>
                  <a:tcPr marL="45727" marR="45727" marT="0" marB="0"/>
                </a:tc>
              </a:tr>
              <a:tr h="203128">
                <a:tc>
                  <a:txBody>
                    <a:bodyPr/>
                    <a:lstStyle/>
                    <a:p>
                      <a:pPr algn="just">
                        <a:lnSpc>
                          <a:spcPct val="150000"/>
                        </a:lnSpc>
                        <a:spcAft>
                          <a:spcPts val="0"/>
                        </a:spcAft>
                      </a:pPr>
                      <a:r>
                        <a:rPr lang="sr-Latn-RS" sz="800">
                          <a:effectLst/>
                        </a:rPr>
                        <a:t>12:00 do 12:15</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Pauza</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Pauza</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 </a:t>
                      </a:r>
                      <a:endParaRPr lang="sr-Latn-RS" sz="700">
                        <a:effectLst/>
                        <a:latin typeface="Calibri"/>
                        <a:ea typeface="Calibri"/>
                        <a:cs typeface="Times New Roman"/>
                      </a:endParaRPr>
                    </a:p>
                  </a:txBody>
                  <a:tcPr marL="45727" marR="45727" marT="0" marB="0"/>
                </a:tc>
              </a:tr>
              <a:tr h="609383">
                <a:tc>
                  <a:txBody>
                    <a:bodyPr/>
                    <a:lstStyle/>
                    <a:p>
                      <a:pPr algn="just">
                        <a:lnSpc>
                          <a:spcPct val="150000"/>
                        </a:lnSpc>
                        <a:spcAft>
                          <a:spcPts val="0"/>
                        </a:spcAft>
                      </a:pPr>
                      <a:r>
                        <a:rPr lang="sr-Latn-RS" sz="800">
                          <a:effectLst/>
                        </a:rPr>
                        <a:t> </a:t>
                      </a:r>
                      <a:endParaRPr lang="sr-Latn-RS" sz="700">
                        <a:effectLst/>
                      </a:endParaRPr>
                    </a:p>
                    <a:p>
                      <a:pPr algn="just">
                        <a:lnSpc>
                          <a:spcPct val="150000"/>
                        </a:lnSpc>
                        <a:spcAft>
                          <a:spcPts val="0"/>
                        </a:spcAft>
                      </a:pPr>
                      <a:r>
                        <a:rPr lang="sr-Latn-RS" sz="800">
                          <a:effectLst/>
                        </a:rPr>
                        <a:t> </a:t>
                      </a:r>
                      <a:endParaRPr lang="sr-Latn-RS" sz="700">
                        <a:effectLst/>
                      </a:endParaRPr>
                    </a:p>
                    <a:p>
                      <a:pPr algn="just">
                        <a:lnSpc>
                          <a:spcPct val="150000"/>
                        </a:lnSpc>
                        <a:spcAft>
                          <a:spcPts val="0"/>
                        </a:spcAft>
                      </a:pPr>
                      <a:r>
                        <a:rPr lang="sr-Latn-RS" sz="800">
                          <a:effectLst/>
                        </a:rPr>
                        <a:t>12:15 do 12:45</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Stanica 5</a:t>
                      </a:r>
                      <a:endParaRPr lang="sr-Latn-RS" sz="700">
                        <a:effectLst/>
                      </a:endParaRPr>
                    </a:p>
                    <a:p>
                      <a:pPr>
                        <a:lnSpc>
                          <a:spcPct val="150000"/>
                        </a:lnSpc>
                        <a:spcAft>
                          <a:spcPts val="0"/>
                        </a:spcAft>
                      </a:pPr>
                      <a:r>
                        <a:rPr lang="sr-Latn-RS" sz="800">
                          <a:effectLst/>
                        </a:rPr>
                        <a:t>Fudbalska tehnika-driblinzi i finte.</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Stanica 11</a:t>
                      </a:r>
                      <a:endParaRPr lang="sr-Latn-RS" sz="700">
                        <a:effectLst/>
                      </a:endParaRPr>
                    </a:p>
                    <a:p>
                      <a:pPr>
                        <a:lnSpc>
                          <a:spcPct val="150000"/>
                        </a:lnSpc>
                        <a:spcAft>
                          <a:spcPts val="0"/>
                        </a:spcAft>
                      </a:pPr>
                      <a:r>
                        <a:rPr lang="sr-Latn-RS" sz="800">
                          <a:effectLst/>
                        </a:rPr>
                        <a:t>Fudbalska tehnika-Završnice.</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 </a:t>
                      </a:r>
                      <a:endParaRPr lang="sr-Latn-RS" sz="700">
                        <a:effectLst/>
                        <a:latin typeface="Calibri"/>
                        <a:ea typeface="Calibri"/>
                        <a:cs typeface="Times New Roman"/>
                      </a:endParaRPr>
                    </a:p>
                  </a:txBody>
                  <a:tcPr marL="45727" marR="45727" marT="0" marB="0"/>
                </a:tc>
              </a:tr>
              <a:tr h="203128">
                <a:tc>
                  <a:txBody>
                    <a:bodyPr/>
                    <a:lstStyle/>
                    <a:p>
                      <a:pPr algn="just">
                        <a:lnSpc>
                          <a:spcPct val="150000"/>
                        </a:lnSpc>
                        <a:spcAft>
                          <a:spcPts val="0"/>
                        </a:spcAft>
                      </a:pPr>
                      <a:r>
                        <a:rPr lang="sr-Latn-RS" sz="800">
                          <a:effectLst/>
                        </a:rPr>
                        <a:t>12:45 do 13:00</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Pauza</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Pauza</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dirty="0">
                          <a:effectLst/>
                        </a:rPr>
                        <a:t> </a:t>
                      </a:r>
                      <a:endParaRPr lang="sr-Latn-RS" sz="700" dirty="0">
                        <a:effectLst/>
                        <a:latin typeface="Calibri"/>
                        <a:ea typeface="Calibri"/>
                        <a:cs typeface="Times New Roman"/>
                      </a:endParaRPr>
                    </a:p>
                  </a:txBody>
                  <a:tcPr marL="45727" marR="45727" marT="0" marB="0"/>
                </a:tc>
              </a:tr>
              <a:tr h="609383">
                <a:tc>
                  <a:txBody>
                    <a:bodyPr/>
                    <a:lstStyle/>
                    <a:p>
                      <a:pPr algn="just">
                        <a:lnSpc>
                          <a:spcPct val="150000"/>
                        </a:lnSpc>
                        <a:spcAft>
                          <a:spcPts val="0"/>
                        </a:spcAft>
                      </a:pPr>
                      <a:r>
                        <a:rPr lang="sr-Latn-RS" sz="800">
                          <a:effectLst/>
                        </a:rPr>
                        <a:t> </a:t>
                      </a:r>
                      <a:endParaRPr lang="sr-Latn-RS" sz="700">
                        <a:effectLst/>
                      </a:endParaRPr>
                    </a:p>
                    <a:p>
                      <a:pPr algn="just">
                        <a:lnSpc>
                          <a:spcPct val="150000"/>
                        </a:lnSpc>
                        <a:spcAft>
                          <a:spcPts val="0"/>
                        </a:spcAft>
                      </a:pPr>
                      <a:r>
                        <a:rPr lang="sr-Latn-RS" sz="800">
                          <a:effectLst/>
                        </a:rPr>
                        <a:t> </a:t>
                      </a:r>
                      <a:endParaRPr lang="sr-Latn-RS" sz="700">
                        <a:effectLst/>
                      </a:endParaRPr>
                    </a:p>
                    <a:p>
                      <a:pPr algn="just">
                        <a:lnSpc>
                          <a:spcPct val="150000"/>
                        </a:lnSpc>
                        <a:spcAft>
                          <a:spcPts val="0"/>
                        </a:spcAft>
                      </a:pPr>
                      <a:r>
                        <a:rPr lang="sr-Latn-RS" sz="800">
                          <a:effectLst/>
                        </a:rPr>
                        <a:t>13:00 do 13:30</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Stanica 6</a:t>
                      </a:r>
                      <a:endParaRPr lang="sr-Latn-RS" sz="700">
                        <a:effectLst/>
                      </a:endParaRPr>
                    </a:p>
                    <a:p>
                      <a:pPr>
                        <a:lnSpc>
                          <a:spcPct val="150000"/>
                        </a:lnSpc>
                        <a:spcAft>
                          <a:spcPts val="0"/>
                        </a:spcAft>
                      </a:pPr>
                      <a:r>
                        <a:rPr lang="sr-Latn-RS" sz="800">
                          <a:effectLst/>
                        </a:rPr>
                        <a:t>Fudbalska tehnika- udarci na gol.</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a:effectLst/>
                        </a:rPr>
                        <a:t>Stanica 12</a:t>
                      </a:r>
                      <a:endParaRPr lang="sr-Latn-RS" sz="700">
                        <a:effectLst/>
                      </a:endParaRPr>
                    </a:p>
                    <a:p>
                      <a:pPr>
                        <a:lnSpc>
                          <a:spcPct val="150000"/>
                        </a:lnSpc>
                        <a:spcAft>
                          <a:spcPts val="0"/>
                        </a:spcAft>
                      </a:pPr>
                      <a:r>
                        <a:rPr lang="sr-Latn-RS" sz="800">
                          <a:effectLst/>
                        </a:rPr>
                        <a:t>Igra fudbala 8:8.</a:t>
                      </a:r>
                      <a:endParaRPr lang="sr-Latn-RS" sz="700">
                        <a:effectLst/>
                        <a:latin typeface="Calibri"/>
                        <a:ea typeface="Calibri"/>
                        <a:cs typeface="Times New Roman"/>
                      </a:endParaRPr>
                    </a:p>
                  </a:txBody>
                  <a:tcPr marL="45727" marR="45727" marT="0" marB="0"/>
                </a:tc>
                <a:tc>
                  <a:txBody>
                    <a:bodyPr/>
                    <a:lstStyle/>
                    <a:p>
                      <a:pPr>
                        <a:lnSpc>
                          <a:spcPct val="150000"/>
                        </a:lnSpc>
                        <a:spcAft>
                          <a:spcPts val="0"/>
                        </a:spcAft>
                      </a:pPr>
                      <a:r>
                        <a:rPr lang="sr-Latn-RS" sz="800" dirty="0">
                          <a:effectLst/>
                        </a:rPr>
                        <a:t> </a:t>
                      </a:r>
                      <a:endParaRPr lang="sr-Latn-RS" sz="700" dirty="0">
                        <a:effectLst/>
                        <a:latin typeface="Calibri"/>
                        <a:ea typeface="Calibri"/>
                        <a:cs typeface="Times New Roman"/>
                      </a:endParaRPr>
                    </a:p>
                  </a:txBody>
                  <a:tcPr marL="45727" marR="45727" marT="0" marB="0"/>
                </a:tc>
              </a:tr>
            </a:tbl>
          </a:graphicData>
        </a:graphic>
      </p:graphicFrame>
      <p:sp>
        <p:nvSpPr>
          <p:cNvPr id="8" name="Text Placeholder 7"/>
          <p:cNvSpPr>
            <a:spLocks noGrp="1"/>
          </p:cNvSpPr>
          <p:nvPr>
            <p:ph type="body" sz="half" idx="2"/>
          </p:nvPr>
        </p:nvSpPr>
        <p:spPr>
          <a:xfrm>
            <a:off x="827583" y="2060847"/>
            <a:ext cx="2160241" cy="3312369"/>
          </a:xfrm>
        </p:spPr>
        <p:txBody>
          <a:bodyPr/>
          <a:lstStyle/>
          <a:p>
            <a:endParaRPr lang="sr-Latn-RS" dirty="0"/>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179512" y="1653697"/>
            <a:ext cx="3528392" cy="3960440"/>
          </a:xfrm>
          <a:prstGeom prst="rect">
            <a:avLst/>
          </a:prstGeom>
        </p:spPr>
      </p:pic>
    </p:spTree>
    <p:extLst>
      <p:ext uri="{BB962C8B-B14F-4D97-AF65-F5344CB8AC3E}">
        <p14:creationId xmlns:p14="http://schemas.microsoft.com/office/powerpoint/2010/main" val="27377964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2003822"/>
          </a:xfrm>
        </p:spPr>
        <p:txBody>
          <a:bodyPr>
            <a:normAutofit fontScale="90000"/>
          </a:bodyPr>
          <a:lstStyle/>
          <a:p>
            <a:r>
              <a:rPr lang="en-GB" sz="1400" dirty="0"/>
              <a:t>Bon- Bon </a:t>
            </a:r>
            <a:r>
              <a:rPr lang="en-GB" sz="1400" dirty="0" err="1"/>
              <a:t>kup</a:t>
            </a:r>
            <a:r>
              <a:rPr lang="en-GB" sz="1400" dirty="0"/>
              <a:t> je </a:t>
            </a:r>
            <a:r>
              <a:rPr lang="en-GB" sz="1400" dirty="0" err="1"/>
              <a:t>dobar</a:t>
            </a:r>
            <a:r>
              <a:rPr lang="en-GB" sz="1400" dirty="0"/>
              <a:t> </a:t>
            </a:r>
            <a:r>
              <a:rPr lang="en-GB" sz="1400" dirty="0" err="1"/>
              <a:t>jer</a:t>
            </a:r>
            <a:r>
              <a:rPr lang="en-GB" sz="1400" dirty="0"/>
              <a:t>:</a:t>
            </a:r>
            <a:r>
              <a:rPr lang="sr-Latn-RS" sz="1400" dirty="0"/>
              <a:t/>
            </a:r>
            <a:br>
              <a:rPr lang="sr-Latn-RS" sz="1400" dirty="0"/>
            </a:br>
            <a:r>
              <a:rPr lang="sr-Latn-RS" sz="1400" dirty="0" smtClean="0"/>
              <a:t>-</a:t>
            </a:r>
            <a:r>
              <a:rPr lang="en-GB" sz="1400" dirty="0" smtClean="0"/>
              <a:t> </a:t>
            </a:r>
            <a:r>
              <a:rPr lang="en-GB" sz="1400" b="0" dirty="0" err="1"/>
              <a:t>Svi</a:t>
            </a:r>
            <a:r>
              <a:rPr lang="en-GB" sz="1400" b="0" dirty="0"/>
              <a:t> </a:t>
            </a:r>
            <a:r>
              <a:rPr lang="en-GB" sz="1400" b="0" dirty="0" err="1"/>
              <a:t>igrači</a:t>
            </a:r>
            <a:r>
              <a:rPr lang="en-GB" sz="1400" b="0" dirty="0"/>
              <a:t> </a:t>
            </a:r>
            <a:r>
              <a:rPr lang="en-GB" sz="1400" b="0" dirty="0" err="1"/>
              <a:t>igraju</a:t>
            </a:r>
            <a:r>
              <a:rPr lang="en-GB" sz="1400" b="0" dirty="0"/>
              <a:t> </a:t>
            </a:r>
            <a:r>
              <a:rPr lang="en-GB" sz="1400" b="0" dirty="0" err="1"/>
              <a:t>istovremeno</a:t>
            </a:r>
            <a:r>
              <a:rPr lang="en-GB" sz="1400" b="0" dirty="0"/>
              <a:t> i </a:t>
            </a:r>
            <a:r>
              <a:rPr lang="en-GB" sz="1400" b="0" dirty="0" err="1"/>
              <a:t>nema</a:t>
            </a:r>
            <a:r>
              <a:rPr lang="en-GB" sz="1400" b="0" dirty="0"/>
              <a:t> </a:t>
            </a:r>
            <a:r>
              <a:rPr lang="en-GB" sz="1400" b="0" dirty="0" err="1"/>
              <a:t>čekanja</a:t>
            </a:r>
            <a:r>
              <a:rPr lang="en-GB" sz="1400" b="0" dirty="0"/>
              <a:t>.</a:t>
            </a:r>
            <a:r>
              <a:rPr lang="sr-Latn-RS" sz="1400" b="0" dirty="0"/>
              <a:t/>
            </a:r>
            <a:br>
              <a:rPr lang="sr-Latn-RS" sz="1400" b="0" dirty="0"/>
            </a:br>
            <a:r>
              <a:rPr lang="en-GB" sz="1400" b="0" dirty="0" smtClean="0"/>
              <a:t></a:t>
            </a:r>
            <a:r>
              <a:rPr lang="sr-Latn-RS" sz="1400" b="0" dirty="0" smtClean="0"/>
              <a:t>-</a:t>
            </a:r>
            <a:r>
              <a:rPr lang="en-GB" sz="1400" b="0" dirty="0" err="1" smtClean="0"/>
              <a:t>Sve</a:t>
            </a:r>
            <a:r>
              <a:rPr lang="en-GB" sz="1400" b="0" dirty="0" smtClean="0"/>
              <a:t> </a:t>
            </a:r>
            <a:r>
              <a:rPr lang="en-GB" sz="1400" b="0" dirty="0" err="1"/>
              <a:t>vreme</a:t>
            </a:r>
            <a:r>
              <a:rPr lang="en-GB" sz="1400" b="0" dirty="0"/>
              <a:t> se </a:t>
            </a:r>
            <a:r>
              <a:rPr lang="en-GB" sz="1400" b="0" dirty="0" err="1"/>
              <a:t>menjaju</a:t>
            </a:r>
            <a:r>
              <a:rPr lang="en-GB" sz="1400" b="0" dirty="0"/>
              <a:t> </a:t>
            </a:r>
            <a:r>
              <a:rPr lang="en-GB" sz="1400" b="0" dirty="0" err="1"/>
              <a:t>saigrači</a:t>
            </a:r>
            <a:r>
              <a:rPr lang="en-GB" sz="1400" b="0" dirty="0"/>
              <a:t> i </a:t>
            </a:r>
            <a:r>
              <a:rPr lang="en-GB" sz="1400" b="0" dirty="0" err="1"/>
              <a:t>protivnici</a:t>
            </a:r>
            <a:r>
              <a:rPr lang="en-GB" sz="1400" b="0" dirty="0"/>
              <a:t>.</a:t>
            </a:r>
            <a:r>
              <a:rPr lang="sr-Latn-RS" sz="1400" b="0" dirty="0"/>
              <a:t/>
            </a:r>
            <a:br>
              <a:rPr lang="sr-Latn-RS" sz="1400" b="0" dirty="0"/>
            </a:br>
            <a:r>
              <a:rPr lang="en-GB" sz="1400" b="0" dirty="0"/>
              <a:t> </a:t>
            </a:r>
            <a:r>
              <a:rPr lang="sr-Latn-RS" sz="1400" b="0" dirty="0" smtClean="0"/>
              <a:t>-</a:t>
            </a:r>
            <a:r>
              <a:rPr lang="en-GB" sz="1400" b="0" dirty="0" err="1" smtClean="0"/>
              <a:t>Velika</a:t>
            </a:r>
            <a:r>
              <a:rPr lang="en-GB" sz="1400" b="0" dirty="0" smtClean="0"/>
              <a:t> </a:t>
            </a:r>
            <a:r>
              <a:rPr lang="en-GB" sz="1400" b="0" dirty="0"/>
              <a:t>je </a:t>
            </a:r>
            <a:r>
              <a:rPr lang="en-GB" sz="1400" b="0" dirty="0" err="1"/>
              <a:t>mogućnost</a:t>
            </a:r>
            <a:r>
              <a:rPr lang="en-GB" sz="1400" b="0" dirty="0"/>
              <a:t> da </a:t>
            </a:r>
            <a:r>
              <a:rPr lang="en-GB" sz="1400" b="0" dirty="0" err="1"/>
              <a:t>svaki</a:t>
            </a:r>
            <a:r>
              <a:rPr lang="en-GB" sz="1400" b="0" dirty="0"/>
              <a:t> </a:t>
            </a:r>
            <a:r>
              <a:rPr lang="en-GB" sz="1400" b="0" dirty="0" err="1"/>
              <a:t>igrač</a:t>
            </a:r>
            <a:r>
              <a:rPr lang="en-GB" sz="1400" b="0" dirty="0"/>
              <a:t> </a:t>
            </a:r>
            <a:r>
              <a:rPr lang="en-GB" sz="1400" b="0" dirty="0" err="1"/>
              <a:t>doživi</a:t>
            </a:r>
            <a:r>
              <a:rPr lang="en-GB" sz="1400" b="0" dirty="0"/>
              <a:t> </a:t>
            </a:r>
            <a:r>
              <a:rPr lang="en-GB" sz="1400" b="0" dirty="0" err="1"/>
              <a:t>jednu</a:t>
            </a:r>
            <a:r>
              <a:rPr lang="en-GB" sz="1400" b="0" dirty="0"/>
              <a:t> </a:t>
            </a:r>
            <a:r>
              <a:rPr lang="en-GB" sz="1400" b="0" dirty="0" err="1"/>
              <a:t>ili</a:t>
            </a:r>
            <a:r>
              <a:rPr lang="en-GB" sz="1400" b="0" dirty="0"/>
              <a:t> </a:t>
            </a:r>
            <a:r>
              <a:rPr lang="en-GB" sz="1400" b="0" dirty="0" err="1"/>
              <a:t>više</a:t>
            </a:r>
            <a:r>
              <a:rPr lang="en-GB" sz="1400" b="0" dirty="0"/>
              <a:t> </a:t>
            </a:r>
            <a:r>
              <a:rPr lang="en-GB" sz="1400" b="0" dirty="0" err="1"/>
              <a:t>pobeda</a:t>
            </a:r>
            <a:r>
              <a:rPr lang="en-GB" sz="1400" b="0" dirty="0"/>
              <a:t>.</a:t>
            </a:r>
            <a:r>
              <a:rPr lang="sr-Latn-RS" sz="1400" b="0" dirty="0"/>
              <a:t/>
            </a:r>
            <a:br>
              <a:rPr lang="sr-Latn-RS" sz="1400" b="0" dirty="0"/>
            </a:br>
            <a:r>
              <a:rPr lang="en-GB" sz="1400" b="0" dirty="0"/>
              <a:t> </a:t>
            </a:r>
            <a:r>
              <a:rPr lang="sr-Latn-RS" sz="1400" b="0" dirty="0" smtClean="0"/>
              <a:t>-</a:t>
            </a:r>
            <a:r>
              <a:rPr lang="en-GB" sz="1400" b="0" dirty="0" err="1" smtClean="0"/>
              <a:t>Jednostavna</a:t>
            </a:r>
            <a:r>
              <a:rPr lang="en-GB" sz="1400" b="0" dirty="0" smtClean="0"/>
              <a:t> </a:t>
            </a:r>
            <a:r>
              <a:rPr lang="en-GB" sz="1400" b="0" dirty="0" err="1"/>
              <a:t>organizacija</a:t>
            </a:r>
            <a:r>
              <a:rPr lang="en-GB" sz="1400" b="0" dirty="0"/>
              <a:t>.</a:t>
            </a:r>
            <a:r>
              <a:rPr lang="sr-Latn-RS" sz="1400" dirty="0"/>
              <a:t/>
            </a:r>
            <a:br>
              <a:rPr lang="sr-Latn-RS" sz="1400" dirty="0"/>
            </a:br>
            <a:endParaRPr lang="sr-Latn-RS" sz="1400" dirty="0"/>
          </a:p>
        </p:txBody>
      </p:sp>
      <p:sp>
        <p:nvSpPr>
          <p:cNvPr id="3" name="Content Placeholder 2"/>
          <p:cNvSpPr>
            <a:spLocks noGrp="1"/>
          </p:cNvSpPr>
          <p:nvPr>
            <p:ph idx="1"/>
          </p:nvPr>
        </p:nvSpPr>
        <p:spPr/>
        <p:txBody>
          <a:bodyPr>
            <a:normAutofit/>
          </a:bodyPr>
          <a:lstStyle/>
          <a:p>
            <a:pPr marL="0" indent="0" algn="just">
              <a:lnSpc>
                <a:spcPct val="115000"/>
              </a:lnSpc>
              <a:spcAft>
                <a:spcPts val="1000"/>
              </a:spcAft>
              <a:buNone/>
            </a:pPr>
            <a:r>
              <a:rPr lang="sr-Latn-RS" sz="1600" b="1" dirty="0" smtClean="0">
                <a:ea typeface="Calibri"/>
                <a:cs typeface="Times New Roman"/>
              </a:rPr>
              <a:t>          Bon–Bon </a:t>
            </a:r>
            <a:r>
              <a:rPr lang="sr-Latn-RS" sz="1600" b="1" dirty="0">
                <a:ea typeface="Calibri"/>
                <a:cs typeface="Times New Roman"/>
              </a:rPr>
              <a:t>kup</a:t>
            </a:r>
            <a:endParaRPr lang="sr-Latn-RS" sz="1600" dirty="0">
              <a:ea typeface="Calibri"/>
              <a:cs typeface="Times New Roman"/>
            </a:endParaRPr>
          </a:p>
          <a:p>
            <a:pPr algn="just">
              <a:lnSpc>
                <a:spcPct val="115000"/>
              </a:lnSpc>
              <a:spcAft>
                <a:spcPts val="1000"/>
              </a:spcAft>
            </a:pPr>
            <a:r>
              <a:rPr lang="en-GB" sz="1200" dirty="0">
                <a:ea typeface="Calibri"/>
                <a:cs typeface="Calibri"/>
              </a:rPr>
              <a:t></a:t>
            </a:r>
            <a:r>
              <a:rPr lang="en-GB" sz="1200" dirty="0">
                <a:ea typeface="Calibri"/>
                <a:cs typeface="Times New Roman"/>
              </a:rPr>
              <a:t> </a:t>
            </a:r>
            <a:r>
              <a:rPr lang="sr-Latn-RS" sz="1200" dirty="0" smtClean="0">
                <a:ea typeface="Calibri"/>
                <a:cs typeface="Times New Roman"/>
              </a:rPr>
              <a:t>Na </a:t>
            </a:r>
            <a:r>
              <a:rPr lang="en-GB" sz="1200" dirty="0" err="1" smtClean="0">
                <a:ea typeface="Calibri"/>
                <a:cs typeface="Times New Roman"/>
              </a:rPr>
              <a:t>spisku</a:t>
            </a:r>
            <a:r>
              <a:rPr lang="en-GB" sz="1200" dirty="0" smtClean="0">
                <a:ea typeface="Calibri"/>
                <a:cs typeface="Times New Roman"/>
              </a:rPr>
              <a:t> </a:t>
            </a:r>
            <a:r>
              <a:rPr lang="en-GB" sz="1200" dirty="0" err="1">
                <a:ea typeface="Calibri"/>
                <a:cs typeface="Times New Roman"/>
              </a:rPr>
              <a:t>treba</a:t>
            </a:r>
            <a:r>
              <a:rPr lang="en-GB" sz="1200" dirty="0">
                <a:ea typeface="Calibri"/>
                <a:cs typeface="Times New Roman"/>
              </a:rPr>
              <a:t> da </a:t>
            </a:r>
            <a:r>
              <a:rPr lang="en-GB" sz="1200" dirty="0" err="1">
                <a:ea typeface="Calibri"/>
                <a:cs typeface="Times New Roman"/>
              </a:rPr>
              <a:t>bude</a:t>
            </a:r>
            <a:r>
              <a:rPr lang="en-GB" sz="1200" dirty="0">
                <a:ea typeface="Calibri"/>
                <a:cs typeface="Times New Roman"/>
              </a:rPr>
              <a:t> 19 do 24 </a:t>
            </a:r>
            <a:r>
              <a:rPr lang="en-GB" sz="1200" dirty="0" err="1">
                <a:ea typeface="Calibri"/>
                <a:cs typeface="Times New Roman"/>
              </a:rPr>
              <a:t>igrača</a:t>
            </a:r>
            <a:r>
              <a:rPr lang="en-GB" sz="1200" dirty="0">
                <a:ea typeface="Calibri"/>
                <a:cs typeface="Times New Roman"/>
              </a:rPr>
              <a:t>. </a:t>
            </a:r>
            <a:r>
              <a:rPr lang="en-GB" sz="1200" dirty="0" err="1">
                <a:ea typeface="Calibri"/>
                <a:cs typeface="Times New Roman"/>
              </a:rPr>
              <a:t>Svi</a:t>
            </a:r>
            <a:r>
              <a:rPr lang="en-GB" sz="1200" dirty="0">
                <a:ea typeface="Calibri"/>
                <a:cs typeface="Times New Roman"/>
              </a:rPr>
              <a:t> </a:t>
            </a:r>
            <a:r>
              <a:rPr lang="en-GB" sz="1200" dirty="0" err="1">
                <a:ea typeface="Calibri"/>
                <a:cs typeface="Times New Roman"/>
              </a:rPr>
              <a:t>igrači</a:t>
            </a:r>
            <a:r>
              <a:rPr lang="en-GB" sz="1200" dirty="0">
                <a:ea typeface="Calibri"/>
                <a:cs typeface="Times New Roman"/>
              </a:rPr>
              <a:t> se </a:t>
            </a:r>
            <a:r>
              <a:rPr lang="en-GB" sz="1200" dirty="0" err="1">
                <a:ea typeface="Calibri"/>
                <a:cs typeface="Times New Roman"/>
              </a:rPr>
              <a:t>upišu</a:t>
            </a:r>
            <a:r>
              <a:rPr lang="en-GB" sz="1200" dirty="0">
                <a:ea typeface="Calibri"/>
                <a:cs typeface="Times New Roman"/>
              </a:rPr>
              <a:t> pod </a:t>
            </a:r>
            <a:r>
              <a:rPr lang="en-GB" sz="1200" dirty="0" err="1">
                <a:ea typeface="Calibri"/>
                <a:cs typeface="Times New Roman"/>
              </a:rPr>
              <a:t>određenim</a:t>
            </a:r>
            <a:r>
              <a:rPr lang="en-GB" sz="1200" dirty="0">
                <a:ea typeface="Calibri"/>
                <a:cs typeface="Times New Roman"/>
              </a:rPr>
              <a:t> </a:t>
            </a:r>
            <a:r>
              <a:rPr lang="en-GB" sz="1200" dirty="0" err="1">
                <a:ea typeface="Calibri"/>
                <a:cs typeface="Times New Roman"/>
              </a:rPr>
              <a:t>rednim</a:t>
            </a:r>
            <a:r>
              <a:rPr lang="en-GB" sz="1200" dirty="0">
                <a:ea typeface="Calibri"/>
                <a:cs typeface="Times New Roman"/>
              </a:rPr>
              <a:t> </a:t>
            </a:r>
            <a:r>
              <a:rPr lang="en-GB" sz="1200" dirty="0" err="1">
                <a:ea typeface="Calibri"/>
                <a:cs typeface="Times New Roman"/>
              </a:rPr>
              <a:t>brojem</a:t>
            </a:r>
            <a:r>
              <a:rPr lang="en-GB" sz="1200" dirty="0">
                <a:ea typeface="Calibri"/>
                <a:cs typeface="Times New Roman"/>
              </a:rPr>
              <a:t>. </a:t>
            </a:r>
            <a:r>
              <a:rPr lang="en-GB" sz="1200" dirty="0" err="1">
                <a:ea typeface="Calibri"/>
                <a:cs typeface="Times New Roman"/>
              </a:rPr>
              <a:t>Automatski</a:t>
            </a:r>
            <a:r>
              <a:rPr lang="en-GB" sz="1200" dirty="0">
                <a:ea typeface="Calibri"/>
                <a:cs typeface="Times New Roman"/>
              </a:rPr>
              <a:t> </a:t>
            </a:r>
            <a:r>
              <a:rPr lang="en-GB" sz="1200" dirty="0" err="1">
                <a:ea typeface="Calibri"/>
                <a:cs typeface="Times New Roman"/>
              </a:rPr>
              <a:t>su</a:t>
            </a:r>
            <a:r>
              <a:rPr lang="en-GB" sz="1200" dirty="0">
                <a:ea typeface="Calibri"/>
                <a:cs typeface="Times New Roman"/>
              </a:rPr>
              <a:t> </a:t>
            </a:r>
            <a:r>
              <a:rPr lang="en-GB" sz="1200" dirty="0" err="1">
                <a:ea typeface="Calibri"/>
                <a:cs typeface="Times New Roman"/>
              </a:rPr>
              <a:t>dobili</a:t>
            </a:r>
            <a:r>
              <a:rPr lang="en-GB" sz="1200" dirty="0">
                <a:ea typeface="Calibri"/>
                <a:cs typeface="Times New Roman"/>
              </a:rPr>
              <a:t> i </a:t>
            </a:r>
            <a:r>
              <a:rPr lang="en-GB" sz="1200" dirty="0" err="1">
                <a:ea typeface="Calibri"/>
                <a:cs typeface="Times New Roman"/>
              </a:rPr>
              <a:t>svoje</a:t>
            </a:r>
            <a:r>
              <a:rPr lang="en-GB" sz="1200" dirty="0">
                <a:ea typeface="Calibri"/>
                <a:cs typeface="Times New Roman"/>
              </a:rPr>
              <a:t> </a:t>
            </a:r>
            <a:r>
              <a:rPr lang="en-GB" sz="1200" dirty="0" err="1">
                <a:ea typeface="Calibri"/>
                <a:cs typeface="Times New Roman"/>
              </a:rPr>
              <a:t>slovne</a:t>
            </a:r>
            <a:r>
              <a:rPr lang="en-GB" sz="1200" dirty="0">
                <a:ea typeface="Calibri"/>
                <a:cs typeface="Times New Roman"/>
              </a:rPr>
              <a:t> </a:t>
            </a:r>
            <a:r>
              <a:rPr lang="en-GB" sz="1200" dirty="0" err="1">
                <a:ea typeface="Calibri"/>
                <a:cs typeface="Times New Roman"/>
              </a:rPr>
              <a:t>oznake</a:t>
            </a:r>
            <a:r>
              <a:rPr lang="en-GB" sz="1200" dirty="0">
                <a:ea typeface="Calibri"/>
                <a:cs typeface="Times New Roman"/>
              </a:rPr>
              <a:t>, </a:t>
            </a:r>
            <a:r>
              <a:rPr lang="en-GB" sz="1200" dirty="0" err="1">
                <a:ea typeface="Calibri"/>
                <a:cs typeface="Times New Roman"/>
              </a:rPr>
              <a:t>flomasterom</a:t>
            </a:r>
            <a:r>
              <a:rPr lang="en-GB" sz="1200" dirty="0">
                <a:ea typeface="Calibri"/>
                <a:cs typeface="Times New Roman"/>
              </a:rPr>
              <a:t>, (br. 07 = A, C, E, A, C) s </a:t>
            </a:r>
            <a:r>
              <a:rPr lang="en-GB" sz="1200" dirty="0" err="1">
                <a:ea typeface="Calibri"/>
                <a:cs typeface="Times New Roman"/>
              </a:rPr>
              <a:t>unutrašnje</a:t>
            </a:r>
            <a:r>
              <a:rPr lang="en-GB" sz="1200" dirty="0">
                <a:ea typeface="Calibri"/>
                <a:cs typeface="Times New Roman"/>
              </a:rPr>
              <a:t> </a:t>
            </a:r>
            <a:r>
              <a:rPr lang="en-GB" sz="1200" dirty="0" err="1">
                <a:ea typeface="Calibri"/>
                <a:cs typeface="Times New Roman"/>
              </a:rPr>
              <a:t>strane</a:t>
            </a:r>
            <a:r>
              <a:rPr lang="en-GB" sz="1200" dirty="0">
                <a:ea typeface="Calibri"/>
                <a:cs typeface="Times New Roman"/>
              </a:rPr>
              <a:t> </a:t>
            </a:r>
            <a:r>
              <a:rPr lang="en-GB" sz="1200" dirty="0" err="1">
                <a:ea typeface="Calibri"/>
                <a:cs typeface="Times New Roman"/>
              </a:rPr>
              <a:t>na</a:t>
            </a:r>
            <a:r>
              <a:rPr lang="en-GB" sz="1200" dirty="0">
                <a:ea typeface="Calibri"/>
                <a:cs typeface="Times New Roman"/>
              </a:rPr>
              <a:t> </a:t>
            </a:r>
            <a:r>
              <a:rPr lang="en-GB" sz="1200" dirty="0" err="1">
                <a:ea typeface="Calibri"/>
                <a:cs typeface="Times New Roman"/>
              </a:rPr>
              <a:t>podlaktici</a:t>
            </a:r>
            <a:r>
              <a:rPr lang="en-GB" sz="1200" dirty="0">
                <a:ea typeface="Calibri"/>
                <a:cs typeface="Times New Roman"/>
              </a:rPr>
              <a:t>.   </a:t>
            </a:r>
            <a:r>
              <a:rPr lang="en-GB" sz="1200" dirty="0" err="1">
                <a:ea typeface="Calibri"/>
                <a:cs typeface="Times New Roman"/>
              </a:rPr>
              <a:t>lgra</a:t>
            </a:r>
            <a:r>
              <a:rPr lang="en-GB" sz="1200" dirty="0">
                <a:ea typeface="Calibri"/>
                <a:cs typeface="Times New Roman"/>
              </a:rPr>
              <a:t> se </a:t>
            </a:r>
            <a:r>
              <a:rPr lang="en-GB" sz="1200" dirty="0" err="1">
                <a:ea typeface="Calibri"/>
                <a:cs typeface="Times New Roman"/>
              </a:rPr>
              <a:t>odvija</a:t>
            </a:r>
            <a:r>
              <a:rPr lang="en-GB" sz="1200" dirty="0">
                <a:ea typeface="Calibri"/>
                <a:cs typeface="Times New Roman"/>
              </a:rPr>
              <a:t> </a:t>
            </a:r>
            <a:r>
              <a:rPr lang="en-GB" sz="1200" dirty="0" err="1">
                <a:ea typeface="Calibri"/>
                <a:cs typeface="Times New Roman"/>
              </a:rPr>
              <a:t>na</a:t>
            </a:r>
            <a:r>
              <a:rPr lang="en-GB" sz="1200" dirty="0">
                <a:ea typeface="Calibri"/>
                <a:cs typeface="Times New Roman"/>
              </a:rPr>
              <a:t> 3 </a:t>
            </a:r>
            <a:r>
              <a:rPr lang="en-GB" sz="1200" dirty="0" err="1">
                <a:ea typeface="Calibri"/>
                <a:cs typeface="Times New Roman"/>
              </a:rPr>
              <a:t>igrališta</a:t>
            </a:r>
            <a:r>
              <a:rPr lang="en-GB" sz="1200" dirty="0">
                <a:ea typeface="Calibri"/>
                <a:cs typeface="Times New Roman"/>
              </a:rPr>
              <a:t>. U </a:t>
            </a:r>
            <a:r>
              <a:rPr lang="en-GB" sz="1200" dirty="0" err="1">
                <a:ea typeface="Calibri"/>
                <a:cs typeface="Times New Roman"/>
              </a:rPr>
              <a:t>prvom</a:t>
            </a:r>
            <a:r>
              <a:rPr lang="en-GB" sz="1200" dirty="0">
                <a:ea typeface="Calibri"/>
                <a:cs typeface="Times New Roman"/>
              </a:rPr>
              <a:t> </a:t>
            </a:r>
            <a:r>
              <a:rPr lang="en-GB" sz="1200" dirty="0" err="1">
                <a:ea typeface="Calibri"/>
                <a:cs typeface="Times New Roman"/>
              </a:rPr>
              <a:t>kolu</a:t>
            </a:r>
            <a:r>
              <a:rPr lang="en-GB" sz="1200" dirty="0">
                <a:ea typeface="Calibri"/>
                <a:cs typeface="Times New Roman"/>
              </a:rPr>
              <a:t>, </a:t>
            </a:r>
            <a:r>
              <a:rPr lang="en-GB" sz="1200" dirty="0" err="1">
                <a:ea typeface="Calibri"/>
                <a:cs typeface="Times New Roman"/>
              </a:rPr>
              <a:t>svi</a:t>
            </a:r>
            <a:r>
              <a:rPr lang="en-GB" sz="1200" dirty="0">
                <a:ea typeface="Calibri"/>
                <a:cs typeface="Times New Roman"/>
              </a:rPr>
              <a:t> </a:t>
            </a:r>
            <a:r>
              <a:rPr lang="en-GB" sz="1200" dirty="0" err="1">
                <a:ea typeface="Calibri"/>
                <a:cs typeface="Times New Roman"/>
              </a:rPr>
              <a:t>igrači</a:t>
            </a:r>
            <a:r>
              <a:rPr lang="en-GB" sz="1200" dirty="0">
                <a:ea typeface="Calibri"/>
                <a:cs typeface="Times New Roman"/>
              </a:rPr>
              <a:t> </a:t>
            </a:r>
            <a:r>
              <a:rPr lang="en-GB" sz="1200" dirty="0" err="1">
                <a:ea typeface="Calibri"/>
                <a:cs typeface="Times New Roman"/>
              </a:rPr>
              <a:t>koji</a:t>
            </a:r>
            <a:r>
              <a:rPr lang="en-GB" sz="1200" dirty="0">
                <a:ea typeface="Calibri"/>
                <a:cs typeface="Times New Roman"/>
              </a:rPr>
              <a:t> </a:t>
            </a:r>
            <a:r>
              <a:rPr lang="en-GB" sz="1200" dirty="0" err="1">
                <a:ea typeface="Calibri"/>
                <a:cs typeface="Times New Roman"/>
              </a:rPr>
              <a:t>imaju</a:t>
            </a:r>
            <a:r>
              <a:rPr lang="en-GB" sz="1200" dirty="0">
                <a:ea typeface="Calibri"/>
                <a:cs typeface="Times New Roman"/>
              </a:rPr>
              <a:t> </a:t>
            </a:r>
            <a:r>
              <a:rPr lang="en-GB" sz="1200" dirty="0" err="1">
                <a:ea typeface="Calibri"/>
                <a:cs typeface="Times New Roman"/>
              </a:rPr>
              <a:t>prvo</a:t>
            </a:r>
            <a:r>
              <a:rPr lang="en-GB" sz="1200" dirty="0">
                <a:ea typeface="Calibri"/>
                <a:cs typeface="Times New Roman"/>
              </a:rPr>
              <a:t> </a:t>
            </a:r>
            <a:r>
              <a:rPr lang="en-GB" sz="1200" dirty="0" err="1">
                <a:ea typeface="Calibri"/>
                <a:cs typeface="Times New Roman"/>
              </a:rPr>
              <a:t>slovo</a:t>
            </a:r>
            <a:r>
              <a:rPr lang="en-GB" sz="1200" dirty="0">
                <a:ea typeface="Calibri"/>
                <a:cs typeface="Times New Roman"/>
              </a:rPr>
              <a:t> A, </a:t>
            </a:r>
            <a:r>
              <a:rPr lang="en-GB" sz="1200" dirty="0" err="1">
                <a:ea typeface="Calibri"/>
                <a:cs typeface="Times New Roman"/>
              </a:rPr>
              <a:t>čine</a:t>
            </a:r>
            <a:r>
              <a:rPr lang="en-GB" sz="1200" dirty="0">
                <a:ea typeface="Calibri"/>
                <a:cs typeface="Times New Roman"/>
              </a:rPr>
              <a:t> </a:t>
            </a:r>
            <a:r>
              <a:rPr lang="en-GB" sz="1200" dirty="0" err="1">
                <a:ea typeface="Calibri"/>
                <a:cs typeface="Times New Roman"/>
              </a:rPr>
              <a:t>tim</a:t>
            </a:r>
            <a:r>
              <a:rPr lang="en-GB" sz="1200" dirty="0">
                <a:ea typeface="Calibri"/>
                <a:cs typeface="Times New Roman"/>
              </a:rPr>
              <a:t> i </a:t>
            </a:r>
            <a:r>
              <a:rPr lang="en-GB" sz="1200" dirty="0" err="1">
                <a:ea typeface="Calibri"/>
                <a:cs typeface="Times New Roman"/>
              </a:rPr>
              <a:t>igraju</a:t>
            </a:r>
            <a:r>
              <a:rPr lang="en-GB" sz="1200" dirty="0">
                <a:ea typeface="Calibri"/>
                <a:cs typeface="Times New Roman"/>
              </a:rPr>
              <a:t> </a:t>
            </a:r>
            <a:r>
              <a:rPr lang="en-GB" sz="1200" dirty="0" err="1">
                <a:ea typeface="Calibri"/>
                <a:cs typeface="Times New Roman"/>
              </a:rPr>
              <a:t>protiv</a:t>
            </a:r>
            <a:r>
              <a:rPr lang="en-GB" sz="1200" dirty="0">
                <a:ea typeface="Calibri"/>
                <a:cs typeface="Times New Roman"/>
              </a:rPr>
              <a:t> </a:t>
            </a:r>
            <a:r>
              <a:rPr lang="en-GB" sz="1200" dirty="0" err="1">
                <a:ea typeface="Calibri"/>
                <a:cs typeface="Times New Roman"/>
              </a:rPr>
              <a:t>igrača</a:t>
            </a:r>
            <a:r>
              <a:rPr lang="en-GB" sz="1200" dirty="0">
                <a:ea typeface="Calibri"/>
                <a:cs typeface="Times New Roman"/>
              </a:rPr>
              <a:t> </a:t>
            </a:r>
            <a:r>
              <a:rPr lang="en-GB" sz="1200" dirty="0" err="1">
                <a:ea typeface="Calibri"/>
                <a:cs typeface="Times New Roman"/>
              </a:rPr>
              <a:t>sa</a:t>
            </a:r>
            <a:r>
              <a:rPr lang="en-GB" sz="1200" dirty="0">
                <a:ea typeface="Calibri"/>
                <a:cs typeface="Times New Roman"/>
              </a:rPr>
              <a:t> </a:t>
            </a:r>
            <a:r>
              <a:rPr lang="en-GB" sz="1200" dirty="0" err="1">
                <a:ea typeface="Calibri"/>
                <a:cs typeface="Times New Roman"/>
              </a:rPr>
              <a:t>oznakom</a:t>
            </a:r>
            <a:r>
              <a:rPr lang="en-GB" sz="1200" dirty="0">
                <a:ea typeface="Calibri"/>
                <a:cs typeface="Times New Roman"/>
              </a:rPr>
              <a:t> B, </a:t>
            </a:r>
            <a:r>
              <a:rPr lang="en-GB" sz="1200" dirty="0" err="1">
                <a:ea typeface="Calibri"/>
                <a:cs typeface="Times New Roman"/>
              </a:rPr>
              <a:t>oznaka</a:t>
            </a:r>
            <a:r>
              <a:rPr lang="en-GB" sz="1200" dirty="0">
                <a:ea typeface="Calibri"/>
                <a:cs typeface="Times New Roman"/>
              </a:rPr>
              <a:t> C </a:t>
            </a:r>
            <a:r>
              <a:rPr lang="en-GB" sz="1200" dirty="0" err="1">
                <a:ea typeface="Calibri"/>
                <a:cs typeface="Times New Roman"/>
              </a:rPr>
              <a:t>igra</a:t>
            </a:r>
            <a:r>
              <a:rPr lang="en-GB" sz="1200" dirty="0">
                <a:ea typeface="Calibri"/>
                <a:cs typeface="Times New Roman"/>
              </a:rPr>
              <a:t> </a:t>
            </a:r>
            <a:r>
              <a:rPr lang="en-GB" sz="1200" dirty="0" err="1">
                <a:ea typeface="Calibri"/>
                <a:cs typeface="Times New Roman"/>
              </a:rPr>
              <a:t>protiv</a:t>
            </a:r>
            <a:r>
              <a:rPr lang="en-GB" sz="1200" dirty="0">
                <a:ea typeface="Calibri"/>
                <a:cs typeface="Times New Roman"/>
              </a:rPr>
              <a:t> D, a E </a:t>
            </a:r>
            <a:r>
              <a:rPr lang="en-GB" sz="1200" dirty="0" err="1">
                <a:ea typeface="Calibri"/>
                <a:cs typeface="Times New Roman"/>
              </a:rPr>
              <a:t>protiv</a:t>
            </a:r>
            <a:r>
              <a:rPr lang="en-GB" sz="1200" dirty="0">
                <a:ea typeface="Calibri"/>
                <a:cs typeface="Times New Roman"/>
              </a:rPr>
              <a:t> F. </a:t>
            </a:r>
            <a:r>
              <a:rPr lang="en-GB" sz="1200" dirty="0" err="1">
                <a:ea typeface="Calibri"/>
                <a:cs typeface="Times New Roman"/>
              </a:rPr>
              <a:t>Upisuje</a:t>
            </a:r>
            <a:r>
              <a:rPr lang="en-GB" sz="1200" dirty="0">
                <a:ea typeface="Calibri"/>
                <a:cs typeface="Times New Roman"/>
              </a:rPr>
              <a:t> se </a:t>
            </a:r>
            <a:r>
              <a:rPr lang="en-GB" sz="1200" dirty="0" err="1">
                <a:ea typeface="Calibri"/>
                <a:cs typeface="Times New Roman"/>
              </a:rPr>
              <a:t>rezultat</a:t>
            </a:r>
            <a:r>
              <a:rPr lang="en-GB" sz="1200" dirty="0">
                <a:ea typeface="Calibri"/>
                <a:cs typeface="Times New Roman"/>
              </a:rPr>
              <a:t> </a:t>
            </a:r>
            <a:r>
              <a:rPr lang="en-GB" sz="1200" dirty="0" err="1">
                <a:ea typeface="Calibri"/>
                <a:cs typeface="Times New Roman"/>
              </a:rPr>
              <a:t>susreta</a:t>
            </a:r>
            <a:r>
              <a:rPr lang="en-GB" sz="1200" dirty="0">
                <a:ea typeface="Calibri"/>
                <a:cs typeface="Times New Roman"/>
              </a:rPr>
              <a:t> i </a:t>
            </a:r>
            <a:r>
              <a:rPr lang="en-GB" sz="1200" dirty="0" err="1">
                <a:ea typeface="Calibri"/>
                <a:cs typeface="Times New Roman"/>
              </a:rPr>
              <a:t>broj</a:t>
            </a:r>
            <a:r>
              <a:rPr lang="en-GB" sz="1200" dirty="0">
                <a:ea typeface="Calibri"/>
                <a:cs typeface="Times New Roman"/>
              </a:rPr>
              <a:t> </a:t>
            </a:r>
            <a:r>
              <a:rPr lang="en-GB" sz="1200" dirty="0" err="1">
                <a:ea typeface="Calibri"/>
                <a:cs typeface="Times New Roman"/>
              </a:rPr>
              <a:t>poena</a:t>
            </a:r>
            <a:r>
              <a:rPr lang="en-GB" sz="1200" dirty="0">
                <a:ea typeface="Calibri"/>
                <a:cs typeface="Times New Roman"/>
              </a:rPr>
              <a:t>, a </a:t>
            </a:r>
            <a:r>
              <a:rPr lang="en-GB" sz="1200" dirty="0" err="1">
                <a:ea typeface="Calibri"/>
                <a:cs typeface="Times New Roman"/>
              </a:rPr>
              <a:t>na</a:t>
            </a:r>
            <a:r>
              <a:rPr lang="en-GB" sz="1200" dirty="0">
                <a:ea typeface="Calibri"/>
                <a:cs typeface="Times New Roman"/>
              </a:rPr>
              <a:t> </a:t>
            </a:r>
            <a:r>
              <a:rPr lang="en-GB" sz="1200" dirty="0" err="1">
                <a:ea typeface="Calibri"/>
                <a:cs typeface="Times New Roman"/>
              </a:rPr>
              <a:t>prvom</a:t>
            </a:r>
            <a:r>
              <a:rPr lang="en-GB" sz="1200" dirty="0">
                <a:ea typeface="Calibri"/>
                <a:cs typeface="Times New Roman"/>
              </a:rPr>
              <a:t> </a:t>
            </a:r>
            <a:r>
              <a:rPr lang="en-GB" sz="1200" dirty="0" err="1">
                <a:ea typeface="Calibri"/>
                <a:cs typeface="Times New Roman"/>
              </a:rPr>
              <a:t>listu</a:t>
            </a:r>
            <a:r>
              <a:rPr lang="en-GB" sz="1200" dirty="0">
                <a:ea typeface="Calibri"/>
                <a:cs typeface="Times New Roman"/>
              </a:rPr>
              <a:t>, </a:t>
            </a:r>
            <a:r>
              <a:rPr lang="en-GB" sz="1200" dirty="0" err="1">
                <a:ea typeface="Calibri"/>
                <a:cs typeface="Times New Roman"/>
              </a:rPr>
              <a:t>osim</a:t>
            </a:r>
            <a:r>
              <a:rPr lang="en-GB" sz="1200" dirty="0">
                <a:ea typeface="Calibri"/>
                <a:cs typeface="Times New Roman"/>
              </a:rPr>
              <a:t> </a:t>
            </a:r>
            <a:r>
              <a:rPr lang="en-GB" sz="1200" dirty="0" err="1">
                <a:ea typeface="Calibri"/>
                <a:cs typeface="Times New Roman"/>
              </a:rPr>
              <a:t>broja</a:t>
            </a:r>
            <a:r>
              <a:rPr lang="en-GB" sz="1200" dirty="0">
                <a:ea typeface="Calibri"/>
                <a:cs typeface="Times New Roman"/>
              </a:rPr>
              <a:t> </a:t>
            </a:r>
            <a:r>
              <a:rPr lang="en-GB" sz="1200" dirty="0" err="1">
                <a:ea typeface="Calibri"/>
                <a:cs typeface="Times New Roman"/>
              </a:rPr>
              <a:t>poena</a:t>
            </a:r>
            <a:r>
              <a:rPr lang="en-GB" sz="1200" dirty="0">
                <a:ea typeface="Calibri"/>
                <a:cs typeface="Times New Roman"/>
              </a:rPr>
              <a:t> </a:t>
            </a:r>
            <a:r>
              <a:rPr lang="en-GB" sz="1200" dirty="0" err="1">
                <a:ea typeface="Calibri"/>
                <a:cs typeface="Times New Roman"/>
              </a:rPr>
              <a:t>za</a:t>
            </a:r>
            <a:r>
              <a:rPr lang="en-GB" sz="1200" dirty="0">
                <a:ea typeface="Calibri"/>
                <a:cs typeface="Times New Roman"/>
              </a:rPr>
              <a:t> </a:t>
            </a:r>
            <a:r>
              <a:rPr lang="en-GB" sz="1200" dirty="0" err="1">
                <a:ea typeface="Calibri"/>
                <a:cs typeface="Times New Roman"/>
              </a:rPr>
              <a:t>rezultat</a:t>
            </a:r>
            <a:r>
              <a:rPr lang="en-GB" sz="1200" dirty="0">
                <a:ea typeface="Calibri"/>
                <a:cs typeface="Times New Roman"/>
              </a:rPr>
              <a:t>, </a:t>
            </a:r>
            <a:r>
              <a:rPr lang="en-GB" sz="1200" dirty="0" err="1">
                <a:ea typeface="Calibri"/>
                <a:cs typeface="Times New Roman"/>
              </a:rPr>
              <a:t>dodaju</a:t>
            </a:r>
            <a:r>
              <a:rPr lang="en-GB" sz="1200" dirty="0">
                <a:ea typeface="Calibri"/>
                <a:cs typeface="Times New Roman"/>
              </a:rPr>
              <a:t> se i </a:t>
            </a:r>
            <a:r>
              <a:rPr lang="en-GB" sz="1200" dirty="0" err="1">
                <a:ea typeface="Calibri"/>
                <a:cs typeface="Times New Roman"/>
              </a:rPr>
              <a:t>poeni</a:t>
            </a:r>
            <a:r>
              <a:rPr lang="en-GB" sz="1200" dirty="0">
                <a:ea typeface="Calibri"/>
                <a:cs typeface="Times New Roman"/>
              </a:rPr>
              <a:t> </a:t>
            </a:r>
            <a:r>
              <a:rPr lang="en-GB" sz="1200" dirty="0" err="1">
                <a:ea typeface="Calibri"/>
                <a:cs typeface="Times New Roman"/>
              </a:rPr>
              <a:t>za</a:t>
            </a:r>
            <a:r>
              <a:rPr lang="en-GB" sz="1200" dirty="0">
                <a:ea typeface="Calibri"/>
                <a:cs typeface="Times New Roman"/>
              </a:rPr>
              <a:t> </a:t>
            </a:r>
            <a:r>
              <a:rPr lang="en-GB" sz="1200" dirty="0" err="1">
                <a:ea typeface="Calibri"/>
                <a:cs typeface="Times New Roman"/>
              </a:rPr>
              <a:t>postignuti</a:t>
            </a:r>
            <a:r>
              <a:rPr lang="en-GB" sz="1200" dirty="0">
                <a:ea typeface="Calibri"/>
                <a:cs typeface="Times New Roman"/>
              </a:rPr>
              <a:t> </a:t>
            </a:r>
            <a:r>
              <a:rPr lang="en-GB" sz="1200" dirty="0" err="1">
                <a:ea typeface="Calibri"/>
                <a:cs typeface="Times New Roman"/>
              </a:rPr>
              <a:t>pogodak</a:t>
            </a:r>
            <a:r>
              <a:rPr lang="en-GB" sz="1200" dirty="0">
                <a:ea typeface="Calibri"/>
                <a:cs typeface="Times New Roman"/>
              </a:rPr>
              <a:t>.</a:t>
            </a:r>
            <a:endParaRPr lang="sr-Latn-RS" sz="1100" dirty="0">
              <a:ea typeface="Calibri"/>
              <a:cs typeface="Times New Roman"/>
            </a:endParaRPr>
          </a:p>
          <a:p>
            <a:pPr algn="just">
              <a:lnSpc>
                <a:spcPct val="115000"/>
              </a:lnSpc>
              <a:spcAft>
                <a:spcPts val="1000"/>
              </a:spcAft>
            </a:pPr>
            <a:r>
              <a:rPr lang="en-GB" sz="1200" dirty="0">
                <a:ea typeface="Calibri"/>
                <a:cs typeface="Times New Roman"/>
              </a:rPr>
              <a:t>U </a:t>
            </a:r>
            <a:r>
              <a:rPr lang="en-GB" sz="1200" dirty="0" err="1">
                <a:ea typeface="Calibri"/>
                <a:cs typeface="Times New Roman"/>
              </a:rPr>
              <a:t>drugom</a:t>
            </a:r>
            <a:r>
              <a:rPr lang="en-GB" sz="1200" dirty="0">
                <a:ea typeface="Calibri"/>
                <a:cs typeface="Times New Roman"/>
              </a:rPr>
              <a:t> </a:t>
            </a:r>
            <a:r>
              <a:rPr lang="en-GB" sz="1200" dirty="0" err="1">
                <a:ea typeface="Calibri"/>
                <a:cs typeface="Times New Roman"/>
              </a:rPr>
              <a:t>kolu</a:t>
            </a:r>
            <a:r>
              <a:rPr lang="en-GB" sz="1200" dirty="0">
                <a:ea typeface="Calibri"/>
                <a:cs typeface="Times New Roman"/>
              </a:rPr>
              <a:t> </a:t>
            </a:r>
            <a:r>
              <a:rPr lang="en-GB" sz="1200" dirty="0" err="1">
                <a:ea typeface="Calibri"/>
                <a:cs typeface="Times New Roman"/>
              </a:rPr>
              <a:t>igraju</a:t>
            </a:r>
            <a:r>
              <a:rPr lang="en-GB" sz="1200" dirty="0">
                <a:ea typeface="Calibri"/>
                <a:cs typeface="Times New Roman"/>
              </a:rPr>
              <a:t> </a:t>
            </a:r>
            <a:r>
              <a:rPr lang="en-GB" sz="1200" dirty="0" err="1">
                <a:ea typeface="Calibri"/>
                <a:cs typeface="Times New Roman"/>
              </a:rPr>
              <a:t>opet</a:t>
            </a:r>
            <a:r>
              <a:rPr lang="en-GB" sz="1200" dirty="0">
                <a:ea typeface="Calibri"/>
                <a:cs typeface="Times New Roman"/>
              </a:rPr>
              <a:t> A </a:t>
            </a:r>
            <a:r>
              <a:rPr lang="en-GB" sz="1200" dirty="0" err="1">
                <a:ea typeface="Calibri"/>
                <a:cs typeface="Times New Roman"/>
              </a:rPr>
              <a:t>protiv</a:t>
            </a:r>
            <a:r>
              <a:rPr lang="en-GB" sz="1200" dirty="0">
                <a:ea typeface="Calibri"/>
                <a:cs typeface="Times New Roman"/>
              </a:rPr>
              <a:t> B, C-D, E-F, </a:t>
            </a:r>
            <a:r>
              <a:rPr lang="en-GB" sz="1200" dirty="0" err="1">
                <a:ea typeface="Calibri"/>
                <a:cs typeface="Times New Roman"/>
              </a:rPr>
              <a:t>ali</a:t>
            </a:r>
            <a:r>
              <a:rPr lang="en-GB" sz="1200" dirty="0">
                <a:ea typeface="Calibri"/>
                <a:cs typeface="Times New Roman"/>
              </a:rPr>
              <a:t> </a:t>
            </a:r>
            <a:r>
              <a:rPr lang="en-GB" sz="1200" dirty="0" err="1">
                <a:ea typeface="Calibri"/>
                <a:cs typeface="Times New Roman"/>
              </a:rPr>
              <a:t>te</a:t>
            </a:r>
            <a:r>
              <a:rPr lang="en-GB" sz="1200" dirty="0">
                <a:ea typeface="Calibri"/>
                <a:cs typeface="Times New Roman"/>
              </a:rPr>
              <a:t> </a:t>
            </a:r>
            <a:r>
              <a:rPr lang="en-GB" sz="1200" dirty="0" err="1">
                <a:ea typeface="Calibri"/>
                <a:cs typeface="Times New Roman"/>
              </a:rPr>
              <a:t>oznake</a:t>
            </a:r>
            <a:r>
              <a:rPr lang="en-GB" sz="1200" dirty="0">
                <a:ea typeface="Calibri"/>
                <a:cs typeface="Times New Roman"/>
              </a:rPr>
              <a:t> </a:t>
            </a:r>
            <a:r>
              <a:rPr lang="en-GB" sz="1200" dirty="0" err="1">
                <a:ea typeface="Calibri"/>
                <a:cs typeface="Times New Roman"/>
              </a:rPr>
              <a:t>sada</a:t>
            </a:r>
            <a:r>
              <a:rPr lang="en-GB" sz="1200" dirty="0">
                <a:ea typeface="Calibri"/>
                <a:cs typeface="Times New Roman"/>
              </a:rPr>
              <a:t> </a:t>
            </a:r>
            <a:r>
              <a:rPr lang="en-GB" sz="1200" dirty="0" err="1">
                <a:ea typeface="Calibri"/>
                <a:cs typeface="Times New Roman"/>
              </a:rPr>
              <a:t>imaju</a:t>
            </a:r>
            <a:r>
              <a:rPr lang="en-GB" sz="1200" dirty="0">
                <a:ea typeface="Calibri"/>
                <a:cs typeface="Times New Roman"/>
              </a:rPr>
              <a:t> </a:t>
            </a:r>
            <a:r>
              <a:rPr lang="en-GB" sz="1200" dirty="0" err="1">
                <a:ea typeface="Calibri"/>
                <a:cs typeface="Times New Roman"/>
              </a:rPr>
              <a:t>drugi</a:t>
            </a:r>
            <a:r>
              <a:rPr lang="en-GB" sz="1200" dirty="0">
                <a:ea typeface="Calibri"/>
                <a:cs typeface="Times New Roman"/>
              </a:rPr>
              <a:t> </a:t>
            </a:r>
            <a:r>
              <a:rPr lang="en-GB" sz="1200" dirty="0" err="1">
                <a:ea typeface="Calibri"/>
                <a:cs typeface="Times New Roman"/>
              </a:rPr>
              <a:t>igrači</a:t>
            </a:r>
            <a:r>
              <a:rPr lang="en-GB" sz="1200" dirty="0">
                <a:ea typeface="Calibri"/>
                <a:cs typeface="Times New Roman"/>
              </a:rPr>
              <a:t>. Na </a:t>
            </a:r>
            <a:r>
              <a:rPr lang="en-GB" sz="1200" dirty="0" err="1">
                <a:ea typeface="Calibri"/>
                <a:cs typeface="Times New Roman"/>
              </a:rPr>
              <a:t>taj</a:t>
            </a:r>
            <a:r>
              <a:rPr lang="en-GB" sz="1200" dirty="0">
                <a:ea typeface="Calibri"/>
                <a:cs typeface="Times New Roman"/>
              </a:rPr>
              <a:t> </a:t>
            </a:r>
            <a:r>
              <a:rPr lang="en-GB" sz="1200" dirty="0" err="1">
                <a:ea typeface="Calibri"/>
                <a:cs typeface="Times New Roman"/>
              </a:rPr>
              <a:t>način</a:t>
            </a:r>
            <a:r>
              <a:rPr lang="en-GB" sz="1200" dirty="0">
                <a:ea typeface="Calibri"/>
                <a:cs typeface="Times New Roman"/>
              </a:rPr>
              <a:t> se </a:t>
            </a:r>
            <a:r>
              <a:rPr lang="en-GB" sz="1200" dirty="0" err="1">
                <a:ea typeface="Calibri"/>
                <a:cs typeface="Times New Roman"/>
              </a:rPr>
              <a:t>odigra</a:t>
            </a:r>
            <a:r>
              <a:rPr lang="en-GB" sz="1200" dirty="0">
                <a:ea typeface="Calibri"/>
                <a:cs typeface="Times New Roman"/>
              </a:rPr>
              <a:t> </a:t>
            </a:r>
            <a:r>
              <a:rPr lang="en-GB" sz="1200" dirty="0" err="1">
                <a:ea typeface="Calibri"/>
                <a:cs typeface="Times New Roman"/>
              </a:rPr>
              <a:t>svih</a:t>
            </a:r>
            <a:r>
              <a:rPr lang="en-GB" sz="1200" dirty="0">
                <a:ea typeface="Calibri"/>
                <a:cs typeface="Times New Roman"/>
              </a:rPr>
              <a:t> 5 kola.</a:t>
            </a:r>
            <a:endParaRPr lang="sr-Latn-RS" sz="1100" dirty="0">
              <a:ea typeface="Calibri"/>
              <a:cs typeface="Times New Roman"/>
            </a:endParaRPr>
          </a:p>
          <a:p>
            <a:pPr algn="just">
              <a:lnSpc>
                <a:spcPct val="115000"/>
              </a:lnSpc>
              <a:spcAft>
                <a:spcPts val="1000"/>
              </a:spcAft>
            </a:pPr>
            <a:r>
              <a:rPr lang="en-GB" sz="1200" dirty="0">
                <a:ea typeface="Calibri"/>
                <a:cs typeface="Times New Roman"/>
              </a:rPr>
              <a:t>Na </a:t>
            </a:r>
            <a:r>
              <a:rPr lang="en-GB" sz="1200" dirty="0" err="1">
                <a:ea typeface="Calibri"/>
                <a:cs typeface="Times New Roman"/>
              </a:rPr>
              <a:t>kraju</a:t>
            </a:r>
            <a:r>
              <a:rPr lang="en-GB" sz="1200" dirty="0">
                <a:ea typeface="Calibri"/>
                <a:cs typeface="Times New Roman"/>
              </a:rPr>
              <a:t> se </a:t>
            </a:r>
            <a:r>
              <a:rPr lang="en-GB" sz="1200" dirty="0" err="1">
                <a:ea typeface="Calibri"/>
                <a:cs typeface="Times New Roman"/>
              </a:rPr>
              <a:t>saberu</a:t>
            </a:r>
            <a:r>
              <a:rPr lang="en-GB" sz="1200" dirty="0">
                <a:ea typeface="Calibri"/>
                <a:cs typeface="Times New Roman"/>
              </a:rPr>
              <a:t> </a:t>
            </a:r>
            <a:r>
              <a:rPr lang="en-GB" sz="1200" dirty="0" err="1">
                <a:ea typeface="Calibri"/>
                <a:cs typeface="Times New Roman"/>
              </a:rPr>
              <a:t>svi</a:t>
            </a:r>
            <a:r>
              <a:rPr lang="en-GB" sz="1200" dirty="0">
                <a:ea typeface="Calibri"/>
                <a:cs typeface="Times New Roman"/>
              </a:rPr>
              <a:t> </a:t>
            </a:r>
            <a:r>
              <a:rPr lang="en-GB" sz="1200" dirty="0" err="1">
                <a:ea typeface="Calibri"/>
                <a:cs typeface="Times New Roman"/>
              </a:rPr>
              <a:t>poeni</a:t>
            </a:r>
            <a:r>
              <a:rPr lang="en-GB" sz="1200" dirty="0">
                <a:ea typeface="Calibri"/>
                <a:cs typeface="Times New Roman"/>
              </a:rPr>
              <a:t> i </a:t>
            </a:r>
            <a:r>
              <a:rPr lang="en-GB" sz="1200" dirty="0" err="1">
                <a:ea typeface="Calibri"/>
                <a:cs typeface="Times New Roman"/>
              </a:rPr>
              <a:t>dobije</a:t>
            </a:r>
            <a:r>
              <a:rPr lang="en-GB" sz="1200" dirty="0">
                <a:ea typeface="Calibri"/>
                <a:cs typeface="Times New Roman"/>
              </a:rPr>
              <a:t> </a:t>
            </a:r>
            <a:r>
              <a:rPr lang="en-GB" sz="1200" dirty="0" err="1">
                <a:ea typeface="Calibri"/>
                <a:cs typeface="Times New Roman"/>
              </a:rPr>
              <a:t>pobednik</a:t>
            </a:r>
            <a:r>
              <a:rPr lang="en-GB" sz="1200" dirty="0">
                <a:ea typeface="Calibri"/>
                <a:cs typeface="Times New Roman"/>
              </a:rPr>
              <a:t> </a:t>
            </a:r>
            <a:r>
              <a:rPr lang="en-GB" sz="1200" dirty="0" err="1">
                <a:ea typeface="Calibri"/>
                <a:cs typeface="Times New Roman"/>
              </a:rPr>
              <a:t>ili</a:t>
            </a:r>
            <a:r>
              <a:rPr lang="en-GB" sz="1200" dirty="0">
                <a:ea typeface="Calibri"/>
                <a:cs typeface="Times New Roman"/>
              </a:rPr>
              <a:t> </a:t>
            </a:r>
            <a:r>
              <a:rPr lang="en-GB" sz="1200" dirty="0" err="1">
                <a:ea typeface="Calibri"/>
                <a:cs typeface="Times New Roman"/>
              </a:rPr>
              <a:t>ekipa</a:t>
            </a:r>
            <a:r>
              <a:rPr lang="en-GB" sz="1200" dirty="0">
                <a:ea typeface="Calibri"/>
                <a:cs typeface="Times New Roman"/>
              </a:rPr>
              <a:t> </a:t>
            </a:r>
            <a:r>
              <a:rPr lang="en-GB" sz="1200" dirty="0" err="1">
                <a:ea typeface="Calibri"/>
                <a:cs typeface="Times New Roman"/>
              </a:rPr>
              <a:t>pobednika</a:t>
            </a:r>
            <a:r>
              <a:rPr lang="en-GB" sz="1200" dirty="0">
                <a:ea typeface="Calibri"/>
                <a:cs typeface="Times New Roman"/>
              </a:rPr>
              <a:t>, </a:t>
            </a:r>
            <a:r>
              <a:rPr lang="en-GB" sz="1200" dirty="0" err="1">
                <a:ea typeface="Calibri"/>
                <a:cs typeface="Times New Roman"/>
              </a:rPr>
              <a:t>koja</a:t>
            </a:r>
            <a:r>
              <a:rPr lang="en-GB" sz="1200" dirty="0">
                <a:ea typeface="Calibri"/>
                <a:cs typeface="Times New Roman"/>
              </a:rPr>
              <a:t> </a:t>
            </a:r>
            <a:r>
              <a:rPr lang="en-GB" sz="1200" dirty="0" err="1">
                <a:ea typeface="Calibri"/>
                <a:cs typeface="Times New Roman"/>
              </a:rPr>
              <a:t>može</a:t>
            </a:r>
            <a:r>
              <a:rPr lang="en-GB" sz="1200" dirty="0">
                <a:ea typeface="Calibri"/>
                <a:cs typeface="Times New Roman"/>
              </a:rPr>
              <a:t> </a:t>
            </a:r>
            <a:r>
              <a:rPr lang="en-GB" sz="1200" dirty="0" err="1">
                <a:ea typeface="Calibri"/>
                <a:cs typeface="Times New Roman"/>
              </a:rPr>
              <a:t>odigrati</a:t>
            </a:r>
            <a:r>
              <a:rPr lang="en-GB" sz="1200" dirty="0">
                <a:ea typeface="Calibri"/>
                <a:cs typeface="Times New Roman"/>
              </a:rPr>
              <a:t> </a:t>
            </a:r>
            <a:r>
              <a:rPr lang="en-GB" sz="1200" dirty="0" err="1">
                <a:ea typeface="Calibri"/>
                <a:cs typeface="Times New Roman"/>
              </a:rPr>
              <a:t>susret</a:t>
            </a:r>
            <a:r>
              <a:rPr lang="en-GB" sz="1200" dirty="0">
                <a:ea typeface="Calibri"/>
                <a:cs typeface="Times New Roman"/>
              </a:rPr>
              <a:t> i </a:t>
            </a:r>
            <a:r>
              <a:rPr lang="en-GB" sz="1200" dirty="0" err="1">
                <a:ea typeface="Calibri"/>
                <a:cs typeface="Times New Roman"/>
              </a:rPr>
              <a:t>sa</a:t>
            </a:r>
            <a:r>
              <a:rPr lang="en-GB" sz="1200" dirty="0">
                <a:ea typeface="Calibri"/>
                <a:cs typeface="Times New Roman"/>
              </a:rPr>
              <a:t> </a:t>
            </a:r>
            <a:r>
              <a:rPr lang="en-GB" sz="1200" dirty="0" err="1">
                <a:ea typeface="Calibri"/>
                <a:cs typeface="Times New Roman"/>
              </a:rPr>
              <a:t>ekipom</a:t>
            </a:r>
            <a:r>
              <a:rPr lang="en-GB" sz="1200" dirty="0">
                <a:ea typeface="Calibri"/>
                <a:cs typeface="Times New Roman"/>
              </a:rPr>
              <a:t> </a:t>
            </a:r>
            <a:r>
              <a:rPr lang="en-GB" sz="1200" dirty="0" err="1">
                <a:ea typeface="Calibri"/>
                <a:cs typeface="Times New Roman"/>
              </a:rPr>
              <a:t>koja</a:t>
            </a:r>
            <a:r>
              <a:rPr lang="en-GB" sz="1200" dirty="0">
                <a:ea typeface="Calibri"/>
                <a:cs typeface="Times New Roman"/>
              </a:rPr>
              <a:t> je </a:t>
            </a:r>
            <a:r>
              <a:rPr lang="en-GB" sz="1200" dirty="0" err="1">
                <a:ea typeface="Calibri"/>
                <a:cs typeface="Times New Roman"/>
              </a:rPr>
              <a:t>skupila</a:t>
            </a:r>
            <a:r>
              <a:rPr lang="en-GB" sz="1200" dirty="0">
                <a:ea typeface="Calibri"/>
                <a:cs typeface="Times New Roman"/>
              </a:rPr>
              <a:t> </a:t>
            </a:r>
            <a:r>
              <a:rPr lang="en-GB" sz="1200" dirty="0" err="1">
                <a:ea typeface="Calibri"/>
                <a:cs typeface="Times New Roman"/>
              </a:rPr>
              <a:t>najmanje</a:t>
            </a:r>
            <a:r>
              <a:rPr lang="en-GB" sz="1200" dirty="0">
                <a:ea typeface="Calibri"/>
                <a:cs typeface="Times New Roman"/>
              </a:rPr>
              <a:t> </a:t>
            </a:r>
            <a:r>
              <a:rPr lang="en-GB" sz="1200" dirty="0" err="1">
                <a:ea typeface="Calibri"/>
                <a:cs typeface="Times New Roman"/>
              </a:rPr>
              <a:t>poena</a:t>
            </a:r>
            <a:r>
              <a:rPr lang="en-GB" sz="1200" dirty="0">
                <a:ea typeface="Calibri"/>
                <a:cs typeface="Times New Roman"/>
              </a:rPr>
              <a:t>.</a:t>
            </a:r>
            <a:endParaRPr lang="sr-Latn-RS" sz="1100" dirty="0">
              <a:ea typeface="Calibri"/>
              <a:cs typeface="Times New Roman"/>
            </a:endParaRPr>
          </a:p>
          <a:p>
            <a:pPr algn="just">
              <a:lnSpc>
                <a:spcPct val="115000"/>
              </a:lnSpc>
              <a:spcAft>
                <a:spcPts val="1000"/>
              </a:spcAft>
            </a:pPr>
            <a:r>
              <a:rPr lang="en-GB" sz="1200" dirty="0" err="1">
                <a:ea typeface="Calibri"/>
                <a:cs typeface="Times New Roman"/>
              </a:rPr>
              <a:t>Jedna</a:t>
            </a:r>
            <a:r>
              <a:rPr lang="en-GB" sz="1200" dirty="0">
                <a:ea typeface="Calibri"/>
                <a:cs typeface="Times New Roman"/>
              </a:rPr>
              <a:t> </a:t>
            </a:r>
            <a:r>
              <a:rPr lang="en-GB" sz="1200" dirty="0" err="1">
                <a:ea typeface="Calibri"/>
                <a:cs typeface="Times New Roman"/>
              </a:rPr>
              <a:t>osoba</a:t>
            </a:r>
            <a:r>
              <a:rPr lang="en-GB" sz="1200" dirty="0">
                <a:ea typeface="Calibri"/>
                <a:cs typeface="Times New Roman"/>
              </a:rPr>
              <a:t>, </a:t>
            </a:r>
            <a:r>
              <a:rPr lang="en-GB" sz="1200" dirty="0" err="1">
                <a:ea typeface="Calibri"/>
                <a:cs typeface="Times New Roman"/>
              </a:rPr>
              <a:t>sa</a:t>
            </a:r>
            <a:r>
              <a:rPr lang="en-GB" sz="1200" dirty="0">
                <a:ea typeface="Calibri"/>
                <a:cs typeface="Times New Roman"/>
              </a:rPr>
              <a:t> </a:t>
            </a:r>
            <a:r>
              <a:rPr lang="en-GB" sz="1200" dirty="0" err="1">
                <a:ea typeface="Calibri"/>
                <a:cs typeface="Times New Roman"/>
              </a:rPr>
              <a:t>asistentom</a:t>
            </a:r>
            <a:r>
              <a:rPr lang="en-GB" sz="1200" dirty="0">
                <a:ea typeface="Calibri"/>
                <a:cs typeface="Times New Roman"/>
              </a:rPr>
              <a:t>, </a:t>
            </a:r>
            <a:r>
              <a:rPr lang="en-GB" sz="1200" dirty="0" err="1">
                <a:ea typeface="Calibri"/>
                <a:cs typeface="Times New Roman"/>
              </a:rPr>
              <a:t>vodi</a:t>
            </a:r>
            <a:r>
              <a:rPr lang="en-GB" sz="1200" dirty="0">
                <a:ea typeface="Calibri"/>
                <a:cs typeface="Times New Roman"/>
              </a:rPr>
              <a:t> 24 </a:t>
            </a:r>
            <a:r>
              <a:rPr lang="en-GB" sz="1200" dirty="0" err="1">
                <a:ea typeface="Calibri"/>
                <a:cs typeface="Times New Roman"/>
              </a:rPr>
              <a:t>igrača</a:t>
            </a:r>
            <a:r>
              <a:rPr lang="en-GB" sz="1200" dirty="0">
                <a:ea typeface="Calibri"/>
                <a:cs typeface="Times New Roman"/>
              </a:rPr>
              <a:t> u 90 </a:t>
            </a:r>
            <a:r>
              <a:rPr lang="en-GB" sz="1200" dirty="0" err="1">
                <a:ea typeface="Calibri"/>
                <a:cs typeface="Times New Roman"/>
              </a:rPr>
              <a:t>minuta</a:t>
            </a:r>
            <a:r>
              <a:rPr lang="en-GB" sz="1200" dirty="0">
                <a:ea typeface="Calibri"/>
                <a:cs typeface="Times New Roman"/>
              </a:rPr>
              <a:t>, </a:t>
            </a:r>
            <a:r>
              <a:rPr lang="en-GB" sz="1200" dirty="0" err="1">
                <a:ea typeface="Calibri"/>
                <a:cs typeface="Times New Roman"/>
              </a:rPr>
              <a:t>na</a:t>
            </a:r>
            <a:r>
              <a:rPr lang="en-GB" sz="1200" dirty="0">
                <a:ea typeface="Calibri"/>
                <a:cs typeface="Times New Roman"/>
              </a:rPr>
              <a:t> </a:t>
            </a:r>
            <a:r>
              <a:rPr lang="en-GB" sz="1200" dirty="0" err="1">
                <a:ea typeface="Calibri"/>
                <a:cs typeface="Times New Roman"/>
              </a:rPr>
              <a:t>jednom</a:t>
            </a:r>
            <a:r>
              <a:rPr lang="en-GB" sz="1200" dirty="0">
                <a:ea typeface="Calibri"/>
                <a:cs typeface="Times New Roman"/>
              </a:rPr>
              <a:t> </a:t>
            </a:r>
            <a:r>
              <a:rPr lang="en-GB" sz="1200" dirty="0" err="1">
                <a:ea typeface="Calibri"/>
                <a:cs typeface="Times New Roman"/>
              </a:rPr>
              <a:t>fudbalskom</a:t>
            </a:r>
            <a:r>
              <a:rPr lang="en-GB" sz="1200" dirty="0">
                <a:ea typeface="Calibri"/>
                <a:cs typeface="Times New Roman"/>
              </a:rPr>
              <a:t> </a:t>
            </a:r>
            <a:r>
              <a:rPr lang="en-GB" sz="1200" dirty="0" err="1">
                <a:ea typeface="Calibri"/>
                <a:cs typeface="Times New Roman"/>
              </a:rPr>
              <a:t>polju</a:t>
            </a:r>
            <a:r>
              <a:rPr lang="en-GB" sz="1200" dirty="0">
                <a:ea typeface="Calibri"/>
                <a:cs typeface="Times New Roman"/>
              </a:rPr>
              <a:t>, </a:t>
            </a:r>
            <a:r>
              <a:rPr lang="en-GB" sz="1200" dirty="0" err="1">
                <a:ea typeface="Calibri"/>
                <a:cs typeface="Times New Roman"/>
              </a:rPr>
              <a:t>sa</a:t>
            </a:r>
            <a:r>
              <a:rPr lang="en-GB" sz="1200" dirty="0">
                <a:ea typeface="Calibri"/>
                <a:cs typeface="Times New Roman"/>
              </a:rPr>
              <a:t> tri mala </a:t>
            </a:r>
            <a:r>
              <a:rPr lang="en-GB" sz="1200" dirty="0" err="1">
                <a:ea typeface="Calibri"/>
                <a:cs typeface="Times New Roman"/>
              </a:rPr>
              <a:t>terena</a:t>
            </a:r>
            <a:r>
              <a:rPr lang="en-GB" sz="1200" dirty="0">
                <a:ea typeface="Calibri"/>
                <a:cs typeface="Times New Roman"/>
              </a:rPr>
              <a:t> </a:t>
            </a:r>
            <a:r>
              <a:rPr lang="en-GB" sz="1200" dirty="0" err="1">
                <a:ea typeface="Calibri"/>
                <a:cs typeface="Times New Roman"/>
              </a:rPr>
              <a:t>na</a:t>
            </a:r>
            <a:r>
              <a:rPr lang="en-GB" sz="1200" dirty="0">
                <a:ea typeface="Calibri"/>
                <a:cs typeface="Times New Roman"/>
              </a:rPr>
              <a:t> </a:t>
            </a:r>
            <a:r>
              <a:rPr lang="en-GB" sz="1200" dirty="0" err="1">
                <a:ea typeface="Calibri"/>
                <a:cs typeface="Times New Roman"/>
              </a:rPr>
              <a:t>kojima</a:t>
            </a:r>
            <a:r>
              <a:rPr lang="en-GB" sz="1200" dirty="0">
                <a:ea typeface="Calibri"/>
                <a:cs typeface="Times New Roman"/>
              </a:rPr>
              <a:t> se </a:t>
            </a:r>
            <a:r>
              <a:rPr lang="en-GB" sz="1200" dirty="0" err="1">
                <a:ea typeface="Calibri"/>
                <a:cs typeface="Times New Roman"/>
              </a:rPr>
              <a:t>igra</a:t>
            </a:r>
            <a:r>
              <a:rPr lang="en-GB" sz="1200" dirty="0">
                <a:ea typeface="Calibri"/>
                <a:cs typeface="Times New Roman"/>
              </a:rPr>
              <a:t> 4:4. </a:t>
            </a:r>
            <a:endParaRPr lang="sr-Latn-RS" sz="1100" dirty="0">
              <a:ea typeface="Calibri"/>
              <a:cs typeface="Times New Roman"/>
            </a:endParaRPr>
          </a:p>
          <a:p>
            <a:pPr algn="just">
              <a:lnSpc>
                <a:spcPct val="115000"/>
              </a:lnSpc>
              <a:spcAft>
                <a:spcPts val="1000"/>
              </a:spcAft>
            </a:pPr>
            <a:r>
              <a:rPr lang="en-GB" sz="1200" dirty="0" err="1">
                <a:ea typeface="Calibri"/>
                <a:cs typeface="Times New Roman"/>
              </a:rPr>
              <a:t>Dodela</a:t>
            </a:r>
            <a:r>
              <a:rPr lang="en-GB" sz="1200" dirty="0">
                <a:ea typeface="Calibri"/>
                <a:cs typeface="Times New Roman"/>
              </a:rPr>
              <a:t> </a:t>
            </a:r>
            <a:r>
              <a:rPr lang="en-GB" sz="1200" dirty="0" err="1">
                <a:ea typeface="Calibri"/>
                <a:cs typeface="Times New Roman"/>
              </a:rPr>
              <a:t>nagrada</a:t>
            </a:r>
            <a:r>
              <a:rPr lang="en-GB" sz="1200" dirty="0">
                <a:ea typeface="Calibri"/>
                <a:cs typeface="Times New Roman"/>
              </a:rPr>
              <a:t> I </a:t>
            </a:r>
            <a:r>
              <a:rPr lang="en-GB" sz="1200" dirty="0" err="1">
                <a:ea typeface="Calibri"/>
                <a:cs typeface="Times New Roman"/>
              </a:rPr>
              <a:t>proglašenje</a:t>
            </a:r>
            <a:r>
              <a:rPr lang="en-GB" sz="1200" dirty="0">
                <a:ea typeface="Calibri"/>
                <a:cs typeface="Times New Roman"/>
              </a:rPr>
              <a:t> </a:t>
            </a:r>
            <a:r>
              <a:rPr lang="en-GB" sz="1200" dirty="0" err="1">
                <a:ea typeface="Calibri"/>
                <a:cs typeface="Times New Roman"/>
              </a:rPr>
              <a:t>pobednika</a:t>
            </a:r>
            <a:r>
              <a:rPr lang="en-GB" sz="1200" dirty="0">
                <a:ea typeface="Calibri"/>
                <a:cs typeface="Times New Roman"/>
              </a:rPr>
              <a:t> se </a:t>
            </a:r>
            <a:r>
              <a:rPr lang="en-GB" sz="1200" dirty="0" err="1">
                <a:ea typeface="Calibri"/>
                <a:cs typeface="Times New Roman"/>
              </a:rPr>
              <a:t>izvodi</a:t>
            </a:r>
            <a:r>
              <a:rPr lang="en-GB" sz="1200" dirty="0">
                <a:ea typeface="Calibri"/>
                <a:cs typeface="Times New Roman"/>
              </a:rPr>
              <a:t> </a:t>
            </a:r>
            <a:r>
              <a:rPr lang="en-GB" sz="1200" dirty="0" err="1">
                <a:ea typeface="Calibri"/>
                <a:cs typeface="Times New Roman"/>
              </a:rPr>
              <a:t>poslednjeg</a:t>
            </a:r>
            <a:r>
              <a:rPr lang="en-GB" sz="1200" dirty="0">
                <a:ea typeface="Calibri"/>
                <a:cs typeface="Times New Roman"/>
              </a:rPr>
              <a:t> </a:t>
            </a:r>
            <a:r>
              <a:rPr lang="en-GB" sz="1200" dirty="0" err="1">
                <a:ea typeface="Calibri"/>
                <a:cs typeface="Times New Roman"/>
              </a:rPr>
              <a:t>dana</a:t>
            </a:r>
            <a:r>
              <a:rPr lang="en-GB" sz="1200" dirty="0">
                <a:ea typeface="Calibri"/>
                <a:cs typeface="Times New Roman"/>
              </a:rPr>
              <a:t> </a:t>
            </a:r>
            <a:r>
              <a:rPr lang="en-GB" sz="1200" dirty="0" err="1">
                <a:ea typeface="Calibri"/>
                <a:cs typeface="Times New Roman"/>
              </a:rPr>
              <a:t>škole</a:t>
            </a:r>
            <a:r>
              <a:rPr lang="en-GB" sz="1200" dirty="0">
                <a:ea typeface="Calibri"/>
                <a:cs typeface="Times New Roman"/>
              </a:rPr>
              <a:t>.</a:t>
            </a:r>
            <a:endParaRPr lang="sr-Latn-RS" sz="1100" dirty="0">
              <a:ea typeface="Calibri"/>
              <a:cs typeface="Times New Roman"/>
            </a:endParaRPr>
          </a:p>
          <a:p>
            <a:r>
              <a:rPr lang="en-GB" sz="1200" b="1" dirty="0" err="1"/>
              <a:t>Utakmice</a:t>
            </a:r>
            <a:endParaRPr lang="sr-Latn-RS" sz="1200" b="1" dirty="0"/>
          </a:p>
          <a:p>
            <a:pPr lvl="0"/>
            <a:r>
              <a:rPr lang="en-GB" sz="1200" dirty="0"/>
              <a:t> Na </a:t>
            </a:r>
            <a:r>
              <a:rPr lang="en-GB" sz="1200" dirty="0" err="1"/>
              <a:t>svim</a:t>
            </a:r>
            <a:r>
              <a:rPr lang="en-GB" sz="1200" dirty="0"/>
              <a:t> </a:t>
            </a:r>
            <a:r>
              <a:rPr lang="en-GB" sz="1200" dirty="0" err="1"/>
              <a:t>terenima</a:t>
            </a:r>
            <a:r>
              <a:rPr lang="en-GB" sz="1200" dirty="0"/>
              <a:t> se </a:t>
            </a:r>
            <a:r>
              <a:rPr lang="en-GB" sz="1200" dirty="0" err="1"/>
              <a:t>počinje</a:t>
            </a:r>
            <a:r>
              <a:rPr lang="en-GB" sz="1200" dirty="0"/>
              <a:t> i </a:t>
            </a:r>
            <a:r>
              <a:rPr lang="en-GB" sz="1200" dirty="0" err="1"/>
              <a:t>završava</a:t>
            </a:r>
            <a:r>
              <a:rPr lang="en-GB" sz="1200" dirty="0"/>
              <a:t> </a:t>
            </a:r>
            <a:r>
              <a:rPr lang="en-GB" sz="1200" dirty="0" err="1"/>
              <a:t>istovremeno</a:t>
            </a:r>
            <a:r>
              <a:rPr lang="en-GB" sz="1200" dirty="0"/>
              <a:t>.</a:t>
            </a:r>
            <a:endParaRPr lang="sr-Latn-RS" sz="1200" dirty="0"/>
          </a:p>
          <a:p>
            <a:pPr lvl="0"/>
            <a:r>
              <a:rPr lang="en-GB" sz="1200" dirty="0"/>
              <a:t> </a:t>
            </a:r>
            <a:r>
              <a:rPr lang="en-GB" sz="1200" dirty="0" err="1"/>
              <a:t>Utakmice</a:t>
            </a:r>
            <a:r>
              <a:rPr lang="en-GB" sz="1200" dirty="0"/>
              <a:t> </a:t>
            </a:r>
            <a:r>
              <a:rPr lang="en-GB" sz="1200" dirty="0" err="1"/>
              <a:t>traju</a:t>
            </a:r>
            <a:r>
              <a:rPr lang="en-GB" sz="1200" dirty="0"/>
              <a:t> 10-15 </a:t>
            </a:r>
            <a:r>
              <a:rPr lang="en-GB" sz="1200" dirty="0" err="1"/>
              <a:t>minuta</a:t>
            </a:r>
            <a:r>
              <a:rPr lang="en-GB" sz="1200" dirty="0"/>
              <a:t>, a </a:t>
            </a:r>
            <a:r>
              <a:rPr lang="en-GB" sz="1200" dirty="0" err="1"/>
              <a:t>pauze</a:t>
            </a:r>
            <a:r>
              <a:rPr lang="en-GB" sz="1200" dirty="0"/>
              <a:t> 15 </a:t>
            </a:r>
            <a:r>
              <a:rPr lang="en-GB" sz="1200" dirty="0" err="1"/>
              <a:t>minuta</a:t>
            </a:r>
            <a:r>
              <a:rPr lang="en-GB" sz="1200" dirty="0"/>
              <a:t>.</a:t>
            </a:r>
            <a:endParaRPr lang="sr-Latn-RS" sz="1200" dirty="0"/>
          </a:p>
          <a:p>
            <a:pPr lvl="0"/>
            <a:r>
              <a:rPr lang="en-GB" sz="1200" dirty="0"/>
              <a:t> </a:t>
            </a:r>
            <a:r>
              <a:rPr lang="en-GB" sz="1200" dirty="0" err="1"/>
              <a:t>Nakon</a:t>
            </a:r>
            <a:r>
              <a:rPr lang="en-GB" sz="1200" dirty="0"/>
              <a:t> </a:t>
            </a:r>
            <a:r>
              <a:rPr lang="en-GB" sz="1200" dirty="0" err="1"/>
              <a:t>završetka</a:t>
            </a:r>
            <a:r>
              <a:rPr lang="en-GB" sz="1200" dirty="0"/>
              <a:t> </a:t>
            </a:r>
            <a:r>
              <a:rPr lang="en-GB" sz="1200" dirty="0" err="1"/>
              <a:t>utakmice</a:t>
            </a:r>
            <a:r>
              <a:rPr lang="en-GB" sz="1200" dirty="0"/>
              <a:t>, </a:t>
            </a:r>
            <a:r>
              <a:rPr lang="en-GB" sz="1200" dirty="0" err="1"/>
              <a:t>okupiti</a:t>
            </a:r>
            <a:r>
              <a:rPr lang="en-GB" sz="1200" dirty="0"/>
              <a:t> </a:t>
            </a:r>
            <a:r>
              <a:rPr lang="en-GB" sz="1200" dirty="0" err="1"/>
              <a:t>igrače</a:t>
            </a:r>
            <a:r>
              <a:rPr lang="en-GB" sz="1200" dirty="0"/>
              <a:t> i </a:t>
            </a:r>
            <a:r>
              <a:rPr lang="en-GB" sz="1200" dirty="0" err="1"/>
              <a:t>upisati</a:t>
            </a:r>
            <a:r>
              <a:rPr lang="en-GB" sz="1200" dirty="0"/>
              <a:t> </a:t>
            </a:r>
            <a:r>
              <a:rPr lang="en-GB" sz="1200" dirty="0" err="1"/>
              <a:t>rezultate</a:t>
            </a:r>
            <a:r>
              <a:rPr lang="en-GB" sz="1200" dirty="0"/>
              <a:t> u </a:t>
            </a:r>
            <a:r>
              <a:rPr lang="en-GB" sz="1200" dirty="0" err="1"/>
              <a:t>šemu</a:t>
            </a:r>
            <a:r>
              <a:rPr lang="en-GB" sz="1200" dirty="0"/>
              <a:t>.</a:t>
            </a:r>
            <a:endParaRPr lang="sr-Latn-RS" sz="1200" dirty="0"/>
          </a:p>
          <a:p>
            <a:pPr lvl="0"/>
            <a:r>
              <a:rPr lang="en-GB" sz="1200" dirty="0"/>
              <a:t> </a:t>
            </a:r>
            <a:r>
              <a:rPr lang="en-GB" sz="1200" dirty="0" err="1"/>
              <a:t>Početi</a:t>
            </a:r>
            <a:r>
              <a:rPr lang="en-GB" sz="1200" dirty="0"/>
              <a:t> </a:t>
            </a:r>
            <a:r>
              <a:rPr lang="en-GB" sz="1200" dirty="0" err="1"/>
              <a:t>novu</a:t>
            </a:r>
            <a:r>
              <a:rPr lang="en-GB" sz="1200" dirty="0"/>
              <a:t> i </a:t>
            </a:r>
            <a:r>
              <a:rPr lang="en-GB" sz="1200" dirty="0" err="1"/>
              <a:t>nastaviti</a:t>
            </a:r>
            <a:r>
              <a:rPr lang="en-GB" sz="1200" dirty="0"/>
              <a:t> </a:t>
            </a:r>
            <a:r>
              <a:rPr lang="en-GB" sz="1200" dirty="0" err="1"/>
              <a:t>tako</a:t>
            </a:r>
            <a:r>
              <a:rPr lang="en-GB" sz="1200" dirty="0"/>
              <a:t> </a:t>
            </a:r>
            <a:r>
              <a:rPr lang="en-GB" sz="1200" dirty="0" err="1"/>
              <a:t>dok</a:t>
            </a:r>
            <a:r>
              <a:rPr lang="en-GB" sz="1200" dirty="0"/>
              <a:t> se </a:t>
            </a:r>
            <a:r>
              <a:rPr lang="en-GB" sz="1200" dirty="0" err="1"/>
              <a:t>sve</a:t>
            </a:r>
            <a:r>
              <a:rPr lang="en-GB" sz="1200" dirty="0"/>
              <a:t> </a:t>
            </a:r>
            <a:r>
              <a:rPr lang="en-GB" sz="1200" dirty="0" err="1"/>
              <a:t>utakmice</a:t>
            </a:r>
            <a:r>
              <a:rPr lang="en-GB" sz="1200" dirty="0"/>
              <a:t> ne </a:t>
            </a:r>
            <a:r>
              <a:rPr lang="en-GB" sz="1200" dirty="0" err="1"/>
              <a:t>završe</a:t>
            </a:r>
            <a:r>
              <a:rPr lang="en-GB" sz="1200" dirty="0"/>
              <a:t>.</a:t>
            </a:r>
            <a:endParaRPr lang="sr-Latn-RS" sz="1200" dirty="0"/>
          </a:p>
          <a:p>
            <a:pPr lvl="0"/>
            <a:r>
              <a:rPr lang="en-GB" sz="1200" dirty="0"/>
              <a:t> U </a:t>
            </a:r>
            <a:r>
              <a:rPr lang="en-GB" sz="1200" dirty="0" err="1"/>
              <a:t>pauzama</a:t>
            </a:r>
            <a:r>
              <a:rPr lang="en-GB" sz="1200" dirty="0"/>
              <a:t> </a:t>
            </a:r>
            <a:r>
              <a:rPr lang="en-GB" sz="1200" dirty="0" err="1"/>
              <a:t>osvežiti</a:t>
            </a:r>
            <a:r>
              <a:rPr lang="en-GB" sz="1200" dirty="0"/>
              <a:t> </a:t>
            </a:r>
            <a:r>
              <a:rPr lang="en-GB" sz="1200" dirty="0" err="1"/>
              <a:t>igrače</a:t>
            </a:r>
            <a:r>
              <a:rPr lang="en-GB" sz="1200" dirty="0"/>
              <a:t>, </a:t>
            </a:r>
            <a:r>
              <a:rPr lang="en-GB" sz="1200" dirty="0" err="1"/>
              <a:t>uz</a:t>
            </a:r>
            <a:r>
              <a:rPr lang="en-GB" sz="1200" dirty="0"/>
              <a:t> </a:t>
            </a:r>
            <a:r>
              <a:rPr lang="en-GB" sz="1200" dirty="0" err="1"/>
              <a:t>razgovor</a:t>
            </a:r>
            <a:r>
              <a:rPr lang="en-GB" sz="1200" dirty="0"/>
              <a:t> </a:t>
            </a:r>
            <a:r>
              <a:rPr lang="en-GB" sz="1200" dirty="0" err="1"/>
              <a:t>nadoknaditi</a:t>
            </a:r>
            <a:r>
              <a:rPr lang="en-GB" sz="1200" dirty="0"/>
              <a:t> </a:t>
            </a:r>
            <a:r>
              <a:rPr lang="en-GB" sz="1200" dirty="0" err="1"/>
              <a:t>tečnost</a:t>
            </a:r>
            <a:r>
              <a:rPr lang="en-GB" sz="1200" dirty="0"/>
              <a:t> (</a:t>
            </a:r>
            <a:r>
              <a:rPr lang="en-GB" sz="1200" dirty="0" err="1"/>
              <a:t>voda</a:t>
            </a:r>
            <a:r>
              <a:rPr lang="en-GB" sz="1200" dirty="0"/>
              <a:t>, </a:t>
            </a:r>
            <a:r>
              <a:rPr lang="en-GB" sz="1200" dirty="0" err="1"/>
              <a:t>sok</a:t>
            </a:r>
            <a:r>
              <a:rPr lang="en-GB" sz="1200" dirty="0"/>
              <a:t>).</a:t>
            </a:r>
            <a:endParaRPr lang="sr-Latn-RS" sz="1200" dirty="0"/>
          </a:p>
          <a:p>
            <a:endParaRPr lang="sr-Latn-RS" sz="1200" dirty="0"/>
          </a:p>
        </p:txBody>
      </p:sp>
      <p:sp>
        <p:nvSpPr>
          <p:cNvPr id="4" name="Text Placeholder 3"/>
          <p:cNvSpPr>
            <a:spLocks noGrp="1"/>
          </p:cNvSpPr>
          <p:nvPr>
            <p:ph type="body" sz="half" idx="2"/>
          </p:nvPr>
        </p:nvSpPr>
        <p:spPr>
          <a:xfrm>
            <a:off x="457200" y="2276872"/>
            <a:ext cx="3008313" cy="3849291"/>
          </a:xfrm>
        </p:spPr>
        <p:txBody>
          <a:bodyPr/>
          <a:lstStyle/>
          <a:p>
            <a:endParaRPr lang="sr-Latn-RS" dirty="0"/>
          </a:p>
        </p:txBody>
      </p:sp>
      <p:graphicFrame>
        <p:nvGraphicFramePr>
          <p:cNvPr id="5" name="Object 4"/>
          <p:cNvGraphicFramePr>
            <a:graphicFrameLocks noChangeAspect="1"/>
          </p:cNvGraphicFramePr>
          <p:nvPr>
            <p:extLst>
              <p:ext uri="{D42A27DB-BD31-4B8C-83A1-F6EECF244321}">
                <p14:modId xmlns:p14="http://schemas.microsoft.com/office/powerpoint/2010/main" val="1636242723"/>
              </p:ext>
            </p:extLst>
          </p:nvPr>
        </p:nvGraphicFramePr>
        <p:xfrm>
          <a:off x="467544" y="2060848"/>
          <a:ext cx="2849563" cy="4064000"/>
        </p:xfrm>
        <a:graphic>
          <a:graphicData uri="http://schemas.openxmlformats.org/presentationml/2006/ole">
            <mc:AlternateContent xmlns:mc="http://schemas.openxmlformats.org/markup-compatibility/2006">
              <mc:Choice xmlns:v="urn:schemas-microsoft-com:vml" Requires="v">
                <p:oleObj spid="_x0000_s1049" name="Document" r:id="rId3" imgW="6096335" imgH="8696472" progId="Word.Document.12">
                  <p:embed/>
                </p:oleObj>
              </mc:Choice>
              <mc:Fallback>
                <p:oleObj name="Document" r:id="rId3" imgW="6096335" imgH="8696472" progId="Word.Document.12">
                  <p:embed/>
                  <p:pic>
                    <p:nvPicPr>
                      <p:cNvPr id="0" name=""/>
                      <p:cNvPicPr/>
                      <p:nvPr/>
                    </p:nvPicPr>
                    <p:blipFill>
                      <a:blip r:embed="rId4"/>
                      <a:stretch>
                        <a:fillRect/>
                      </a:stretch>
                    </p:blipFill>
                    <p:spPr>
                      <a:xfrm>
                        <a:off x="467544" y="2060848"/>
                        <a:ext cx="2849563" cy="4064000"/>
                      </a:xfrm>
                      <a:prstGeom prst="rect">
                        <a:avLst/>
                      </a:prstGeom>
                    </p:spPr>
                  </p:pic>
                </p:oleObj>
              </mc:Fallback>
            </mc:AlternateContent>
          </a:graphicData>
        </a:graphic>
      </p:graphicFrame>
    </p:spTree>
    <p:extLst>
      <p:ext uri="{BB962C8B-B14F-4D97-AF65-F5344CB8AC3E}">
        <p14:creationId xmlns:p14="http://schemas.microsoft.com/office/powerpoint/2010/main" val="318811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l"/>
            <a:r>
              <a:rPr lang="sr-Latn-RS" sz="1600" b="1" dirty="0"/>
              <a:t>Mogući pravci unapređenja organizovanja „Otvorene zabavne škole fudbala“ u opštini Osečina</a:t>
            </a:r>
            <a:r>
              <a:rPr lang="sr-Latn-RS" sz="1200" dirty="0"/>
              <a:t/>
            </a:r>
            <a:br>
              <a:rPr lang="sr-Latn-RS" sz="1200" dirty="0"/>
            </a:br>
            <a:endParaRPr lang="sr-Latn-RS" sz="1200" dirty="0"/>
          </a:p>
        </p:txBody>
      </p:sp>
      <p:sp>
        <p:nvSpPr>
          <p:cNvPr id="7" name="Text Placeholder 6"/>
          <p:cNvSpPr>
            <a:spLocks noGrp="1"/>
          </p:cNvSpPr>
          <p:nvPr>
            <p:ph idx="1"/>
          </p:nvPr>
        </p:nvSpPr>
        <p:spPr/>
        <p:txBody>
          <a:bodyPr>
            <a:normAutofit fontScale="92500" lnSpcReduction="10000"/>
          </a:bodyPr>
          <a:lstStyle/>
          <a:p>
            <a:pPr marL="0" indent="0">
              <a:buNone/>
            </a:pPr>
            <a:r>
              <a:rPr lang="sr-Latn-RS" sz="1600" b="0" dirty="0" smtClean="0"/>
              <a:t>Organizacija </a:t>
            </a:r>
            <a:r>
              <a:rPr lang="sr-Latn-RS" sz="1600" b="0" dirty="0"/>
              <a:t>„Otvorene zabavne škole fudbala“  dva  puta u toku </a:t>
            </a:r>
            <a:r>
              <a:rPr lang="sr-Latn-RS" sz="1600" b="0" dirty="0" smtClean="0"/>
              <a:t>godine</a:t>
            </a:r>
          </a:p>
          <a:p>
            <a:pPr marL="0" indent="0">
              <a:buNone/>
            </a:pPr>
            <a:r>
              <a:rPr lang="sr-Latn-RS" sz="1300" dirty="0" smtClean="0"/>
              <a:t>-Zimski period</a:t>
            </a:r>
          </a:p>
          <a:p>
            <a:pPr marL="0" indent="0">
              <a:buNone/>
            </a:pPr>
            <a:r>
              <a:rPr lang="sr-Latn-RS" sz="1300" b="0" dirty="0" smtClean="0"/>
              <a:t>-Zatvoren prostor</a:t>
            </a:r>
          </a:p>
          <a:p>
            <a:pPr marL="0" indent="0">
              <a:buNone/>
            </a:pPr>
            <a:r>
              <a:rPr lang="sr-Latn-RS" sz="1300" dirty="0" smtClean="0"/>
              <a:t>-Dnevne rotacije</a:t>
            </a:r>
            <a:endParaRPr lang="sr-Latn-RS" sz="1300" b="0" dirty="0" smtClean="0"/>
          </a:p>
          <a:p>
            <a:pPr marL="0" indent="0">
              <a:buNone/>
            </a:pPr>
            <a:r>
              <a:rPr lang="sr-Latn-RS" sz="1300" b="0" dirty="0" smtClean="0"/>
              <a:t>-Broj dece</a:t>
            </a:r>
          </a:p>
          <a:p>
            <a:pPr marL="0" indent="0">
              <a:buNone/>
            </a:pPr>
            <a:r>
              <a:rPr lang="sr-Latn-RS" sz="1300" dirty="0" smtClean="0"/>
              <a:t>-Trajanje škole</a:t>
            </a:r>
          </a:p>
          <a:p>
            <a:pPr marL="0" indent="0">
              <a:buNone/>
            </a:pPr>
            <a:endParaRPr lang="sr-Latn-RS" sz="1200" dirty="0" smtClean="0"/>
          </a:p>
          <a:p>
            <a:pPr marL="0" indent="0">
              <a:buNone/>
            </a:pPr>
            <a:r>
              <a:rPr lang="sr-Latn-RS" sz="1600" b="0" dirty="0" smtClean="0"/>
              <a:t>Ponovno aktiviranje inicijative škola+sport+policija</a:t>
            </a:r>
          </a:p>
          <a:p>
            <a:pPr marL="0" indent="0">
              <a:buNone/>
            </a:pPr>
            <a:r>
              <a:rPr lang="sr-Latn-RS" sz="1200" dirty="0" smtClean="0"/>
              <a:t> </a:t>
            </a:r>
            <a:r>
              <a:rPr lang="sr-Latn-RS" sz="1300" dirty="0" smtClean="0"/>
              <a:t>Ova </a:t>
            </a:r>
            <a:r>
              <a:rPr lang="sr-Latn-RS" sz="1300" dirty="0"/>
              <a:t>inicijativa je sprovođena do 2015 godine u opštini Osečina, razlozi prestanka saradnje su bili isključivo administrativne prirode. Ukoliko nije  moguće pronaći mehanizme ponovne aktivacije inicijative, potrebno je uključiti policijske službenike van radnog vremena u rad sa decom na školi u vidu trenera ili asistenata. </a:t>
            </a:r>
            <a:endParaRPr lang="sr-Latn-RS" sz="1300" dirty="0" smtClean="0"/>
          </a:p>
          <a:p>
            <a:pPr marL="0" indent="0">
              <a:buNone/>
            </a:pPr>
            <a:endParaRPr lang="sr-Latn-RS" sz="1200" dirty="0"/>
          </a:p>
          <a:p>
            <a:pPr marL="0" indent="0">
              <a:buNone/>
            </a:pPr>
            <a:r>
              <a:rPr lang="sr-Latn-RS" sz="1600" dirty="0"/>
              <a:t>Uključivanje roditelja dece koja učestvuju u rad škole</a:t>
            </a:r>
            <a:endParaRPr lang="sr-Latn-RS" sz="1600" dirty="0" smtClean="0"/>
          </a:p>
          <a:p>
            <a:pPr marL="0" indent="0">
              <a:buNone/>
            </a:pPr>
            <a:r>
              <a:rPr lang="sr-Latn-RS" sz="1200" dirty="0" smtClean="0"/>
              <a:t>  </a:t>
            </a:r>
            <a:r>
              <a:rPr lang="sr-Latn-RS" sz="1300" dirty="0" smtClean="0"/>
              <a:t>Roditelji </a:t>
            </a:r>
            <a:r>
              <a:rPr lang="sr-Latn-RS" sz="1300" dirty="0"/>
              <a:t>dece treba da znaju za održavaje škole i pomogućstvu učestvovuju u njoj. Osoba za rad sa roditeljima treba da bude lider škole. Jer on uspostavlja prvi kontakt sa njima prilikom upisa.  Za njih se može organizovati „Roditeljski dan“ </a:t>
            </a:r>
            <a:endParaRPr lang="sr-Latn-RS" sz="1300" dirty="0" smtClean="0"/>
          </a:p>
          <a:p>
            <a:pPr marL="0" indent="0">
              <a:buNone/>
            </a:pPr>
            <a:r>
              <a:rPr lang="sr-Latn-RS" sz="1300" dirty="0"/>
              <a:t>Cilj: „Roditeljskog dana“</a:t>
            </a:r>
          </a:p>
          <a:p>
            <a:pPr marL="0" indent="0">
              <a:buNone/>
            </a:pPr>
            <a:r>
              <a:rPr lang="sr-Latn-RS" sz="1300" dirty="0"/>
              <a:t>-Povezati roditelje jedne sa drugim.</a:t>
            </a:r>
          </a:p>
          <a:p>
            <a:pPr marL="0" indent="0">
              <a:buNone/>
            </a:pPr>
            <a:r>
              <a:rPr lang="sr-Latn-RS" sz="1300" dirty="0"/>
              <a:t>-Dati im aktivnu ulogu u razvoju dečijeg fudbala, na primer formiranjem Roditeljskog komiteta.</a:t>
            </a:r>
          </a:p>
          <a:p>
            <a:pPr marL="0" indent="0">
              <a:buNone/>
            </a:pPr>
            <a:r>
              <a:rPr lang="sr-Latn-RS" sz="1300" dirty="0"/>
              <a:t>-Dati im zadatke u toku trajanja škole (podela sokova, užine, nameštanje stanica</a:t>
            </a:r>
            <a:r>
              <a:rPr lang="sr-Latn-RS" sz="1300" dirty="0" smtClean="0"/>
              <a:t>...)</a:t>
            </a:r>
          </a:p>
          <a:p>
            <a:pPr marL="0" indent="0">
              <a:buNone/>
            </a:pPr>
            <a:endParaRPr lang="sr-Latn-RS" sz="1300" dirty="0"/>
          </a:p>
          <a:p>
            <a:pPr marL="0" indent="0">
              <a:buNone/>
            </a:pPr>
            <a:endParaRPr lang="sr-Latn-RS" sz="1400" b="0" dirty="0" smtClean="0"/>
          </a:p>
          <a:p>
            <a:pPr marL="0" indent="0">
              <a:buNone/>
            </a:pPr>
            <a:r>
              <a:rPr lang="sr-Latn-RS" sz="1200" dirty="0"/>
              <a:t> </a:t>
            </a:r>
            <a:endParaRPr lang="sr-Latn-RS" sz="1200" b="0" dirty="0"/>
          </a:p>
        </p:txBody>
      </p:sp>
      <p:sp>
        <p:nvSpPr>
          <p:cNvPr id="8" name="Content Placeholder 7"/>
          <p:cNvSpPr>
            <a:spLocks noGrp="1"/>
          </p:cNvSpPr>
          <p:nvPr>
            <p:ph type="subTitle" idx="4294967295"/>
          </p:nvPr>
        </p:nvSpPr>
        <p:spPr>
          <a:xfrm>
            <a:off x="1691680" y="5661248"/>
            <a:ext cx="4277072" cy="841648"/>
          </a:xfrm>
        </p:spPr>
        <p:txBody>
          <a:bodyPr>
            <a:normAutofit/>
          </a:bodyPr>
          <a:lstStyle/>
          <a:p>
            <a:pPr marL="0" indent="0">
              <a:buNone/>
            </a:pPr>
            <a:endParaRPr lang="sr-Latn-RS" sz="12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5517232"/>
            <a:ext cx="7126287" cy="10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9629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306490"/>
          </a:xfrm>
        </p:spPr>
        <p:txBody>
          <a:bodyPr>
            <a:normAutofit/>
          </a:bodyPr>
          <a:lstStyle/>
          <a:p>
            <a:pPr algn="l"/>
            <a:r>
              <a:rPr lang="sr-Latn-RS" sz="2400" b="1" dirty="0" smtClean="0"/>
              <a:t>Zaključak</a:t>
            </a:r>
            <a:r>
              <a:rPr lang="sr-Latn-RS" sz="1400" dirty="0" smtClean="0"/>
              <a:t/>
            </a:r>
            <a:br>
              <a:rPr lang="sr-Latn-RS" sz="1400" dirty="0" smtClean="0"/>
            </a:br>
            <a:r>
              <a:rPr lang="sr-Latn-RS" sz="1400" dirty="0" smtClean="0"/>
              <a:t> </a:t>
            </a:r>
            <a:r>
              <a:rPr lang="sr-Latn-RS" sz="1200" dirty="0" smtClean="0">
                <a:latin typeface="Calibri Light" pitchFamily="34" charset="0"/>
                <a:cs typeface="Calibri Light" pitchFamily="34" charset="0"/>
              </a:rPr>
              <a:t>Sam </a:t>
            </a:r>
            <a:r>
              <a:rPr lang="sr-Latn-RS" sz="1200" dirty="0">
                <a:latin typeface="Calibri Light" pitchFamily="34" charset="0"/>
                <a:cs typeface="Calibri Light" pitchFamily="34" charset="0"/>
              </a:rPr>
              <a:t>rad je pisan sa tendencijom da se prikaže organizacija fudbalske manifestacije u jednom mestu čiji je cilj da kroz sport, tačnije fudbal, ojačaju lokalne strukture opštine i da poveže mlade iz dva susedna grada, te da na takav način razbije predrasude i dā šansu mladima da stvore što bolje okruženje za njih same. Deca uključena iz dve opštine umesto da se dele na dva tima i igraju jedni protiv drugih kao što je tipičan fudbalski meč, oni su podeljeni u dvanaest grupa prema starosti te se tako mešaju. Dvanaest grupa dece provode vreme u programu kroz dvanaest različitih stanica kako bi naučili veštine fudbala i igrali igre koje zahtevaju saradnju i timski rad. Ove igre omogućavaju deci da izgrade odnose unutar svoje starosne grupe kroz timske aktivnosti. Fudbal postaje veći od pobede, a protivnik se doživljava kao saradnik u igri. Na osnovu toga ne postaje se dobar čovek samo zato što neko zna da dobro igra fudbal. Postaje se bolji fudbaler ako je neko dobar drug, koji je spreman da preuzme odgovornost i koji se na kritičan i konstruktivan način uključuje u pitanja vezana za svoju okolinu. </a:t>
            </a:r>
            <a:r>
              <a:rPr lang="sr-Latn-RS" sz="1200" dirty="0" smtClean="0">
                <a:latin typeface="Calibri Light" pitchFamily="34" charset="0"/>
                <a:cs typeface="Calibri Light" pitchFamily="34" charset="0"/>
              </a:rPr>
              <a:t/>
            </a:r>
            <a:br>
              <a:rPr lang="sr-Latn-RS" sz="1200" dirty="0" smtClean="0">
                <a:latin typeface="Calibri Light" pitchFamily="34" charset="0"/>
                <a:cs typeface="Calibri Light" pitchFamily="34" charset="0"/>
              </a:rPr>
            </a:br>
            <a:r>
              <a:rPr lang="vi-VN" sz="1200" dirty="0">
                <a:latin typeface="Calibri Light" pitchFamily="34" charset="0"/>
                <a:cs typeface="Calibri Light" pitchFamily="34" charset="0"/>
              </a:rPr>
              <a:t>Ovaj model škole sporta, kroz fudbal kao zasigurno jedan od najpopularnijih sportova današnjice i šire, najkompleksnijih društvenih fenomena, upućuje na teorijska razmatranja i praktičnu primenu fudbala u cilju zbližavanja pojedinaca iz različitih socio-kulturnih miljea, te ukazuje na ogroman socijalni potencijal fudbala i sporta uopšte u cilju jačanja i integracije društvenih grupa, te regiona pogođenih brojnim društvenim konfliktima</a:t>
            </a:r>
            <a:r>
              <a:rPr lang="vi-VN" sz="1400" dirty="0">
                <a:latin typeface="Calibri Light" pitchFamily="34" charset="0"/>
                <a:cs typeface="Calibri Light" pitchFamily="34" charset="0"/>
              </a:rPr>
              <a:t>.</a:t>
            </a:r>
            <a:endParaRPr lang="sr-Latn-RS" sz="1400" dirty="0">
              <a:latin typeface="Calibri Light" pitchFamily="34" charset="0"/>
              <a:cs typeface="Calibri Light"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5013176"/>
            <a:ext cx="7126287" cy="10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29683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642</TotalTime>
  <Words>1005</Words>
  <Application>Microsoft Office PowerPoint</Application>
  <PresentationFormat>On-screen Show (4:3)</PresentationFormat>
  <Paragraphs>138</Paragraphs>
  <Slides>16</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18" baseType="lpstr">
      <vt:lpstr>Office Theme</vt:lpstr>
      <vt:lpstr>Document</vt:lpstr>
      <vt:lpstr>UNIVERZITET U BEOGRADU     FAKULTET SPORTA I FIZIČKOG VASPITANJA  ZAVRŠNI RAD    TEMA:                      Fudbal kao sredstvo jačanja lokalne zajednice na primeru „Otvorene zabavne škole fudbala“  </vt:lpstr>
      <vt:lpstr> </vt:lpstr>
      <vt:lpstr>Cilj rada       Osnovni cilj rada je prikazati način sprovođenja jedinstvenog modela dečijeg fudbala na primeru „Otvorene zabavne škole fudbala“(Open Fun Football Schools)-OFFS u opštini Osečina kao i njegov značaj u jačanju lokalne zajednice, socijalne integracije dece i u prevazilaženju društvenih podela (po polu, etničkoj, nacionalnoj, verskoj pripadnosti itd) Još jedan od ciljeva rada je i ukazivanje na moguće pravce i unapređenje ovog modela.  </vt:lpstr>
      <vt:lpstr>            Zadaci rada            Analiza plana i programa „Otvorene zabavne škole fudbala „(Open Fun Football Schools)-OFFS i načina prilagođavanja lokalnoj zajednici u kojoj se sprovodi jesu osnovni zadatci rada. Osnovni zadatci biće izdvojeni i diskutovani kroz sledeće celine: -Ukazati da li plan i u kojoj meri u osnovi ima istu misiju kao originalna platforma. -Izdvojiti elemente plana koji podstiču na jačanje lokalne zajednice. -Izdvojiti elemente plana koji podstiču na jačanje socijalne integracije dece. -Ukazati na moguće pravce unapređenja organizovanja „Otvorene zabavne škole fudbala“ u svim delovima opštine gde se pojavljuju osetljive grupe stanovništva, kao što su deca sa posebnim potrebama, deca bez roditeljskog staranja, deca iz izbegličkih porodica, i deca pripadnici nacionalnih manjina.     </vt:lpstr>
      <vt:lpstr>                   Šta je „Otvorena zabavna škola fudbala“  (Open Fun Football Schools) ?         To je jedinstven humanitarni projekat  danske organizacije koja se zove Cross Cultures Project Association (CCPA)  u saradnji sa Norveškim Fudbalskim Savezom (NFF) finansiran od strane UEFA-e i Vlade Danske ,Norveške, Finske i Švedske. Osnovna ideja ovog projekta je promocija dečijeg fudbala kao sredstva za postizanje mirne koegzistencije, demokratije, kao i razvoja gradjanskog društva. Na taj način spajanjem dece i odraslih koji pripadaju različitim društvenim i etničkim grupama, preko zajedničkih interesa, dolazi do normalizovanja svakodnevnog života. Otvorena zabavna škola fudbala“-„ (Open Fun Football Schools)-OFSS gradi lokalnu strukturu za saradnju i angažovanje zajednice. Tako program okuplja veliki broj zainteresovanih strana i aktera oko zajedničke svrhe i uvek nastoji aktivno uključiti , opštine, nastavnike u osnovnoj školi, policiju u zajednici, lokalne sponzore, nacionalne i regionalne fudbalske asocijacije, lokalne i državne medije, ministarstva za mlade i sport i dr.   Škola se organizuje u saradnji sa dve opštine i dva  fudbalska kluba. Ukoliko se desi da jedna opština učestvuje samostalno, tada treba da uključi decu iz svih svojih mesnih zajednica. Svaka škola ima 3 lidera , 12 trenera i 12 asistenata, u školi učestvuje 192 dece uzrasta od 7-12 godina. 40  % su devojčice učesnici i  i isti procenat žena- trenera.</vt:lpstr>
      <vt:lpstr>Aktivno okruženje za učenje       Svako dete je jedinstveno. Stoga, je važno za naše trenere da imaju fokus na svako dete i njegova interesovanja te da od toga izvuku prednost i stimulišu dečiji potencijal za učenje . U skladu sa tim , dobar dečiji trener mora imati oko za  celinu radije nego da se fokusira na jednu vežbu, jedan detalj ili na jednog igrača. Stoga dečiji trener je odgovoran da stvori aktivno i pozitivno okruženje za učenje, što je kompleksan koncept:  Iz trenerske perspektive uključuje komplet od fizičke spreme, planova, plana rada, trenerskih materijala, organizacije časova, rada, društvenih odnosa do stavova prema učenju. Iz igračke perspektive uključuje atmosferu, društvene interakcije, stavove, strukturu ciljeva  koje igrač uči tokom časova.  Fizičko okruženje       Fizičko okruženje podrazumeva veliki naglasak na mestu na kome se organizuju dečije aktivnosti. Odnosno, teren treba da poželi dobrodošlicu otvorenih ruku i, stoga, ga često ukrašavamo zastavama , banerima, muzikom i drugim stvarima kako bi se svemu dao festivalski osećaj.</vt:lpstr>
      <vt:lpstr>Socijalno okruženje      Odnosi, drugarstvo i društveni život neke su od najvažnijih dimenzija sporta. Slagati se sa prijateljima na terenu i van njega često je važnije nego sama igra. Iz tog sledi da moramo da stavimo naglasak na pozitivnu socijalizaciju-naš cilj je da deci pružimo osećaj zajedništva, drugarstva, poverenja i razvoja, i da ih naučimo da se igra ne igra samo protiv, već i sa protivnikom. Deca na taj nači: -Slušaju jedni druge -Pokazuju da im je stalo do drugih -Prave kompromise međusobno -Oslanjaju se jedni na druge -Preuzimaju odgovornost  Integrisan pristup učenju   Što više centara u mozgu uspemo istovremeno da otvorimo bolje učimo i bolje pamtimo telom i glavom! Što potvrđuje istraživanje da fizički aktivna deca generalno bolje uče u školi od neaktivnih vršnjaka. Bolja ima je koncentracija i uče i telom glavom i srcem. Na ovoj osnovi smo napravili specifičan model „Glava-Srce-Akcija“.Na ovaj način fudbal postaje trodimenzionalan    </vt:lpstr>
      <vt:lpstr>Jednodimenzionalni trening: jednostavna vežba može da bude jednostavna štafetna igra od A do B i nazad do A ili jednostavna vežba dodavanja. Ovaj trening je izuzetno važan za početnike da ih nauči kako stopalo, telo i lopta treba da rade zajednoda bi se ostvario određeni pas, šut, udarac glavom, itd. Jednodimenzionalni trening uključuje učenje kratkoročnom memorijom.  Dvodimenzionalni trening: a) kada su samo glava i stopalo b) srce i stopalo ili c) glava i srce uključeni u vežbu, mi ga nazivamo dvodimenzionalnim ili dovoljni trening. Ovaj trening je naravno bolji od „treninga psa“, npr.vežba u kojoj igrač dodaje loptu dugo-kratko-dugo, itd  Trodimezionalni trening je onaj trening kada vežba uključuje i spoznaju, emociju I sposobnost (glava-srce-instrumente) u jednoj istoj vežbi. Ovo je najbolji način treniranja fudbala, jer je zabavno, ima veze sa igrom, uključuje više centara za učenje i od igrača zahteva da pročita situaciju i donosi odluke pre nego što uradi nešto. U trodimenzionalnim trenerskim metodama igrači pretežno koriste dugoročno pamćenje</vt:lpstr>
      <vt:lpstr>Trener i vitalni trenerski stilovi       Uloga trenera u Otvorenoj zabavnoj školi je raznovrsna , drugim rečima moraju se prenositi norme i vrednosti koje će imati pozitivno dejstvo na terenu i van njega. Stoga dobar trener je dinamičan i posvećen  pozitivnim pedagoškim pristupom; trener koji razume kako da podrži i motiviše decu i kojem je do te dece stalo, gde svako dete treba da doživi osećaj uspeha nagrade i poboljšanja. Treneri moraju da teže ka tome da imaju induktivan rad tj. da žele da „treniraju“, a ne da diktiraju. Na takav način deca razmišljaju i postavljaju pitanja o pokretu ili vežbi koju izvode što ih čini  kritičnijim i znatiželjnijim ne samo na terenu već i u ostalim aspektima života.   Kada se uče osnovne stvari u fudbalu počinje se sa najjednostavnijim elementima. Ako treniramo udarac unutrašnjom stranom stopala, važno je analitički podeliti vežbu na jednodimenzionalne elemente, tako se deci daju instrukcije o tome šta su najvažnije stvari kada izvode ovu vežbu (pogled u saigrača pre pasa, pa u loptu , pokreti nogu i ruku...), na takav način deca analiziraju  i postavljaju pitanja, a trener ih pitajući : „Da li vam je ovo dobro?“ ohrabruje da budu znatiželjna. Ovako se lakše otklanjaju greške u obuci tehnike sa loptom ili bez nje , a proces analiziranja počinje svaki put iznova.  Četiri vitalna trenerska stila jesu: -Čovek pre fudbala -Aktivan stil učenja sa detetomu centru -Igre pre vežbi -Efektivna pitanja radije nego samo instrukcije   </vt:lpstr>
      <vt:lpstr>Strukturna organizacija škole  -Instruktori -lider škole -lider trenera -tehnički lider -treneri -asistenti  </vt:lpstr>
      <vt:lpstr>Organizacija Otvorena zabavna škola fudbala (Open Fun Football Schools) – OFFS u Osečini  Lider škole -Sastanak sa predstavnicima opštine, policije, zdravstvrnim sektorom,potencijalnim donatorima -Potpisivanje ugovora sa kancelarijom OFFS -Učestvovanje na seminaru -Dobijanje opreme  Organizovanje trodnevnog programa u Osečini  -Određivanje mesta održavanja škole – lider škole -Sastanak sa trenerima u klubu, direktorom škole,  nastavnicima fizičkog, upoznavanje svih sa projektom -Sva tri lidera -Promovisanje škole preko medija – tehnički lider -Upis dece u Otvorenu zabavnu školu fudbala -lider škole -Dizajn i promotivni materijal, fotografisanje, ozvučenje-tehnički lider -Formiranje grupa na osnovu određenih kriterijuma: -Nije dobro da decu (grupu) trenira njihov trener koji ih trenira i u klubu. -Grupa se, obeležava brojevima od 1 do 12 i dobro je da deca znaju unapred broj svoje grupe( grupa može imati i ime nekog kluba) i ime trenera. -Potom se prave liste grupa sa imenima dece i ostalim podatcima i ove liste se ističu na vidnim mestima u gradu i u klubu, a mogu se čitati putem lokalnih medija, kako bi sva deca bila obaveštena da su upisana u školu, koja su grupa i ko im je trener, ko će ih primiti i voditi kroz školu fudbala. -Kada trener dobije listu imena učesnika svoje grupe , on sam traži načine da kontaktira sa decom , da ih informiše o školi. -Lider škole sa svojim saradnicima i trenerima radi na pripremi planova i obrazaca za rad. -Devojčice mogu koristiti svoju grupu ukoliko ih ima 16, a mogu biti u mešovitoj , ali tada treba da su u paru 2-4 ili 6.  (Kada trener dobije listu imena učesnika svoje grupe , on sam traži načine da kontaktira sa decom, da ih informiše o školi) lider škole  -Sastanci sa trenerima (dnevni plan i program, sistem rotacija...) sva tri lidera  </vt:lpstr>
      <vt:lpstr>Šema 12 stanica</vt:lpstr>
      <vt:lpstr>Šema trodnevnog programa po stanicama </vt:lpstr>
      <vt:lpstr>Bon- Bon kup je dobar jer: - Svi igrači igraju istovremeno i nema čekanja. -Sve vreme se menjaju saigrači i protivnici.  -Velika je mogućnost da svaki igrač doživi jednu ili više pobeda.  -Jednostavna organizacija. </vt:lpstr>
      <vt:lpstr>Mogući pravci unapređenja organizovanja „Otvorene zabavne škole fudbala“ u opštini Osečina </vt:lpstr>
      <vt:lpstr>Zaključak  Sam rad je pisan sa tendencijom da se prikaže organizacija fudbalske manifestacije u jednom mestu čiji je cilj da kroz sport, tačnije fudbal, ojačaju lokalne strukture opštine i da poveže mlade iz dva susedna grada, te da na takav način razbije predrasude i dā šansu mladima da stvore što bolje okruženje za njih same. Deca uključena iz dve opštine umesto da se dele na dva tima i igraju jedni protiv drugih kao što je tipičan fudbalski meč, oni su podeljeni u dvanaest grupa prema starosti te se tako mešaju. Dvanaest grupa dece provode vreme u programu kroz dvanaest različitih stanica kako bi naučili veštine fudbala i igrali igre koje zahtevaju saradnju i timski rad. Ove igre omogućavaju deci da izgrade odnose unutar svoje starosne grupe kroz timske aktivnosti. Fudbal postaje veći od pobede, a protivnik se doživljava kao saradnik u igri. Na osnovu toga ne postaje se dobar čovek samo zato što neko zna da dobro igra fudbal. Postaje se bolji fudbaler ako je neko dobar drug, koji je spreman da preuzme odgovornost i koji se na kritičan i konstruktivan način uključuje u pitanja vezana za svoju okolinu.  Ovaj model škole sporta, kroz fudbal kao zasigurno jedan od najpopularnijih sportova današnjice i šire, najkompleksnijih društvenih fenomena, upućuje na teorijska razmatranja i praktičnu primenu fudbala u cilju zbližavanja pojedinaca iz različitih socio-kulturnih miljea, te ukazuje na ogroman socijalni potencijal fudbala i sporta uopšte u cilju jačanja i integracije društvenih grupa, te regiona pogođenih brojnim društvenim konfliktima.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UNIVERZITET U BEOGRADU     FAKULTET SPORTA I FIZIČKOG VASPITANJA</dc:title>
  <dc:creator>Windows User</dc:creator>
  <cp:lastModifiedBy>Windows User</cp:lastModifiedBy>
  <cp:revision>60</cp:revision>
  <dcterms:created xsi:type="dcterms:W3CDTF">2020-09-27T17:42:06Z</dcterms:created>
  <dcterms:modified xsi:type="dcterms:W3CDTF">2020-10-01T07:48:43Z</dcterms:modified>
</cp:coreProperties>
</file>