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7" r:id="rId9"/>
    <p:sldId id="268" r:id="rId10"/>
    <p:sldId id="265" r:id="rId11"/>
    <p:sldId id="269" r:id="rId12"/>
    <p:sldId id="270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sr-Latn-RS" dirty="0" smtClean="0"/>
              <a:t>Beograd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2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5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91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14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080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347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6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907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38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625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184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998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265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5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313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5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23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9705D6-256E-4A59-94A6-1A5FFF6A16ED}" type="datetimeFigureOut">
              <a:rPr lang="en-US" smtClean="0"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21792E-A73A-4AF5-A8B2-DFF1445D5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508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bleacherreport.com/articles/654500-history-of-jiu-jitsu-coming-to-america-and-the-birth-of-the-uf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G261FD_HQ6U" TargetMode="External"/><Relationship Id="rId3" Type="http://schemas.openxmlformats.org/officeDocument/2006/relationships/hyperlink" Target="https://www.youtube.com/watch?v=fSj3VzKit6A" TargetMode="External"/><Relationship Id="rId7" Type="http://schemas.openxmlformats.org/officeDocument/2006/relationships/hyperlink" Target="https://www.youtube.com/watch?v=sfj3aX_ed7U" TargetMode="External"/><Relationship Id="rId2" Type="http://schemas.openxmlformats.org/officeDocument/2006/relationships/hyperlink" Target="https://www.youtube.com/watch?v=XoVwrzr9u7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PoLFFffgSPU" TargetMode="External"/><Relationship Id="rId5" Type="http://schemas.openxmlformats.org/officeDocument/2006/relationships/hyperlink" Target="https://www.britannica.com/sports/mixed-martial-arts" TargetMode="External"/><Relationship Id="rId10" Type="http://schemas.openxmlformats.org/officeDocument/2006/relationships/hyperlink" Target="https://www.youtube.com/watch?v=eNbKd0cABD0" TargetMode="External"/><Relationship Id="rId4" Type="http://schemas.openxmlformats.org/officeDocument/2006/relationships/hyperlink" Target="https://www.youtube.com/watch?v=YKNoa0Ykzao" TargetMode="External"/><Relationship Id="rId9" Type="http://schemas.openxmlformats.org/officeDocument/2006/relationships/hyperlink" Target="https://www.youtube.com/watch?v=aJrbaE7EW3w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sr.wikipedia.org/sr-ec/Ultimate_Fighting_Championship" TargetMode="External"/><Relationship Id="rId3" Type="http://schemas.openxmlformats.org/officeDocument/2006/relationships/hyperlink" Target="http://www.khabib.com/" TargetMode="External"/><Relationship Id="rId7" Type="http://schemas.openxmlformats.org/officeDocument/2006/relationships/hyperlink" Target="https://sr.wikipedia.org/wiki/&#1052;&#1077;&#1096;&#1086;&#1074;&#1080;&#1090;&#1077;_&#1073;&#1086;&#1088;&#1080;&#1083;&#1072;&#1095;&#1082;&#1077;_&#1074;&#1077;&#1096;&#1090;&#1080;&#1085;&#1077;" TargetMode="External"/><Relationship Id="rId2" Type="http://schemas.openxmlformats.org/officeDocument/2006/relationships/hyperlink" Target="https://www.mmafighting.com/2015/12/27/10128312/khabib-nurmagomedov-tells-conor-mcgregor-to-stay-at-145-2016-ufc-20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spn.com/video/clip/_/id/16978109" TargetMode="External"/><Relationship Id="rId5" Type="http://schemas.openxmlformats.org/officeDocument/2006/relationships/hyperlink" Target="https://web.archive.org/web/20111106201949/http:/articles.latimes.com/1993-11-15/entertainment/ca-57200_1_ultimate-fighting-championship" TargetMode="External"/><Relationship Id="rId4" Type="http://schemas.openxmlformats.org/officeDocument/2006/relationships/hyperlink" Target="http://articles.latimes.com/1993-11-15/entertainment/ca-57200_1_ultimate-fighting-championship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29092"/>
            <a:ext cx="8574622" cy="3867175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1800" b="1" dirty="0" smtClean="0"/>
              <a:t>УНИВЕРЗИТЕТ У БЕОГРАДУ</a:t>
            </a:r>
            <a:r>
              <a:rPr lang="sr-Latn-RS" sz="1800" b="1" dirty="0"/>
              <a:t/>
            </a:r>
            <a:br>
              <a:rPr lang="sr-Latn-RS" sz="1800" b="1" dirty="0"/>
            </a:br>
            <a:r>
              <a:rPr lang="sr-Cyrl-RS" sz="1800" b="1" dirty="0" smtClean="0"/>
              <a:t>ФАКУЛТЕТ СПОРТА И ФИЗИЧКОГ ВАСПИТАЊА</a:t>
            </a:r>
            <a:br>
              <a:rPr lang="sr-Cyrl-RS" sz="1800" b="1" dirty="0" smtClean="0"/>
            </a:br>
            <a:r>
              <a:rPr lang="sr-Cyrl-RS" sz="1800" b="1" dirty="0"/>
              <a:t/>
            </a:r>
            <a:br>
              <a:rPr lang="sr-Cyrl-RS" sz="1800" b="1" dirty="0"/>
            </a:br>
            <a:r>
              <a:rPr lang="sr-Latn-RS" sz="1800" b="1" dirty="0"/>
              <a:t/>
            </a:r>
            <a:br>
              <a:rPr lang="sr-Latn-RS" sz="1800" b="1" dirty="0"/>
            </a:br>
            <a:r>
              <a:rPr lang="en-US" sz="1800" b="1" dirty="0"/>
              <a:t>„ЗЛОУПОТРЕБА И ПОДСТРЕКАВАЊЕ КОНФЛИКАТА ИЗМЕЂУ ММА БОРАЦА У СВРХУ ПРОМОЦИЈЕ БОРБИ И ОСТВАРИВАЊА ПРОФИТА – СТУДИЈА СЛУЧАЈА“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sr-Latn-RS" sz="1800" b="1" dirty="0" smtClean="0"/>
              <a:t>(</a:t>
            </a:r>
            <a:r>
              <a:rPr lang="sr-Cyrl-RS" sz="1800" b="1" dirty="0" smtClean="0"/>
              <a:t>мастер рад</a:t>
            </a:r>
            <a:r>
              <a:rPr lang="sr-Latn-RS" sz="1800" b="1" dirty="0" smtClean="0"/>
              <a:t>)</a:t>
            </a:r>
            <a:r>
              <a:rPr lang="sr-Latn-RS" sz="1800" b="1" dirty="0"/>
              <a:t/>
            </a:r>
            <a:br>
              <a:rPr lang="sr-Latn-RS" sz="1800" b="1" dirty="0"/>
            </a:br>
            <a:r>
              <a:rPr lang="sr-Latn-RS" sz="1800" dirty="0" smtClean="0"/>
              <a:t/>
            </a:r>
            <a:br>
              <a:rPr lang="sr-Latn-RS" sz="1800" dirty="0" smtClean="0"/>
            </a:br>
            <a:r>
              <a:rPr lang="sr-Latn-RS" sz="1800" dirty="0" smtClean="0"/>
              <a:t/>
            </a:r>
            <a:br>
              <a:rPr lang="sr-Latn-RS" sz="1800" dirty="0" smtClean="0"/>
            </a:br>
            <a:r>
              <a:rPr lang="sr-Latn-RS" sz="1800" dirty="0"/>
              <a:t/>
            </a:r>
            <a:br>
              <a:rPr lang="sr-Latn-RS" sz="1800" dirty="0"/>
            </a:br>
            <a:r>
              <a:rPr lang="sr-Latn-RS" sz="1800" dirty="0"/>
              <a:t/>
            </a:r>
            <a:br>
              <a:rPr lang="sr-Latn-RS" sz="1800" dirty="0"/>
            </a:br>
            <a:r>
              <a:rPr lang="sr-Latn-RS" sz="1800" dirty="0" smtClean="0"/>
              <a:t/>
            </a:r>
            <a:br>
              <a:rPr lang="sr-Latn-RS" sz="1800" dirty="0" smtClean="0"/>
            </a:br>
            <a:r>
              <a:rPr lang="sr-Latn-RS" sz="1800" dirty="0"/>
              <a:t/>
            </a:r>
            <a:br>
              <a:rPr lang="sr-Latn-RS" sz="1800" dirty="0"/>
            </a:b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6130" y="3501416"/>
            <a:ext cx="6987645" cy="2447564"/>
          </a:xfrm>
        </p:spPr>
        <p:txBody>
          <a:bodyPr>
            <a:normAutofit/>
          </a:bodyPr>
          <a:lstStyle/>
          <a:p>
            <a:pPr algn="l"/>
            <a:r>
              <a:rPr lang="sr-Cyrl-RS" sz="1600" dirty="0" smtClean="0"/>
              <a:t>МЕНТОР</a:t>
            </a:r>
            <a:r>
              <a:rPr lang="sr-Latn-RS" dirty="0" smtClean="0"/>
              <a:t>:                                                                               </a:t>
            </a:r>
            <a:r>
              <a:rPr lang="sr-Cyrl-RS" sz="1600" dirty="0" smtClean="0"/>
              <a:t>СТУДЕНТ</a:t>
            </a:r>
            <a:r>
              <a:rPr lang="sr-Latn-RS" sz="1600" dirty="0" smtClean="0"/>
              <a:t>:</a:t>
            </a:r>
          </a:p>
          <a:p>
            <a:pPr algn="l"/>
            <a:r>
              <a:rPr lang="sr-Cyrl-RS" sz="1600" dirty="0" smtClean="0"/>
              <a:t>Ван</a:t>
            </a:r>
            <a:r>
              <a:rPr lang="sr-Latn-RS" sz="1600" dirty="0" smtClean="0"/>
              <a:t>. </a:t>
            </a:r>
            <a:r>
              <a:rPr lang="sr-Cyrl-RS" sz="1600" dirty="0" smtClean="0"/>
              <a:t>проф</a:t>
            </a:r>
            <a:r>
              <a:rPr lang="sr-Latn-RS" sz="1600" dirty="0" smtClean="0"/>
              <a:t>. </a:t>
            </a:r>
            <a:r>
              <a:rPr lang="sr-Cyrl-RS" sz="1600" dirty="0" smtClean="0"/>
              <a:t>др</a:t>
            </a:r>
            <a:r>
              <a:rPr lang="sr-Latn-RS" sz="1600" dirty="0" smtClean="0"/>
              <a:t> </a:t>
            </a:r>
            <a:r>
              <a:rPr lang="sr-Cyrl-RS" sz="1600" dirty="0" smtClean="0"/>
              <a:t>Сандра</a:t>
            </a:r>
            <a:r>
              <a:rPr lang="sr-Latn-RS" sz="1600" dirty="0" smtClean="0"/>
              <a:t> </a:t>
            </a:r>
            <a:r>
              <a:rPr lang="sr-Cyrl-RS" sz="1600" dirty="0" smtClean="0"/>
              <a:t>Раденовић</a:t>
            </a:r>
            <a:r>
              <a:rPr lang="sr-Latn-RS" sz="1600" dirty="0" smtClean="0"/>
              <a:t>                                                   </a:t>
            </a:r>
            <a:r>
              <a:rPr lang="sr-Cyrl-RS" sz="1600" dirty="0" smtClean="0"/>
              <a:t>Немања Милојевић</a:t>
            </a:r>
            <a:endParaRPr lang="sr-Latn-RS" sz="1600" dirty="0" smtClean="0"/>
          </a:p>
          <a:p>
            <a:pPr algn="l"/>
            <a:r>
              <a:rPr lang="sr-Cyrl-RS" sz="1600" dirty="0" smtClean="0"/>
              <a:t>ЧЛАНОВИ КОМИСИЈЕ</a:t>
            </a:r>
            <a:r>
              <a:rPr lang="sr-Latn-RS" sz="1600" dirty="0" smtClean="0"/>
              <a:t>:</a:t>
            </a:r>
          </a:p>
          <a:p>
            <a:pPr algn="l"/>
            <a:r>
              <a:rPr lang="sr-Cyrl-RS" sz="1600" dirty="0" smtClean="0"/>
              <a:t>Ред</a:t>
            </a:r>
            <a:r>
              <a:rPr lang="sr-Latn-RS" sz="1600" dirty="0" smtClean="0"/>
              <a:t>. </a:t>
            </a:r>
            <a:r>
              <a:rPr lang="sr-Cyrl-RS" sz="1600" dirty="0" smtClean="0"/>
              <a:t>проф</a:t>
            </a:r>
            <a:r>
              <a:rPr lang="sr-Latn-RS" sz="1600" dirty="0" smtClean="0"/>
              <a:t>. </a:t>
            </a:r>
            <a:r>
              <a:rPr lang="sr-Cyrl-RS" sz="1600" dirty="0" smtClean="0">
                <a:solidFill>
                  <a:prstClr val="black"/>
                </a:solidFill>
              </a:rPr>
              <a:t>др</a:t>
            </a:r>
            <a:r>
              <a:rPr lang="sr-Latn-RS" sz="1600" dirty="0" smtClean="0">
                <a:solidFill>
                  <a:prstClr val="black"/>
                </a:solidFill>
              </a:rPr>
              <a:t> </a:t>
            </a:r>
            <a:r>
              <a:rPr lang="sr-Cyrl-RS" sz="1600" dirty="0" smtClean="0">
                <a:solidFill>
                  <a:prstClr val="black"/>
                </a:solidFill>
              </a:rPr>
              <a:t>Горан Касум</a:t>
            </a:r>
            <a:endParaRPr lang="sr-Latn-RS" sz="1600" dirty="0" smtClean="0"/>
          </a:p>
          <a:p>
            <a:pPr algn="l"/>
            <a:r>
              <a:rPr lang="sr-Cyrl-RS" sz="1600" dirty="0" smtClean="0"/>
              <a:t>Доц</a:t>
            </a:r>
            <a:r>
              <a:rPr lang="sr-Latn-RS" sz="1600" dirty="0" smtClean="0"/>
              <a:t>. </a:t>
            </a:r>
            <a:r>
              <a:rPr lang="sr-Cyrl-RS" sz="1600" dirty="0" smtClean="0"/>
              <a:t>др</a:t>
            </a:r>
            <a:r>
              <a:rPr lang="sr-Latn-RS" sz="1600" dirty="0" smtClean="0"/>
              <a:t> </a:t>
            </a:r>
            <a:r>
              <a:rPr lang="sr-Cyrl-RS" sz="1600" dirty="0" smtClean="0"/>
              <a:t>Милош Марковић</a:t>
            </a:r>
            <a:endParaRPr lang="sr-Latn-RS" sz="1600" dirty="0" smtClean="0"/>
          </a:p>
          <a:p>
            <a:pPr algn="ctr"/>
            <a:r>
              <a:rPr lang="sr-Cyrl-RS" sz="1600" dirty="0" smtClean="0"/>
              <a:t>Београд</a:t>
            </a:r>
            <a:r>
              <a:rPr lang="sr-Latn-RS" sz="1600" dirty="0" smtClean="0"/>
              <a:t> 2021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02502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372" y="158675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Cyrl-RS" b="1" dirty="0" smtClean="0"/>
              <a:t>САДРЖАЈ</a:t>
            </a: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/>
              <a:t/>
            </a:r>
            <a:br>
              <a:rPr lang="sr-Latn-RS" b="1" dirty="0"/>
            </a:br>
            <a:r>
              <a:rPr lang="sr-Latn-RS" b="1" dirty="0" smtClean="0"/>
              <a:t/>
            </a:r>
            <a:br>
              <a:rPr lang="sr-Latn-RS" b="1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172585"/>
            <a:ext cx="10018713" cy="5518672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sr-Cyrl-RS" dirty="0" smtClean="0"/>
              <a:t>УВОД</a:t>
            </a:r>
            <a:endParaRPr lang="sr-Latn-RS" dirty="0" smtClean="0"/>
          </a:p>
          <a:p>
            <a:r>
              <a:rPr lang="sr-Cyrl-RS" dirty="0" smtClean="0"/>
              <a:t>ТЕОРИЈСКИ ОКВИР РАДА</a:t>
            </a:r>
            <a:endParaRPr lang="sr-Latn-RS" dirty="0" smtClean="0"/>
          </a:p>
          <a:p>
            <a:r>
              <a:rPr lang="sr-Cyrl-RS" dirty="0" smtClean="0"/>
              <a:t>ПРЕДМЕТ ИСТРАЖИВАЊА</a:t>
            </a:r>
            <a:endParaRPr lang="sr-Latn-RS" dirty="0">
              <a:solidFill>
                <a:prstClr val="black"/>
              </a:solidFill>
            </a:endParaRPr>
          </a:p>
          <a:p>
            <a:r>
              <a:rPr lang="sr-Cyrl-RS" dirty="0" smtClean="0">
                <a:solidFill>
                  <a:prstClr val="black"/>
                </a:solidFill>
              </a:rPr>
              <a:t>ЦИЉ</a:t>
            </a:r>
            <a:r>
              <a:rPr lang="sr-Latn-RS" dirty="0" smtClean="0">
                <a:solidFill>
                  <a:prstClr val="black"/>
                </a:solidFill>
              </a:rPr>
              <a:t> </a:t>
            </a:r>
            <a:r>
              <a:rPr lang="sr-Cyrl-RS" dirty="0" smtClean="0">
                <a:solidFill>
                  <a:prstClr val="black"/>
                </a:solidFill>
              </a:rPr>
              <a:t>И ЗАДАЦИ РАДА</a:t>
            </a:r>
            <a:endParaRPr lang="sr-Latn-RS" dirty="0" smtClean="0">
              <a:solidFill>
                <a:prstClr val="black"/>
              </a:solidFill>
            </a:endParaRPr>
          </a:p>
          <a:p>
            <a:r>
              <a:rPr lang="sr-Latn-RS" dirty="0" smtClean="0"/>
              <a:t>MMA – </a:t>
            </a:r>
            <a:r>
              <a:rPr lang="sr-Cyrl-RS" dirty="0" smtClean="0"/>
              <a:t>ИСТОРИЈА И ЕТИКА</a:t>
            </a:r>
            <a:endParaRPr lang="sr-Latn-RS" dirty="0" smtClean="0"/>
          </a:p>
          <a:p>
            <a:r>
              <a:rPr lang="sr-Cyrl-RS" dirty="0" smtClean="0"/>
              <a:t>СТУДИЈА СЛУЧАЈА</a:t>
            </a:r>
            <a:endParaRPr lang="sr-Latn-RS" dirty="0" smtClean="0"/>
          </a:p>
          <a:p>
            <a:r>
              <a:rPr lang="sr-Cyrl-RS" dirty="0" smtClean="0"/>
              <a:t>РЕЗУЛТАТИ СА ДИСКУСИЈОМ</a:t>
            </a:r>
            <a:endParaRPr lang="sr-Latn-RS" dirty="0" smtClean="0"/>
          </a:p>
          <a:p>
            <a:r>
              <a:rPr lang="sr-Cyrl-RS" dirty="0" smtClean="0"/>
              <a:t>ЗАКЉУЧАК</a:t>
            </a:r>
            <a:endParaRPr lang="sr-Latn-RS" dirty="0" smtClean="0"/>
          </a:p>
          <a:p>
            <a:r>
              <a:rPr lang="sr-Cyrl-RS" dirty="0" smtClean="0"/>
              <a:t>ЛИТЕРАТУРА И ИЗВОРИ</a:t>
            </a:r>
            <a:endParaRPr lang="sr-Latn-RS" dirty="0" smtClean="0"/>
          </a:p>
          <a:p>
            <a:pPr marL="0" indent="0">
              <a:buNone/>
            </a:pPr>
            <a:endParaRPr lang="sr-Latn-RS" dirty="0" smtClean="0"/>
          </a:p>
          <a:p>
            <a:endParaRPr lang="sr-Latn-RS" dirty="0" smtClean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534179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6429" y="0"/>
            <a:ext cx="8574622" cy="2616199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/>
              <a:t/>
            </a:r>
            <a:br>
              <a:rPr lang="sr-Latn-RS" b="1" dirty="0"/>
            </a:b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Cyrl-RS" sz="4000" b="1" dirty="0" smtClean="0"/>
              <a:t>УВОД И ТЕОРИЈСКИ ОКВИР РАДА</a:t>
            </a:r>
            <a:r>
              <a:rPr lang="sr-Latn-RS" b="1" dirty="0"/>
              <a:t/>
            </a:r>
            <a:br>
              <a:rPr lang="sr-Latn-RS" b="1" dirty="0"/>
            </a:br>
            <a:r>
              <a:rPr lang="sr-Latn-RS" b="1" dirty="0" smtClean="0"/>
              <a:t/>
            </a:r>
            <a:br>
              <a:rPr lang="sr-Latn-R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5322" y="1495312"/>
            <a:ext cx="8437093" cy="3184264"/>
          </a:xfrm>
        </p:spPr>
        <p:txBody>
          <a:bodyPr>
            <a:normAutofit fontScale="850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sr-Latn-RS" sz="1600" dirty="0" smtClean="0"/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Cyrl-RS" sz="2400" dirty="0" smtClean="0"/>
              <a:t>САВРЕМЕНИ СПОРТ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Cyrl-RS" sz="2400" dirty="0" smtClean="0"/>
              <a:t>ВЕРБАЛНО НАСИЉЕ И СПОРТ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Cyrl-RS" sz="2400" dirty="0" smtClean="0"/>
              <a:t>ДОСАДАШЊА ИСТРАЖИВАЊА 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Cyrl-RS" sz="2400" dirty="0" smtClean="0"/>
              <a:t>(</a:t>
            </a:r>
            <a:r>
              <a:rPr lang="en-US" sz="2400" dirty="0"/>
              <a:t>(</a:t>
            </a:r>
            <a:r>
              <a:rPr lang="sr-Cyrl-CS" sz="2400" dirty="0"/>
              <a:t>Dixon, 2007</a:t>
            </a:r>
            <a:r>
              <a:rPr lang="en-US" sz="2400" dirty="0"/>
              <a:t>; </a:t>
            </a:r>
            <a:r>
              <a:rPr lang="en-US" sz="2400" dirty="0" err="1"/>
              <a:t>Omine</a:t>
            </a:r>
            <a:r>
              <a:rPr lang="en-US" sz="2400" dirty="0"/>
              <a:t>, </a:t>
            </a:r>
            <a:r>
              <a:rPr lang="en-US" sz="2400" dirty="0" smtClean="0"/>
              <a:t>2017</a:t>
            </a:r>
            <a:r>
              <a:rPr lang="sr-Cyrl-RS" sz="2400" dirty="0" smtClean="0"/>
              <a:t>;</a:t>
            </a:r>
            <a:r>
              <a:rPr lang="en-US" sz="2400" dirty="0"/>
              <a:t> (</a:t>
            </a:r>
            <a:r>
              <a:rPr lang="en-US" sz="2400" dirty="0" err="1"/>
              <a:t>Tereso</a:t>
            </a:r>
            <a:r>
              <a:rPr lang="en-US" sz="2400" dirty="0"/>
              <a:t>, D. S. 2019)</a:t>
            </a:r>
            <a:r>
              <a:rPr lang="sr-Cyrl-C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18198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5224" y="457200"/>
            <a:ext cx="6419995" cy="2441986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3600" b="1" dirty="0" smtClean="0"/>
              <a:t>ПРЕДМЕТ ИСТРАЖИВАЊА</a:t>
            </a:r>
            <a:r>
              <a:rPr lang="sr-Latn-RS" sz="3600" dirty="0">
                <a:solidFill>
                  <a:prstClr val="black"/>
                </a:solidFill>
              </a:rPr>
              <a:t/>
            </a:r>
            <a:br>
              <a:rPr lang="sr-Latn-RS" sz="3600" dirty="0">
                <a:solidFill>
                  <a:prstClr val="black"/>
                </a:solidFill>
              </a:rPr>
            </a:br>
            <a:r>
              <a:rPr lang="sr-Latn-RS" sz="3600" b="1" dirty="0" smtClean="0"/>
              <a:t/>
            </a:r>
            <a:br>
              <a:rPr lang="sr-Latn-RS" sz="3600" b="1" dirty="0" smtClean="0"/>
            </a:br>
            <a:r>
              <a:rPr lang="sr-Latn-RS" sz="3600" b="1" dirty="0"/>
              <a:t/>
            </a:r>
            <a:br>
              <a:rPr lang="sr-Latn-RS" sz="3600" b="1" dirty="0"/>
            </a:br>
            <a:r>
              <a:rPr lang="sr-Latn-RS" sz="3600" b="1" dirty="0" smtClean="0"/>
              <a:t/>
            </a:r>
            <a:br>
              <a:rPr lang="sr-Latn-RS" sz="3600" b="1" dirty="0" smtClean="0"/>
            </a:b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2945" y="1678193"/>
            <a:ext cx="7802128" cy="3270325"/>
          </a:xfrm>
        </p:spPr>
        <p:txBody>
          <a:bodyPr>
            <a:normAutofit/>
          </a:bodyPr>
          <a:lstStyle/>
          <a:p>
            <a:pPr algn="l"/>
            <a:endParaRPr lang="sr-Latn-RS" sz="2400" dirty="0" smtClean="0"/>
          </a:p>
          <a:p>
            <a:pPr algn="l"/>
            <a:endParaRPr lang="sr-Latn-RS" sz="1600" dirty="0" smtClean="0"/>
          </a:p>
          <a:p>
            <a:pPr algn="l"/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2305721" y="1678193"/>
            <a:ext cx="861328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24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Предмет</a:t>
            </a:r>
            <a:r>
              <a:rPr lang="sr-Cyrl-R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истраживања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овог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рада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је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случај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између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Хабиба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Нурмагомедова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Конора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МекГрегора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који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је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превазишао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свакако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досадашње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у ММА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спорту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, и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који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би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могао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да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промени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ставове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понашање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бораца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промотера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будућим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промотивним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активностима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приликом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организовања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мечева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1273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ct val="20000"/>
              </a:spcBef>
              <a:spcAft>
                <a:spcPts val="600"/>
              </a:spcAft>
            </a:pPr>
            <a:r>
              <a:rPr lang="sr-Cyrl-RS" sz="3200" b="1" dirty="0" smtClean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ЦИЉ И ЗАДАЦИ РАДА</a:t>
            </a:r>
            <a:r>
              <a:rPr lang="sr-Latn-RS" sz="2400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sr-Latn-RS" sz="2400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592133"/>
            <a:ext cx="10018713" cy="4199068"/>
          </a:xfrm>
        </p:spPr>
        <p:txBody>
          <a:bodyPr>
            <a:normAutofit fontScale="92500" lnSpcReduction="20000"/>
          </a:bodyPr>
          <a:lstStyle/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Дефинисати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појам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етику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ММА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као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спортске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дициплине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Представити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ко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су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Хабиб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Нурмагомедов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Конор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МекГрегор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Представити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историју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њиховог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конфликта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, и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утицај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истог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ММА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заједницу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Утврдити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утицај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одговорност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УФЦ-а, у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подтрекавању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тог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конфликта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, и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стављање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ситуације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ван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контроле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зарад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остваривања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рекордног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прихода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Образложити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последице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конфликта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између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Хабиба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Конора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уз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приказ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њихове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садашње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позиције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Дати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предлог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решења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сличне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ситуације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будућности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уз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мере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превенције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едукације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садашњих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будућих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генерација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бораца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>
                <a:solidFill>
                  <a:srgbClr val="2021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81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3399" y="0"/>
            <a:ext cx="8574622" cy="1871831"/>
          </a:xfrm>
        </p:spPr>
        <p:txBody>
          <a:bodyPr/>
          <a:lstStyle/>
          <a:p>
            <a:pPr lvl="0" algn="ctr"/>
            <a:r>
              <a:rPr lang="sr-Latn-RS" sz="3200" b="1" dirty="0" smtClean="0"/>
              <a:t>MMA – </a:t>
            </a:r>
            <a:r>
              <a:rPr lang="sr-Cyrl-RS" sz="3200" b="1" dirty="0" smtClean="0"/>
              <a:t>ИСТОРИЈА И ЕТИКА</a:t>
            </a: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377901" y="1968649"/>
            <a:ext cx="8125121" cy="3416152"/>
          </a:xfrm>
        </p:spPr>
        <p:txBody>
          <a:bodyPr/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Cyrl-RS" dirty="0" smtClean="0"/>
              <a:t>БОРБЕ У АНТИЧКО ДОБА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Cyrl-RS" dirty="0" smtClean="0"/>
              <a:t>МОДЕРНИ ММА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Cyrl-RS" dirty="0" smtClean="0"/>
              <a:t>УФЦ- ОРГАНИЗАЦИЈА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Cyrl-RS" dirty="0" smtClean="0"/>
              <a:t>ЕТИЧКА ПИТАЊА ( БРУТАЛНОСТ, ДОПИНГ И ФЕР ПЛЕЈ)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73117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400" y="0"/>
            <a:ext cx="10018713" cy="1752599"/>
          </a:xfrm>
        </p:spPr>
        <p:txBody>
          <a:bodyPr>
            <a:normAutofit/>
          </a:bodyPr>
          <a:lstStyle/>
          <a:p>
            <a:r>
              <a:rPr lang="sr-Cyrl-RS" sz="3200" b="1" dirty="0" smtClean="0"/>
              <a:t>СТУДИЈА СЛУЧАЈА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8249" y="1387737"/>
            <a:ext cx="10018713" cy="3033656"/>
          </a:xfrm>
        </p:spPr>
        <p:txBody>
          <a:bodyPr/>
          <a:lstStyle/>
          <a:p>
            <a:r>
              <a:rPr lang="sr-Cyrl-RS" dirty="0" smtClean="0"/>
              <a:t>КО СУ КОНОР МЕКГРЕГОР И ХАБИБ НУРМАГОМЕДОВ?</a:t>
            </a:r>
          </a:p>
          <a:p>
            <a:pPr>
              <a:lnSpc>
                <a:spcPct val="200000"/>
              </a:lnSpc>
            </a:pPr>
            <a:r>
              <a:rPr lang="sr-Cyrl-RS" dirty="0" smtClean="0"/>
              <a:t>ИСТОРИЈА ЊИХОВОГ КОНФЛИКТА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44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7944" y="-1721223"/>
            <a:ext cx="8574622" cy="2616199"/>
          </a:xfrm>
        </p:spPr>
        <p:txBody>
          <a:bodyPr>
            <a:normAutofit/>
          </a:bodyPr>
          <a:lstStyle/>
          <a:p>
            <a:pPr algn="ctr"/>
            <a:r>
              <a:rPr lang="sr-Cyrl-RS" sz="3200" b="1" dirty="0" smtClean="0"/>
              <a:t>РЕЗУЛТАТИ СА ДИСКУСИЈОМ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0777" y="1882588"/>
            <a:ext cx="8652246" cy="3502213"/>
          </a:xfrm>
        </p:spPr>
        <p:txBody>
          <a:bodyPr/>
          <a:lstStyle/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Cyrl-RS" dirty="0" smtClean="0"/>
              <a:t>ПРОМОЦИЈА БОРБИ И ПРОФИТ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Cyrl-RS" dirty="0" smtClean="0"/>
              <a:t>УЛОГА УФЦ-А, У ПОДТРЕКАВАЊУ КОНФЛИКТА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Cyrl-RS" dirty="0" smtClean="0"/>
              <a:t>ГЛАВНИ АКТЕРИ НАКОН МЕЧА, И ЊИХОВЕ САДАШЊЕ ПОЗИЦИЈЕ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1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5215" y="-1793438"/>
            <a:ext cx="8574622" cy="2616199"/>
          </a:xfrm>
        </p:spPr>
        <p:txBody>
          <a:bodyPr>
            <a:normAutofit/>
          </a:bodyPr>
          <a:lstStyle/>
          <a:p>
            <a:pPr algn="ctr"/>
            <a:r>
              <a:rPr lang="sr-Cyrl-RS" sz="3200" b="1" dirty="0" smtClean="0"/>
              <a:t>ЗАКЉУЧАК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37184" y="1527587"/>
            <a:ext cx="6987645" cy="338865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dirty="0" smtClean="0"/>
              <a:t>ОДГОВОРНОСТ СВИХ АКТЕРА ЗА БУДУЋНОСТ СПОРТА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dirty="0" smtClean="0"/>
              <a:t>ПРЕДЛОЗИ РЕШЕЊА</a:t>
            </a:r>
            <a:endParaRPr lang="sr-Cyrl-RS" dirty="0"/>
          </a:p>
          <a:p>
            <a:pPr algn="l"/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2558557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824" y="0"/>
            <a:ext cx="10018713" cy="1752599"/>
          </a:xfrm>
        </p:spPr>
        <p:txBody>
          <a:bodyPr>
            <a:normAutofit/>
          </a:bodyPr>
          <a:lstStyle/>
          <a:p>
            <a:r>
              <a:rPr lang="sr-Cyrl-RS" sz="3200" b="1" dirty="0" smtClean="0"/>
              <a:t>ЛИТЕРАТУРА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752599"/>
            <a:ext cx="10018713" cy="4820323"/>
          </a:xfrm>
        </p:spPr>
        <p:txBody>
          <a:bodyPr>
            <a:normAutofit fontScale="55000" lnSpcReduction="20000"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sr-Cyrl-C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Dixon,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N. (</a:t>
            </a:r>
            <a:r>
              <a:rPr lang="sr-Cyrl-C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2007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sr-Cyrl-R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sr-Cyrl-C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Trash talking, respect for opponents and good competition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sr-Cyrl-C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Sport, ethics and philosophy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Vol.1, Issue 1, pg.96-106.    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Grant, T.P (2012). 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„History of Jiu-Jitsu: Coming to America and the Birth of the UFC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Кhaled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Beydoun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(2018)</a:t>
            </a:r>
            <a:r>
              <a:rPr lang="sr-Cyrl-R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Bigotry fueled the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Conor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McGregor-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Khabib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Nurmagomedov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brawl after UFC 229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(The Undefeated)</a:t>
            </a:r>
            <a:r>
              <a:rPr lang="en-US" sz="4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4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4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sr-Cyrl-C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Матија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Мато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Шкербић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(2019)</a:t>
            </a:r>
            <a:r>
              <a:rPr lang="sr-Cyrl-R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Етика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спорта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Williama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Johna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Morgana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Fилозофски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факултет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Загребу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докторска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дисертација</a:t>
            </a:r>
            <a:r>
              <a:rPr lang="en-US" sz="2000" i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Omine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 (2017)</a:t>
            </a:r>
            <a:r>
              <a:rPr lang="sr-Cyrl-R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Ethics of Trash Talking in Soccer.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 Journal of Sport and Health Science.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Vol 15, pg. 120-125.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Раденовић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Сандра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(2015)</a:t>
            </a:r>
            <a:r>
              <a:rPr lang="sr-Cyrl-R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Социологија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спорта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и/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социологија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физичке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културе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нека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разматрања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i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Социолошка</a:t>
            </a:r>
            <a:r>
              <a:rPr lang="en-US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луча</a:t>
            </a:r>
            <a:r>
              <a:rPr lang="en-US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2015, IX/1, </a:t>
            </a:r>
            <a:r>
              <a:rPr lang="sr-Cyrl-R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42-55.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</a:pP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 </a:t>
            </a:r>
            <a:r>
              <a:rPr lang="en-US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Раденовић</a:t>
            </a: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Сандра</a:t>
            </a: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(2014)</a:t>
            </a:r>
            <a:r>
              <a:rPr lang="sr-Cyrl-R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Спорт</a:t>
            </a:r>
            <a:r>
              <a:rPr lang="en-US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en-US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друштво</a:t>
            </a:r>
            <a:r>
              <a:rPr lang="en-US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Социологија</a:t>
            </a:r>
            <a:r>
              <a:rPr lang="en-US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</a:t>
            </a:r>
            <a:r>
              <a:rPr lang="en-US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социологијом</a:t>
            </a:r>
            <a:r>
              <a:rPr lang="en-US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спорта</a:t>
            </a:r>
            <a:r>
              <a:rPr lang="sr-Cyrl-RS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sr-Cyrl-R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Социологија</a:t>
            </a:r>
            <a:r>
              <a:rPr lang="en-US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спорта</a:t>
            </a:r>
            <a:r>
              <a:rPr lang="en-US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Београд</a:t>
            </a: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Факултет</a:t>
            </a: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спорта</a:t>
            </a: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en-US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физичког</a:t>
            </a: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васпитања</a:t>
            </a: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Универзитета</a:t>
            </a: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en-US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Београду</a:t>
            </a:r>
            <a:r>
              <a:rPr lang="sr-Cyrl-R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Septiana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Mohammad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Rizki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(2019)</a:t>
            </a:r>
            <a:r>
              <a:rPr lang="sr-Cyrl-R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sr-Cyrl-R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violation of politeness principle in the case study of UFC 229 press conferences: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Khabib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vs McGregor.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Diploma thesis, UIN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Sunan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Gunung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Djati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Bandung.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sr-Cyrl-R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sr-Latn-R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Serra, P. (2015). </a:t>
            </a:r>
            <a:r>
              <a:rPr lang="sr-Latn-R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Principles os Sport Management.</a:t>
            </a:r>
            <a:r>
              <a:rPr lang="sr-Latn-R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Oxford: Oxford press.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6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-185569"/>
            <a:ext cx="10018713" cy="1752599"/>
          </a:xfrm>
        </p:spPr>
        <p:txBody>
          <a:bodyPr>
            <a:normAutofit/>
          </a:bodyPr>
          <a:lstStyle/>
          <a:p>
            <a:r>
              <a:rPr lang="sr-Cyrl-RS" sz="3200" b="1" dirty="0" smtClean="0"/>
              <a:t>ИЗВОРИ СА ИНТЕРНЕТА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09" y="2883049"/>
            <a:ext cx="10018713" cy="1305261"/>
          </a:xfrm>
        </p:spPr>
        <p:txBody>
          <a:bodyPr>
            <a:normAutofit fontScale="25000" lnSpcReduction="20000"/>
          </a:bodyPr>
          <a:lstStyle/>
          <a:p>
            <a:pPr marL="17145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sr-Latn-RS" sz="4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All Things MMA</a:t>
            </a:r>
            <a:r>
              <a:rPr lang="en-US" sz="4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(2018.)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Conor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McGregor vs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Khabib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Nurmagomedov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UFC 229: A Timeline of Bad Blood)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8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Преузето</a:t>
            </a:r>
            <a:r>
              <a:rPr lang="en-US" sz="48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14. </a:t>
            </a:r>
            <a:r>
              <a:rPr lang="en-US" sz="48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јула</a:t>
            </a:r>
            <a:r>
              <a:rPr lang="en-US" sz="48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2021. </a:t>
            </a:r>
            <a:r>
              <a:rPr lang="en-US" sz="48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године</a:t>
            </a:r>
            <a:r>
              <a:rPr lang="en-US" sz="48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8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https://www.youtube.com/watch?v=XoVwrzr9u7s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en-US" sz="4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Anathomy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fighter (2018.)</a:t>
            </a:r>
            <a:r>
              <a:rPr lang="en-US" sz="4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Anatomy of UFC 229: Final Episode - </a:t>
            </a:r>
            <a:r>
              <a:rPr lang="en-US" sz="4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Khabib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Nurmagomedov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dismantles </a:t>
            </a:r>
            <a:r>
              <a:rPr lang="en-US" sz="4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Conor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McGregor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4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Преузето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18.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августа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2021.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године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8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https://www.youtube.com/watch?v=fSj3VzKit6A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Anathomy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fighter (2018.) 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(Anatomy of UFC 223: Episode 11 - The Infamous </a:t>
            </a:r>
            <a:r>
              <a:rPr lang="en-US" sz="4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Conor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Mcgregor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Bus Attack &amp; Aftermath)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Преузето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10.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јула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2021.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године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https://www.youtube.com/watch?v=YKNoa0Ykzao</a:t>
            </a:r>
            <a:endParaRPr lang="en-US" sz="4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(Britannica (2019.)) 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(Mixed martial arts (MMA))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Преузето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30.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јула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2021.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године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48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https://www.britannica.com/sports/mixed-martial-arts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n-US" sz="4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ESNEWS 2017</a:t>
            </a:r>
            <a:r>
              <a:rPr lang="en-US" sz="4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Dana White Recalls First Dinner He Had With </a:t>
            </a:r>
            <a:r>
              <a:rPr lang="en-US" sz="4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Conor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McGregor - I said we got a superstar!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Преузето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25.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јула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2021.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године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48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6"/>
              </a:rPr>
              <a:t>https://www.youtube.com/watch?v=PoLFFffgSPU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4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ESPN 2018 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(Dana White goes off on </a:t>
            </a:r>
            <a:r>
              <a:rPr lang="en-US" sz="4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Conor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McGregor storming UFC 223 media day [FULL] | ESPN)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Преузето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21.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августа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2021.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године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https://www.youtube.com/watch?v=sfj3aX_ed7U</a:t>
            </a:r>
            <a:endParaRPr lang="en-US" sz="4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 ESPN 2018 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(Dana White reacts to </a:t>
            </a:r>
            <a:r>
              <a:rPr lang="en-US" sz="4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Conor-Khabib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press conference: 'Darkest' he's been part of | SC | ESPN)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Преузето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августа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2021.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године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8"/>
              </a:rPr>
              <a:t>https://www.youtube.com/watch?v=G261FD_HQ6U</a:t>
            </a:r>
            <a:r>
              <a:rPr lang="en-US" sz="4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8. FMMA (2016.) 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(The MMA Hour: Episode 362 (w/ </a:t>
            </a:r>
            <a:r>
              <a:rPr lang="en-US" sz="4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Khabib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Ferguson, </a:t>
            </a:r>
            <a:r>
              <a:rPr lang="en-US" sz="4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Garbrandt</a:t>
            </a:r>
            <a:r>
              <a:rPr lang="en-US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&amp; 2016 Awards)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Преузето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17.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августа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2021. 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године</a:t>
            </a:r>
            <a:endParaRPr lang="en-US" sz="4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https://www.youtube.com/watch?v=aJrbaE7EW3w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MMA Focus (2018.) What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Khabib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said to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Lobov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? (FULL TRANSLATION)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Преузето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15.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јула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2021.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године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8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</a:t>
            </a:r>
            <a:r>
              <a:rPr lang="en-US" sz="4800" u="sng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www.youtube.com/watch?v=eNbKd0cABD0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199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8094" y="-3044412"/>
            <a:ext cx="8574622" cy="3834902"/>
          </a:xfrm>
        </p:spPr>
        <p:txBody>
          <a:bodyPr>
            <a:normAutofit/>
          </a:bodyPr>
          <a:lstStyle/>
          <a:p>
            <a:pPr algn="ctr"/>
            <a:r>
              <a:rPr lang="sr-Cyrl-RS" sz="3200" b="1" dirty="0" smtClean="0"/>
              <a:t>ИЗВОРИ СА ИНТЕРНЕТА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2899" y="1269402"/>
            <a:ext cx="8576942" cy="4260028"/>
          </a:xfrm>
        </p:spPr>
        <p:txBody>
          <a:bodyPr>
            <a:noAutofit/>
          </a:bodyPr>
          <a:lstStyle/>
          <a:p>
            <a:pPr lvl="0" indent="-28575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30ACEC">
                  <a:lumMod val="75000"/>
                </a:srgbClr>
              </a:buClr>
              <a:buFont typeface="Arial"/>
              <a:buChar char="•"/>
            </a:pP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ММА FIGHTING 2015</a:t>
            </a:r>
            <a:r>
              <a:rPr 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200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Khabib</a:t>
            </a:r>
            <a:r>
              <a:rPr 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Nurmagomedov</a:t>
            </a:r>
            <a:r>
              <a:rPr 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tells </a:t>
            </a:r>
            <a:r>
              <a:rPr lang="en-US" sz="1200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Conor</a:t>
            </a:r>
            <a:r>
              <a:rPr 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McGregor to stay at 145, says he wants to stay busy in 2016)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Преузето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1.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августа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2021.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године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https://www.mmafighting.com/2015/12/27/10128312/khabib-nurmagomedov-tells-conor-mcgregor-to-stay-at-145-2016-ufc-200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28575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30ACEC">
                  <a:lumMod val="75000"/>
                </a:srgbClr>
              </a:buClr>
              <a:buFont typeface="Arial"/>
              <a:buChar char="•"/>
            </a:pP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Преузето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25.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јула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2021.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године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званичног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сајта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Хабиба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Нурмагомедова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http://www.khabib.com/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28575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30ACEC">
                  <a:lumMod val="75000"/>
                </a:srgbClr>
              </a:buClr>
              <a:buFont typeface="Arial"/>
              <a:buChar char="•"/>
            </a:pP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Rosenberg, Howard (1993). (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„'Ultimate' Fight Lives Up to Name”</a:t>
            </a:r>
            <a:r>
              <a:rPr 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Los Angeles </a:t>
            </a:r>
            <a:r>
              <a:rPr lang="sr-Latn-R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Times </a:t>
            </a:r>
            <a:r>
              <a:rPr lang="en-US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https://web.archive.org/web/20111106201949/http://articles.latimes.com/1993-11-15/entertainment/ca-57200_1_ultimate-fighting-championship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28575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30ACEC">
                  <a:lumMod val="75000"/>
                </a:srgbClr>
              </a:buClr>
              <a:buFont typeface="Arial"/>
              <a:buChar char="•"/>
            </a:pP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Rovell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2016: </a:t>
            </a:r>
            <a:r>
              <a:rPr 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(UFC fighter union a possibility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Преузето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сајта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10.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јула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2021.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године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https://www.espn.com/video/clip/_/id/16978109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28575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30ACEC">
                  <a:lumMod val="75000"/>
                </a:srgbClr>
              </a:buClr>
              <a:buFont typeface="Arial"/>
              <a:buChar char="•"/>
            </a:pPr>
            <a:r>
              <a:rPr lang="sr-Latn-R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Википедија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(2010.) 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Мешовите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борилачке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вештине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Преузето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сајта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15. 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августа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2021. 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године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https://sr.wikipedia.org/wiki/Мешовите_борилачке_вештине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28575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30ACEC">
                  <a:lumMod val="75000"/>
                </a:srgbClr>
              </a:buClr>
              <a:buFont typeface="Arial"/>
              <a:buChar char="•"/>
            </a:pPr>
            <a:r>
              <a:rPr lang="sr-Latn-R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Википедија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(2017.) </a:t>
            </a:r>
            <a:r>
              <a:rPr lang="sr-Cyrl-R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sr-Cyrl-C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Ultimate Fighting Championship) </a:t>
            </a:r>
            <a:r>
              <a:rPr lang="sr-Cyrl-C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Преузето са </a:t>
            </a:r>
            <a:r>
              <a:rPr lang="sr-Cyrl-R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сајта</a:t>
            </a:r>
            <a:r>
              <a:rPr lang="sr-Cyrl-C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15. јула 2021. године </a:t>
            </a:r>
            <a:r>
              <a:rPr lang="sr-Cyrl-CS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https://sr.wikipedia.org/sr-ec/Ultimate_Fighting_Championship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30ACEC">
                  <a:lumMod val="75000"/>
                </a:srgbClr>
              </a:buClr>
            </a:pP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buClr>
                <a:srgbClr val="30ACEC">
                  <a:lumMod val="75000"/>
                </a:srgbClr>
              </a:buClr>
            </a:pPr>
            <a:endParaRPr lang="en-US" sz="120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30ACEC">
                  <a:lumMod val="75000"/>
                </a:srgbClr>
              </a:buClr>
            </a:pP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266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6600" b="1" dirty="0" smtClean="0"/>
              <a:t>ХВАЛА </a:t>
            </a:r>
            <a:r>
              <a:rPr lang="sr-Cyrl-RS" sz="6600" b="1" dirty="0"/>
              <a:t>Н</a:t>
            </a:r>
            <a:r>
              <a:rPr lang="sr-Latn-RS" sz="6600" b="1" dirty="0" smtClean="0"/>
              <a:t>A </a:t>
            </a:r>
            <a:r>
              <a:rPr lang="sr-Cyrl-RS" sz="6600" b="1" dirty="0" smtClean="0"/>
              <a:t>ПАЖЊИ</a:t>
            </a:r>
            <a:r>
              <a:rPr lang="sr-Latn-RS" sz="6600" b="1" dirty="0" smtClean="0"/>
              <a:t> !!!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6613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503</TotalTime>
  <Words>702</Words>
  <Application>Microsoft Office PowerPoint</Application>
  <PresentationFormat>Widescreen</PresentationFormat>
  <Paragraphs>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Corbel</vt:lpstr>
      <vt:lpstr>Times New Roman</vt:lpstr>
      <vt:lpstr>Parallax</vt:lpstr>
      <vt:lpstr>УНИВЕРЗИТЕТ У БЕОГРАДУ ФАКУЛТЕТ СПОРТА И ФИЗИЧКОГ ВАСПИТАЊА   „ЗЛОУПОТРЕБА И ПОДСТРЕКАВАЊЕ КОНФЛИКАТА ИЗМЕЂУ ММА БОРАЦА У СВРХУ ПРОМОЦИЈЕ БОРБИ И ОСТВАРИВАЊА ПРОФИТА – СТУДИЈА СЛУЧАЈА“ (мастер рад)       </vt:lpstr>
      <vt:lpstr> САДРЖАЈ    </vt:lpstr>
      <vt:lpstr>   УВОД И ТЕОРИЈСКИ ОКВИР РАДА  </vt:lpstr>
      <vt:lpstr>ПРЕДМЕТ ИСТРАЖИВАЊА    </vt:lpstr>
      <vt:lpstr>ЦИЉ И ЗАДАЦИ РАДА </vt:lpstr>
      <vt:lpstr>MMA – ИСТОРИЈА И ЕТИКА </vt:lpstr>
      <vt:lpstr>СТУДИЈА СЛУЧАЈА</vt:lpstr>
      <vt:lpstr>РЕЗУЛТАТИ СА ДИСКУСИЈОМ</vt:lpstr>
      <vt:lpstr>ЗАКЉУЧАК</vt:lpstr>
      <vt:lpstr>ЛИТЕРАТУРА</vt:lpstr>
      <vt:lpstr>ИЗВОРИ СА ИНТЕРНЕТА</vt:lpstr>
      <vt:lpstr>ИЗВОРИ СА ИНТЕРНЕТА</vt:lpstr>
      <vt:lpstr>ХВАЛА НA ПАЖЊИ 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UNIVERZITET U BEOGRADU FAKULTET SPORTA I FIZIČKOG VASPITANJA  Sportska biografija Andrije Zlatića (završni rad)</dc:title>
  <dc:creator>Ненад Мадић</dc:creator>
  <cp:lastModifiedBy>Nikola</cp:lastModifiedBy>
  <cp:revision>32</cp:revision>
  <dcterms:created xsi:type="dcterms:W3CDTF">2020-12-21T10:09:09Z</dcterms:created>
  <dcterms:modified xsi:type="dcterms:W3CDTF">2021-12-23T18:02:28Z</dcterms:modified>
</cp:coreProperties>
</file>