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</p:sld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32" autoAdjust="0"/>
    <p:restoredTop sz="94619" autoAdjust="0"/>
  </p:normalViewPr>
  <p:slideViewPr>
    <p:cSldViewPr snapToGrid="0">
      <p:cViewPr varScale="1">
        <p:scale>
          <a:sx n="73" d="100"/>
          <a:sy n="73" d="100"/>
        </p:scale>
        <p:origin x="63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shka Ivankovic" userId="164d299c9224c3c2" providerId="LiveId" clId="{797A64C9-EAC4-4554-BE8E-6D116F7D1FD4}"/>
    <pc:docChg chg="custSel modSld">
      <pc:chgData name="Sashka Ivankovic" userId="164d299c9224c3c2" providerId="LiveId" clId="{797A64C9-EAC4-4554-BE8E-6D116F7D1FD4}" dt="2021-09-27T15:45:15.775" v="1" actId="26606"/>
      <pc:docMkLst>
        <pc:docMk/>
      </pc:docMkLst>
      <pc:sldChg chg="addSp delSp modSp mod">
        <pc:chgData name="Sashka Ivankovic" userId="164d299c9224c3c2" providerId="LiveId" clId="{797A64C9-EAC4-4554-BE8E-6D116F7D1FD4}" dt="2021-09-27T15:45:12.010" v="0" actId="26606"/>
        <pc:sldMkLst>
          <pc:docMk/>
          <pc:sldMk cId="2042708056" sldId="258"/>
        </pc:sldMkLst>
        <pc:spChg chg="mod">
          <ac:chgData name="Sashka Ivankovic" userId="164d299c9224c3c2" providerId="LiveId" clId="{797A64C9-EAC4-4554-BE8E-6D116F7D1FD4}" dt="2021-09-27T15:45:12.010" v="0" actId="26606"/>
          <ac:spMkLst>
            <pc:docMk/>
            <pc:sldMk cId="2042708056" sldId="258"/>
            <ac:spMk id="2" creationId="{644A896B-B11C-4F6E-AD54-217C7836ECDA}"/>
          </ac:spMkLst>
        </pc:spChg>
        <pc:spChg chg="del">
          <ac:chgData name="Sashka Ivankovic" userId="164d299c9224c3c2" providerId="LiveId" clId="{797A64C9-EAC4-4554-BE8E-6D116F7D1FD4}" dt="2021-09-27T15:45:12.010" v="0" actId="26606"/>
          <ac:spMkLst>
            <pc:docMk/>
            <pc:sldMk cId="2042708056" sldId="258"/>
            <ac:spMk id="3" creationId="{64AAE7AD-3A4D-4AB2-B8C5-70DD9B27CEA7}"/>
          </ac:spMkLst>
        </pc:spChg>
        <pc:graphicFrameChg chg="add">
          <ac:chgData name="Sashka Ivankovic" userId="164d299c9224c3c2" providerId="LiveId" clId="{797A64C9-EAC4-4554-BE8E-6D116F7D1FD4}" dt="2021-09-27T15:45:12.010" v="0" actId="26606"/>
          <ac:graphicFrameMkLst>
            <pc:docMk/>
            <pc:sldMk cId="2042708056" sldId="258"/>
            <ac:graphicFrameMk id="5" creationId="{5FCD4020-C66B-4536-8245-329B4114C8FB}"/>
          </ac:graphicFrameMkLst>
        </pc:graphicFrameChg>
      </pc:sldChg>
      <pc:sldChg chg="addSp delSp modSp mod">
        <pc:chgData name="Sashka Ivankovic" userId="164d299c9224c3c2" providerId="LiveId" clId="{797A64C9-EAC4-4554-BE8E-6D116F7D1FD4}" dt="2021-09-27T15:45:15.775" v="1" actId="26606"/>
        <pc:sldMkLst>
          <pc:docMk/>
          <pc:sldMk cId="4092468627" sldId="259"/>
        </pc:sldMkLst>
        <pc:spChg chg="mod">
          <ac:chgData name="Sashka Ivankovic" userId="164d299c9224c3c2" providerId="LiveId" clId="{797A64C9-EAC4-4554-BE8E-6D116F7D1FD4}" dt="2021-09-27T15:45:15.775" v="1" actId="26606"/>
          <ac:spMkLst>
            <pc:docMk/>
            <pc:sldMk cId="4092468627" sldId="259"/>
            <ac:spMk id="2" creationId="{5BCF68ED-DE0A-41E9-B100-34F59CD09A80}"/>
          </ac:spMkLst>
        </pc:spChg>
        <pc:spChg chg="del">
          <ac:chgData name="Sashka Ivankovic" userId="164d299c9224c3c2" providerId="LiveId" clId="{797A64C9-EAC4-4554-BE8E-6D116F7D1FD4}" dt="2021-09-27T15:45:15.775" v="1" actId="26606"/>
          <ac:spMkLst>
            <pc:docMk/>
            <pc:sldMk cId="4092468627" sldId="259"/>
            <ac:spMk id="3" creationId="{A020DBD1-FF87-46A6-B7AB-A6B776ADE403}"/>
          </ac:spMkLst>
        </pc:spChg>
        <pc:graphicFrameChg chg="add">
          <ac:chgData name="Sashka Ivankovic" userId="164d299c9224c3c2" providerId="LiveId" clId="{797A64C9-EAC4-4554-BE8E-6D116F7D1FD4}" dt="2021-09-27T15:45:15.775" v="1" actId="26606"/>
          <ac:graphicFrameMkLst>
            <pc:docMk/>
            <pc:sldMk cId="4092468627" sldId="259"/>
            <ac:graphicFrameMk id="5" creationId="{24B3ED34-623C-44FF-91BC-7E0DE9840C14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E9103A-F971-4972-853C-0F3E91D1C4E5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463FBB6-7A49-457A-B5A8-4572A8C96DAB}">
      <dgm:prSet custT="1"/>
      <dgm:spPr/>
      <dgm:t>
        <a:bodyPr/>
        <a:lstStyle/>
        <a:p>
          <a:r>
            <a:rPr lang="ru-RU" sz="1800" dirty="0"/>
            <a:t>Предмет рада јесте утицај комбинованог модела наставе на социјализацију и релациону димензију социјалног капитала ученика који су редовно укључени у комбиновани модел наставе током Ковид пандемије 2020/21. године. </a:t>
          </a:r>
          <a:endParaRPr lang="en-US" sz="1800" dirty="0"/>
        </a:p>
      </dgm:t>
    </dgm:pt>
    <dgm:pt modelId="{9A820217-389E-48C9-B3A8-5D110D6B51C8}" type="parTrans" cxnId="{2E0486C2-B08F-4DC5-8063-FF90B5B1897B}">
      <dgm:prSet/>
      <dgm:spPr/>
      <dgm:t>
        <a:bodyPr/>
        <a:lstStyle/>
        <a:p>
          <a:endParaRPr lang="en-US"/>
        </a:p>
      </dgm:t>
    </dgm:pt>
    <dgm:pt modelId="{A5079D2B-5979-407A-8688-1AFAF955EF3D}" type="sibTrans" cxnId="{2E0486C2-B08F-4DC5-8063-FF90B5B1897B}">
      <dgm:prSet/>
      <dgm:spPr/>
      <dgm:t>
        <a:bodyPr/>
        <a:lstStyle/>
        <a:p>
          <a:endParaRPr lang="en-US"/>
        </a:p>
      </dgm:t>
    </dgm:pt>
    <dgm:pt modelId="{BB1BDF12-3CBF-4A01-A9A9-98CA7ECAA7DA}">
      <dgm:prSet custT="1"/>
      <dgm:spPr/>
      <dgm:t>
        <a:bodyPr/>
        <a:lstStyle/>
        <a:p>
          <a:r>
            <a:rPr lang="ru-RU" sz="1800" dirty="0"/>
            <a:t>Циљ рада је да се испита утицај комбинованог модела наставе на социјалне односе ученика друге године средње Медицинске школе у Ужицу за време Ковид пандемије 2020/2021. године.</a:t>
          </a:r>
          <a:endParaRPr lang="en-US" sz="1800" dirty="0"/>
        </a:p>
      </dgm:t>
    </dgm:pt>
    <dgm:pt modelId="{A920B357-86B6-4135-8890-25760E7C5CBD}" type="parTrans" cxnId="{ECF3F55C-9B0B-47FE-B562-8B47CFCE75BB}">
      <dgm:prSet/>
      <dgm:spPr/>
      <dgm:t>
        <a:bodyPr/>
        <a:lstStyle/>
        <a:p>
          <a:endParaRPr lang="en-US"/>
        </a:p>
      </dgm:t>
    </dgm:pt>
    <dgm:pt modelId="{9AA6BDAE-4748-40F8-9B49-A874DF163D1E}" type="sibTrans" cxnId="{ECF3F55C-9B0B-47FE-B562-8B47CFCE75BB}">
      <dgm:prSet/>
      <dgm:spPr/>
      <dgm:t>
        <a:bodyPr/>
        <a:lstStyle/>
        <a:p>
          <a:endParaRPr lang="en-US"/>
        </a:p>
      </dgm:t>
    </dgm:pt>
    <dgm:pt modelId="{410DB0A4-21CF-40FD-806A-2BBC71EB44E5}">
      <dgm:prSet custT="1"/>
      <dgm:spPr/>
      <dgm:t>
        <a:bodyPr/>
        <a:lstStyle/>
        <a:p>
          <a:r>
            <a:rPr lang="ru-RU" sz="1800" dirty="0"/>
            <a:t>Узорак истраживања чини стотину ученика друге године средње Медицинске школе из Ужица.</a:t>
          </a:r>
          <a:endParaRPr lang="en-US" sz="1800" dirty="0"/>
        </a:p>
      </dgm:t>
    </dgm:pt>
    <dgm:pt modelId="{0E4B5DAD-AD12-4B67-B809-5A04962D9101}" type="parTrans" cxnId="{A31DAA3A-D70D-4555-A585-C867E376EFBE}">
      <dgm:prSet/>
      <dgm:spPr/>
      <dgm:t>
        <a:bodyPr/>
        <a:lstStyle/>
        <a:p>
          <a:endParaRPr lang="en-US"/>
        </a:p>
      </dgm:t>
    </dgm:pt>
    <dgm:pt modelId="{48616D53-A3F4-421F-B60F-EFA32448E188}" type="sibTrans" cxnId="{A31DAA3A-D70D-4555-A585-C867E376EFBE}">
      <dgm:prSet/>
      <dgm:spPr/>
      <dgm:t>
        <a:bodyPr/>
        <a:lstStyle/>
        <a:p>
          <a:endParaRPr lang="en-US"/>
        </a:p>
      </dgm:t>
    </dgm:pt>
    <dgm:pt modelId="{7DA19A7A-977A-4F54-BA3A-628399FA1FFA}">
      <dgm:prSet custT="1"/>
      <dgm:spPr/>
      <dgm:t>
        <a:bodyPr/>
        <a:lstStyle/>
        <a:p>
          <a:r>
            <a:rPr lang="ru-RU" sz="1800" dirty="0"/>
            <a:t>Приликом израде рада коришћене су: метод теоријске анализе, дескриптивни метод и статистички метод. </a:t>
          </a:r>
          <a:endParaRPr lang="en-US" sz="1800" dirty="0"/>
        </a:p>
      </dgm:t>
    </dgm:pt>
    <dgm:pt modelId="{F0F1EB69-9730-4CA0-AD26-662F7D97B7EF}" type="parTrans" cxnId="{6D4E8DE9-509D-4E07-AC92-F86DF283F55C}">
      <dgm:prSet/>
      <dgm:spPr/>
      <dgm:t>
        <a:bodyPr/>
        <a:lstStyle/>
        <a:p>
          <a:endParaRPr lang="en-US"/>
        </a:p>
      </dgm:t>
    </dgm:pt>
    <dgm:pt modelId="{B4E7497C-714B-4052-8C47-2DA318729A99}" type="sibTrans" cxnId="{6D4E8DE9-509D-4E07-AC92-F86DF283F55C}">
      <dgm:prSet/>
      <dgm:spPr/>
      <dgm:t>
        <a:bodyPr/>
        <a:lstStyle/>
        <a:p>
          <a:endParaRPr lang="en-US"/>
        </a:p>
      </dgm:t>
    </dgm:pt>
    <dgm:pt modelId="{29D0B4AA-C4CB-49A5-8549-D2E10D786FE4}" type="pres">
      <dgm:prSet presAssocID="{21E9103A-F971-4972-853C-0F3E91D1C4E5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A58F6E71-5E7E-4F13-9D76-E32CF85AA84E}" type="pres">
      <dgm:prSet presAssocID="{8463FBB6-7A49-457A-B5A8-4572A8C96DAB}" presName="thickLine" presStyleLbl="alignNode1" presStyleIdx="0" presStyleCnt="4"/>
      <dgm:spPr/>
    </dgm:pt>
    <dgm:pt modelId="{93DDFD36-2B26-49BA-8FA4-96645415DDA9}" type="pres">
      <dgm:prSet presAssocID="{8463FBB6-7A49-457A-B5A8-4572A8C96DAB}" presName="horz1" presStyleCnt="0"/>
      <dgm:spPr/>
    </dgm:pt>
    <dgm:pt modelId="{6BAA4FB5-9477-4DCC-97D0-C87309EABBD4}" type="pres">
      <dgm:prSet presAssocID="{8463FBB6-7A49-457A-B5A8-4572A8C96DAB}" presName="tx1" presStyleLbl="revTx" presStyleIdx="0" presStyleCnt="4"/>
      <dgm:spPr/>
      <dgm:t>
        <a:bodyPr/>
        <a:lstStyle/>
        <a:p>
          <a:endParaRPr lang="en-US"/>
        </a:p>
      </dgm:t>
    </dgm:pt>
    <dgm:pt modelId="{A22FCCE6-E1DC-4733-985B-AD24348EDC15}" type="pres">
      <dgm:prSet presAssocID="{8463FBB6-7A49-457A-B5A8-4572A8C96DAB}" presName="vert1" presStyleCnt="0"/>
      <dgm:spPr/>
    </dgm:pt>
    <dgm:pt modelId="{19AD5281-D588-4E99-91D6-CC0FC692D31D}" type="pres">
      <dgm:prSet presAssocID="{BB1BDF12-3CBF-4A01-A9A9-98CA7ECAA7DA}" presName="thickLine" presStyleLbl="alignNode1" presStyleIdx="1" presStyleCnt="4"/>
      <dgm:spPr/>
    </dgm:pt>
    <dgm:pt modelId="{68794F1C-BD81-4033-8658-1006C5563CC8}" type="pres">
      <dgm:prSet presAssocID="{BB1BDF12-3CBF-4A01-A9A9-98CA7ECAA7DA}" presName="horz1" presStyleCnt="0"/>
      <dgm:spPr/>
    </dgm:pt>
    <dgm:pt modelId="{943CB0C5-C1A0-41F1-BF2E-297600A2C2D9}" type="pres">
      <dgm:prSet presAssocID="{BB1BDF12-3CBF-4A01-A9A9-98CA7ECAA7DA}" presName="tx1" presStyleLbl="revTx" presStyleIdx="1" presStyleCnt="4"/>
      <dgm:spPr/>
      <dgm:t>
        <a:bodyPr/>
        <a:lstStyle/>
        <a:p>
          <a:endParaRPr lang="en-US"/>
        </a:p>
      </dgm:t>
    </dgm:pt>
    <dgm:pt modelId="{3F732BDC-D5E5-47E5-A1C2-6D94F33F685F}" type="pres">
      <dgm:prSet presAssocID="{BB1BDF12-3CBF-4A01-A9A9-98CA7ECAA7DA}" presName="vert1" presStyleCnt="0"/>
      <dgm:spPr/>
    </dgm:pt>
    <dgm:pt modelId="{9D8E4F9C-7AED-4628-AD16-D16763DDA2CF}" type="pres">
      <dgm:prSet presAssocID="{410DB0A4-21CF-40FD-806A-2BBC71EB44E5}" presName="thickLine" presStyleLbl="alignNode1" presStyleIdx="2" presStyleCnt="4"/>
      <dgm:spPr/>
    </dgm:pt>
    <dgm:pt modelId="{5C2B53C8-3AC0-45DE-85E2-1D6D9D073B40}" type="pres">
      <dgm:prSet presAssocID="{410DB0A4-21CF-40FD-806A-2BBC71EB44E5}" presName="horz1" presStyleCnt="0"/>
      <dgm:spPr/>
    </dgm:pt>
    <dgm:pt modelId="{C99C3013-3027-462E-883E-A4B4DF895F97}" type="pres">
      <dgm:prSet presAssocID="{410DB0A4-21CF-40FD-806A-2BBC71EB44E5}" presName="tx1" presStyleLbl="revTx" presStyleIdx="2" presStyleCnt="4"/>
      <dgm:spPr/>
      <dgm:t>
        <a:bodyPr/>
        <a:lstStyle/>
        <a:p>
          <a:endParaRPr lang="en-US"/>
        </a:p>
      </dgm:t>
    </dgm:pt>
    <dgm:pt modelId="{05077C87-4460-4C9E-A8FA-8F75F018C1CA}" type="pres">
      <dgm:prSet presAssocID="{410DB0A4-21CF-40FD-806A-2BBC71EB44E5}" presName="vert1" presStyleCnt="0"/>
      <dgm:spPr/>
    </dgm:pt>
    <dgm:pt modelId="{DB136EEF-873B-4207-995F-F504B2682FCA}" type="pres">
      <dgm:prSet presAssocID="{7DA19A7A-977A-4F54-BA3A-628399FA1FFA}" presName="thickLine" presStyleLbl="alignNode1" presStyleIdx="3" presStyleCnt="4"/>
      <dgm:spPr/>
    </dgm:pt>
    <dgm:pt modelId="{434AC24A-C0A8-4450-B63D-061143889DF6}" type="pres">
      <dgm:prSet presAssocID="{7DA19A7A-977A-4F54-BA3A-628399FA1FFA}" presName="horz1" presStyleCnt="0"/>
      <dgm:spPr/>
    </dgm:pt>
    <dgm:pt modelId="{F5A0628A-73C3-4403-B2D6-5E83F5EC6186}" type="pres">
      <dgm:prSet presAssocID="{7DA19A7A-977A-4F54-BA3A-628399FA1FFA}" presName="tx1" presStyleLbl="revTx" presStyleIdx="3" presStyleCnt="4"/>
      <dgm:spPr/>
      <dgm:t>
        <a:bodyPr/>
        <a:lstStyle/>
        <a:p>
          <a:endParaRPr lang="en-US"/>
        </a:p>
      </dgm:t>
    </dgm:pt>
    <dgm:pt modelId="{A2AB3071-0319-47C1-9374-46E5011D8EFB}" type="pres">
      <dgm:prSet presAssocID="{7DA19A7A-977A-4F54-BA3A-628399FA1FFA}" presName="vert1" presStyleCnt="0"/>
      <dgm:spPr/>
    </dgm:pt>
  </dgm:ptLst>
  <dgm:cxnLst>
    <dgm:cxn modelId="{2E0486C2-B08F-4DC5-8063-FF90B5B1897B}" srcId="{21E9103A-F971-4972-853C-0F3E91D1C4E5}" destId="{8463FBB6-7A49-457A-B5A8-4572A8C96DAB}" srcOrd="0" destOrd="0" parTransId="{9A820217-389E-48C9-B3A8-5D110D6B51C8}" sibTransId="{A5079D2B-5979-407A-8688-1AFAF955EF3D}"/>
    <dgm:cxn modelId="{3CA95C25-A976-40AB-9B03-CA110A4DEF20}" type="presOf" srcId="{410DB0A4-21CF-40FD-806A-2BBC71EB44E5}" destId="{C99C3013-3027-462E-883E-A4B4DF895F97}" srcOrd="0" destOrd="0" presId="urn:microsoft.com/office/officeart/2008/layout/LinedList"/>
    <dgm:cxn modelId="{2EC2139C-3B37-43CC-96CD-95C26119F392}" type="presOf" srcId="{BB1BDF12-3CBF-4A01-A9A9-98CA7ECAA7DA}" destId="{943CB0C5-C1A0-41F1-BF2E-297600A2C2D9}" srcOrd="0" destOrd="0" presId="urn:microsoft.com/office/officeart/2008/layout/LinedList"/>
    <dgm:cxn modelId="{EA4032B2-B3AD-4C2C-844E-013B32884EF0}" type="presOf" srcId="{7DA19A7A-977A-4F54-BA3A-628399FA1FFA}" destId="{F5A0628A-73C3-4403-B2D6-5E83F5EC6186}" srcOrd="0" destOrd="0" presId="urn:microsoft.com/office/officeart/2008/layout/LinedList"/>
    <dgm:cxn modelId="{48974554-CA4C-44DF-AE45-98D2E5EE5BB8}" type="presOf" srcId="{8463FBB6-7A49-457A-B5A8-4572A8C96DAB}" destId="{6BAA4FB5-9477-4DCC-97D0-C87309EABBD4}" srcOrd="0" destOrd="0" presId="urn:microsoft.com/office/officeart/2008/layout/LinedList"/>
    <dgm:cxn modelId="{ECF3F55C-9B0B-47FE-B562-8B47CFCE75BB}" srcId="{21E9103A-F971-4972-853C-0F3E91D1C4E5}" destId="{BB1BDF12-3CBF-4A01-A9A9-98CA7ECAA7DA}" srcOrd="1" destOrd="0" parTransId="{A920B357-86B6-4135-8890-25760E7C5CBD}" sibTransId="{9AA6BDAE-4748-40F8-9B49-A874DF163D1E}"/>
    <dgm:cxn modelId="{8A68B966-5D1A-43E5-97F4-F33F013711A1}" type="presOf" srcId="{21E9103A-F971-4972-853C-0F3E91D1C4E5}" destId="{29D0B4AA-C4CB-49A5-8549-D2E10D786FE4}" srcOrd="0" destOrd="0" presId="urn:microsoft.com/office/officeart/2008/layout/LinedList"/>
    <dgm:cxn modelId="{A31DAA3A-D70D-4555-A585-C867E376EFBE}" srcId="{21E9103A-F971-4972-853C-0F3E91D1C4E5}" destId="{410DB0A4-21CF-40FD-806A-2BBC71EB44E5}" srcOrd="2" destOrd="0" parTransId="{0E4B5DAD-AD12-4B67-B809-5A04962D9101}" sibTransId="{48616D53-A3F4-421F-B60F-EFA32448E188}"/>
    <dgm:cxn modelId="{6D4E8DE9-509D-4E07-AC92-F86DF283F55C}" srcId="{21E9103A-F971-4972-853C-0F3E91D1C4E5}" destId="{7DA19A7A-977A-4F54-BA3A-628399FA1FFA}" srcOrd="3" destOrd="0" parTransId="{F0F1EB69-9730-4CA0-AD26-662F7D97B7EF}" sibTransId="{B4E7497C-714B-4052-8C47-2DA318729A99}"/>
    <dgm:cxn modelId="{F383826F-4AF6-4015-933D-6079DB9971D2}" type="presParOf" srcId="{29D0B4AA-C4CB-49A5-8549-D2E10D786FE4}" destId="{A58F6E71-5E7E-4F13-9D76-E32CF85AA84E}" srcOrd="0" destOrd="0" presId="urn:microsoft.com/office/officeart/2008/layout/LinedList"/>
    <dgm:cxn modelId="{5D4A2ABC-9B86-4FB2-B8AB-7F9886185AFE}" type="presParOf" srcId="{29D0B4AA-C4CB-49A5-8549-D2E10D786FE4}" destId="{93DDFD36-2B26-49BA-8FA4-96645415DDA9}" srcOrd="1" destOrd="0" presId="urn:microsoft.com/office/officeart/2008/layout/LinedList"/>
    <dgm:cxn modelId="{B6CF6129-8A70-4336-B1E7-E71EF3030705}" type="presParOf" srcId="{93DDFD36-2B26-49BA-8FA4-96645415DDA9}" destId="{6BAA4FB5-9477-4DCC-97D0-C87309EABBD4}" srcOrd="0" destOrd="0" presId="urn:microsoft.com/office/officeart/2008/layout/LinedList"/>
    <dgm:cxn modelId="{EA73E02A-3ACC-4DE7-B9E2-0C90D0E67CDC}" type="presParOf" srcId="{93DDFD36-2B26-49BA-8FA4-96645415DDA9}" destId="{A22FCCE6-E1DC-4733-985B-AD24348EDC15}" srcOrd="1" destOrd="0" presId="urn:microsoft.com/office/officeart/2008/layout/LinedList"/>
    <dgm:cxn modelId="{2B0A045E-F65A-4B08-B25D-268D11B5EDBE}" type="presParOf" srcId="{29D0B4AA-C4CB-49A5-8549-D2E10D786FE4}" destId="{19AD5281-D588-4E99-91D6-CC0FC692D31D}" srcOrd="2" destOrd="0" presId="urn:microsoft.com/office/officeart/2008/layout/LinedList"/>
    <dgm:cxn modelId="{EAA3591F-0E65-4220-BE1A-A4405BAABCDB}" type="presParOf" srcId="{29D0B4AA-C4CB-49A5-8549-D2E10D786FE4}" destId="{68794F1C-BD81-4033-8658-1006C5563CC8}" srcOrd="3" destOrd="0" presId="urn:microsoft.com/office/officeart/2008/layout/LinedList"/>
    <dgm:cxn modelId="{00E650AC-65FC-4FF5-B9AB-531E9B9EAFBE}" type="presParOf" srcId="{68794F1C-BD81-4033-8658-1006C5563CC8}" destId="{943CB0C5-C1A0-41F1-BF2E-297600A2C2D9}" srcOrd="0" destOrd="0" presId="urn:microsoft.com/office/officeart/2008/layout/LinedList"/>
    <dgm:cxn modelId="{BDFA35D6-C485-4227-8A51-78B133A873EB}" type="presParOf" srcId="{68794F1C-BD81-4033-8658-1006C5563CC8}" destId="{3F732BDC-D5E5-47E5-A1C2-6D94F33F685F}" srcOrd="1" destOrd="0" presId="urn:microsoft.com/office/officeart/2008/layout/LinedList"/>
    <dgm:cxn modelId="{E88972B7-583B-4D32-BD65-E28C0181B4B8}" type="presParOf" srcId="{29D0B4AA-C4CB-49A5-8549-D2E10D786FE4}" destId="{9D8E4F9C-7AED-4628-AD16-D16763DDA2CF}" srcOrd="4" destOrd="0" presId="urn:microsoft.com/office/officeart/2008/layout/LinedList"/>
    <dgm:cxn modelId="{DE5A672B-A25A-4179-A3C0-1C4858B58057}" type="presParOf" srcId="{29D0B4AA-C4CB-49A5-8549-D2E10D786FE4}" destId="{5C2B53C8-3AC0-45DE-85E2-1D6D9D073B40}" srcOrd="5" destOrd="0" presId="urn:microsoft.com/office/officeart/2008/layout/LinedList"/>
    <dgm:cxn modelId="{0E24534C-B9A0-4BEB-AAC5-A4668D353905}" type="presParOf" srcId="{5C2B53C8-3AC0-45DE-85E2-1D6D9D073B40}" destId="{C99C3013-3027-462E-883E-A4B4DF895F97}" srcOrd="0" destOrd="0" presId="urn:microsoft.com/office/officeart/2008/layout/LinedList"/>
    <dgm:cxn modelId="{77F6988F-4CC2-4351-A2DE-E26BE08ADF0A}" type="presParOf" srcId="{5C2B53C8-3AC0-45DE-85E2-1D6D9D073B40}" destId="{05077C87-4460-4C9E-A8FA-8F75F018C1CA}" srcOrd="1" destOrd="0" presId="urn:microsoft.com/office/officeart/2008/layout/LinedList"/>
    <dgm:cxn modelId="{68244FE7-9005-42B7-BB34-3763FE014F8B}" type="presParOf" srcId="{29D0B4AA-C4CB-49A5-8549-D2E10D786FE4}" destId="{DB136EEF-873B-4207-995F-F504B2682FCA}" srcOrd="6" destOrd="0" presId="urn:microsoft.com/office/officeart/2008/layout/LinedList"/>
    <dgm:cxn modelId="{D30D69A6-2F03-491D-8A63-66EE0A2AC240}" type="presParOf" srcId="{29D0B4AA-C4CB-49A5-8549-D2E10D786FE4}" destId="{434AC24A-C0A8-4450-B63D-061143889DF6}" srcOrd="7" destOrd="0" presId="urn:microsoft.com/office/officeart/2008/layout/LinedList"/>
    <dgm:cxn modelId="{38301030-C683-4401-A827-60AB9F1D879F}" type="presParOf" srcId="{434AC24A-C0A8-4450-B63D-061143889DF6}" destId="{F5A0628A-73C3-4403-B2D6-5E83F5EC6186}" srcOrd="0" destOrd="0" presId="urn:microsoft.com/office/officeart/2008/layout/LinedList"/>
    <dgm:cxn modelId="{72EA1D55-A34E-4A1C-9B2B-96A058D1B819}" type="presParOf" srcId="{434AC24A-C0A8-4450-B63D-061143889DF6}" destId="{A2AB3071-0319-47C1-9374-46E5011D8EF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CE8FCB-18B1-4DD9-886A-A542BB58621D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998C7E68-68B4-437B-B7C0-2FA9665FF2C5}">
      <dgm:prSet custT="1"/>
      <dgm:spPr/>
      <dgm:t>
        <a:bodyPr/>
        <a:lstStyle/>
        <a:p>
          <a:r>
            <a:rPr lang="ru-RU" sz="1900" dirty="0"/>
            <a:t>Х1- Комбиновани модел наставе је у већој мери утицао на социјализацију ученика.</a:t>
          </a:r>
          <a:endParaRPr lang="en-US" sz="1900" dirty="0"/>
        </a:p>
      </dgm:t>
    </dgm:pt>
    <dgm:pt modelId="{2333888F-E92D-4376-A899-D334F3BC28B0}" type="parTrans" cxnId="{5BBA3A6D-C157-4D07-B07A-06D399B33C27}">
      <dgm:prSet/>
      <dgm:spPr/>
      <dgm:t>
        <a:bodyPr/>
        <a:lstStyle/>
        <a:p>
          <a:endParaRPr lang="en-US"/>
        </a:p>
      </dgm:t>
    </dgm:pt>
    <dgm:pt modelId="{CD4C80A5-CCCD-4816-9D58-F776F8FCE864}" type="sibTrans" cxnId="{5BBA3A6D-C157-4D07-B07A-06D399B33C27}">
      <dgm:prSet/>
      <dgm:spPr/>
      <dgm:t>
        <a:bodyPr/>
        <a:lstStyle/>
        <a:p>
          <a:endParaRPr lang="en-US"/>
        </a:p>
      </dgm:t>
    </dgm:pt>
    <dgm:pt modelId="{11B5D8EB-188C-4FBD-8BB8-9CC86F9FDA91}">
      <dgm:prSet custT="1"/>
      <dgm:spPr/>
      <dgm:t>
        <a:bodyPr/>
        <a:lstStyle/>
        <a:p>
          <a:r>
            <a:rPr lang="ru-RU" sz="1900" dirty="0"/>
            <a:t>Х2 - Комбиновани модел наставе је у већој мери утицао на релациону димензију социјалног капитала ученика.</a:t>
          </a:r>
          <a:endParaRPr lang="en-US" sz="1900" dirty="0"/>
        </a:p>
      </dgm:t>
    </dgm:pt>
    <dgm:pt modelId="{7B46F0B7-4115-45E2-AE1A-D319D4C0EEF7}" type="parTrans" cxnId="{D6153F8D-E241-4DEA-8B22-F12E5AD41E6D}">
      <dgm:prSet/>
      <dgm:spPr/>
      <dgm:t>
        <a:bodyPr/>
        <a:lstStyle/>
        <a:p>
          <a:endParaRPr lang="en-US"/>
        </a:p>
      </dgm:t>
    </dgm:pt>
    <dgm:pt modelId="{82E2E7C8-366B-4344-A86A-2AAAD1CD985D}" type="sibTrans" cxnId="{D6153F8D-E241-4DEA-8B22-F12E5AD41E6D}">
      <dgm:prSet/>
      <dgm:spPr/>
      <dgm:t>
        <a:bodyPr/>
        <a:lstStyle/>
        <a:p>
          <a:endParaRPr lang="en-US"/>
        </a:p>
      </dgm:t>
    </dgm:pt>
    <dgm:pt modelId="{53BA0362-735A-480C-9135-D4582833E122}">
      <dgm:prSet custT="1"/>
      <dgm:spPr/>
      <dgm:t>
        <a:bodyPr/>
        <a:lstStyle/>
        <a:p>
          <a:r>
            <a:rPr lang="ru-RU" sz="1900" dirty="0"/>
            <a:t>Х3 – Комбиновани модел наставе је у већој мери негативно утицао на социјализацију и релациону димензију социјалног капитала код ученика мушког пола.</a:t>
          </a:r>
          <a:endParaRPr lang="en-US" sz="1900" dirty="0"/>
        </a:p>
      </dgm:t>
    </dgm:pt>
    <dgm:pt modelId="{8E7D5BCA-F558-4EFE-80E5-363540B7951E}" type="parTrans" cxnId="{A535536A-CDBB-4045-8EFB-47DA33436475}">
      <dgm:prSet/>
      <dgm:spPr/>
      <dgm:t>
        <a:bodyPr/>
        <a:lstStyle/>
        <a:p>
          <a:endParaRPr lang="en-US"/>
        </a:p>
      </dgm:t>
    </dgm:pt>
    <dgm:pt modelId="{E5F61ADC-A33B-4E7D-AD16-9ADF55CE31C0}" type="sibTrans" cxnId="{A535536A-CDBB-4045-8EFB-47DA33436475}">
      <dgm:prSet/>
      <dgm:spPr/>
      <dgm:t>
        <a:bodyPr/>
        <a:lstStyle/>
        <a:p>
          <a:endParaRPr lang="en-US"/>
        </a:p>
      </dgm:t>
    </dgm:pt>
    <dgm:pt modelId="{B7882354-60E7-46E1-8A5C-95CDB8761EC1}" type="pres">
      <dgm:prSet presAssocID="{73CE8FCB-18B1-4DD9-886A-A542BB58621D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1CE4091-7516-4F80-8658-8409400EA1CB}" type="pres">
      <dgm:prSet presAssocID="{998C7E68-68B4-437B-B7C0-2FA9665FF2C5}" presName="thickLine" presStyleLbl="alignNode1" presStyleIdx="0" presStyleCnt="3"/>
      <dgm:spPr/>
    </dgm:pt>
    <dgm:pt modelId="{54C41762-F8C7-48C2-A35B-DD2AAD9C6499}" type="pres">
      <dgm:prSet presAssocID="{998C7E68-68B4-437B-B7C0-2FA9665FF2C5}" presName="horz1" presStyleCnt="0"/>
      <dgm:spPr/>
    </dgm:pt>
    <dgm:pt modelId="{552CC65E-57F3-4A99-B85F-9CE742F6D96C}" type="pres">
      <dgm:prSet presAssocID="{998C7E68-68B4-437B-B7C0-2FA9665FF2C5}" presName="tx1" presStyleLbl="revTx" presStyleIdx="0" presStyleCnt="3"/>
      <dgm:spPr/>
      <dgm:t>
        <a:bodyPr/>
        <a:lstStyle/>
        <a:p>
          <a:endParaRPr lang="en-US"/>
        </a:p>
      </dgm:t>
    </dgm:pt>
    <dgm:pt modelId="{5009929C-094E-4F39-990A-9ABD669F5424}" type="pres">
      <dgm:prSet presAssocID="{998C7E68-68B4-437B-B7C0-2FA9665FF2C5}" presName="vert1" presStyleCnt="0"/>
      <dgm:spPr/>
    </dgm:pt>
    <dgm:pt modelId="{1644831B-0C14-4D79-8419-71D23E4C9473}" type="pres">
      <dgm:prSet presAssocID="{11B5D8EB-188C-4FBD-8BB8-9CC86F9FDA91}" presName="thickLine" presStyleLbl="alignNode1" presStyleIdx="1" presStyleCnt="3"/>
      <dgm:spPr/>
    </dgm:pt>
    <dgm:pt modelId="{1D064956-D424-4F93-85A0-7FC75751AA19}" type="pres">
      <dgm:prSet presAssocID="{11B5D8EB-188C-4FBD-8BB8-9CC86F9FDA91}" presName="horz1" presStyleCnt="0"/>
      <dgm:spPr/>
    </dgm:pt>
    <dgm:pt modelId="{5403AF45-D445-4F53-979A-611532455063}" type="pres">
      <dgm:prSet presAssocID="{11B5D8EB-188C-4FBD-8BB8-9CC86F9FDA91}" presName="tx1" presStyleLbl="revTx" presStyleIdx="1" presStyleCnt="3"/>
      <dgm:spPr/>
      <dgm:t>
        <a:bodyPr/>
        <a:lstStyle/>
        <a:p>
          <a:endParaRPr lang="en-US"/>
        </a:p>
      </dgm:t>
    </dgm:pt>
    <dgm:pt modelId="{87987F96-C59E-4902-9595-A9DA484A13F6}" type="pres">
      <dgm:prSet presAssocID="{11B5D8EB-188C-4FBD-8BB8-9CC86F9FDA91}" presName="vert1" presStyleCnt="0"/>
      <dgm:spPr/>
    </dgm:pt>
    <dgm:pt modelId="{72478D3B-397B-482B-9EE0-0098559D13B8}" type="pres">
      <dgm:prSet presAssocID="{53BA0362-735A-480C-9135-D4582833E122}" presName="thickLine" presStyleLbl="alignNode1" presStyleIdx="2" presStyleCnt="3"/>
      <dgm:spPr/>
    </dgm:pt>
    <dgm:pt modelId="{F889E233-0E35-4DEB-9F99-7D425E338A1F}" type="pres">
      <dgm:prSet presAssocID="{53BA0362-735A-480C-9135-D4582833E122}" presName="horz1" presStyleCnt="0"/>
      <dgm:spPr/>
    </dgm:pt>
    <dgm:pt modelId="{8BB62476-FC25-4535-9906-40A0EF5FE707}" type="pres">
      <dgm:prSet presAssocID="{53BA0362-735A-480C-9135-D4582833E122}" presName="tx1" presStyleLbl="revTx" presStyleIdx="2" presStyleCnt="3"/>
      <dgm:spPr/>
      <dgm:t>
        <a:bodyPr/>
        <a:lstStyle/>
        <a:p>
          <a:endParaRPr lang="en-US"/>
        </a:p>
      </dgm:t>
    </dgm:pt>
    <dgm:pt modelId="{BF8127D6-4741-4BA7-B92F-443A5129B3A0}" type="pres">
      <dgm:prSet presAssocID="{53BA0362-735A-480C-9135-D4582833E122}" presName="vert1" presStyleCnt="0"/>
      <dgm:spPr/>
    </dgm:pt>
  </dgm:ptLst>
  <dgm:cxnLst>
    <dgm:cxn modelId="{5BBA3A6D-C157-4D07-B07A-06D399B33C27}" srcId="{73CE8FCB-18B1-4DD9-886A-A542BB58621D}" destId="{998C7E68-68B4-437B-B7C0-2FA9665FF2C5}" srcOrd="0" destOrd="0" parTransId="{2333888F-E92D-4376-A899-D334F3BC28B0}" sibTransId="{CD4C80A5-CCCD-4816-9D58-F776F8FCE864}"/>
    <dgm:cxn modelId="{E4CE77E3-4AEE-4905-BACA-3B0A3D5AF42C}" type="presOf" srcId="{53BA0362-735A-480C-9135-D4582833E122}" destId="{8BB62476-FC25-4535-9906-40A0EF5FE707}" srcOrd="0" destOrd="0" presId="urn:microsoft.com/office/officeart/2008/layout/LinedList"/>
    <dgm:cxn modelId="{D6153F8D-E241-4DEA-8B22-F12E5AD41E6D}" srcId="{73CE8FCB-18B1-4DD9-886A-A542BB58621D}" destId="{11B5D8EB-188C-4FBD-8BB8-9CC86F9FDA91}" srcOrd="1" destOrd="0" parTransId="{7B46F0B7-4115-45E2-AE1A-D319D4C0EEF7}" sibTransId="{82E2E7C8-366B-4344-A86A-2AAAD1CD985D}"/>
    <dgm:cxn modelId="{C9C52ACC-CA01-45A6-8099-B7A5C18D9DE0}" type="presOf" srcId="{998C7E68-68B4-437B-B7C0-2FA9665FF2C5}" destId="{552CC65E-57F3-4A99-B85F-9CE742F6D96C}" srcOrd="0" destOrd="0" presId="urn:microsoft.com/office/officeart/2008/layout/LinedList"/>
    <dgm:cxn modelId="{86617BC0-7524-4E61-8215-2A07E241B3BC}" type="presOf" srcId="{73CE8FCB-18B1-4DD9-886A-A542BB58621D}" destId="{B7882354-60E7-46E1-8A5C-95CDB8761EC1}" srcOrd="0" destOrd="0" presId="urn:microsoft.com/office/officeart/2008/layout/LinedList"/>
    <dgm:cxn modelId="{A535536A-CDBB-4045-8EFB-47DA33436475}" srcId="{73CE8FCB-18B1-4DD9-886A-A542BB58621D}" destId="{53BA0362-735A-480C-9135-D4582833E122}" srcOrd="2" destOrd="0" parTransId="{8E7D5BCA-F558-4EFE-80E5-363540B7951E}" sibTransId="{E5F61ADC-A33B-4E7D-AD16-9ADF55CE31C0}"/>
    <dgm:cxn modelId="{DF3489AB-82B8-4EBA-867B-3BFD18C63B81}" type="presOf" srcId="{11B5D8EB-188C-4FBD-8BB8-9CC86F9FDA91}" destId="{5403AF45-D445-4F53-979A-611532455063}" srcOrd="0" destOrd="0" presId="urn:microsoft.com/office/officeart/2008/layout/LinedList"/>
    <dgm:cxn modelId="{49B7E1F6-3C1D-4FC7-8E47-0E93B3D312A5}" type="presParOf" srcId="{B7882354-60E7-46E1-8A5C-95CDB8761EC1}" destId="{31CE4091-7516-4F80-8658-8409400EA1CB}" srcOrd="0" destOrd="0" presId="urn:microsoft.com/office/officeart/2008/layout/LinedList"/>
    <dgm:cxn modelId="{0FE145BA-E2DD-41E5-94E6-BE28867C8249}" type="presParOf" srcId="{B7882354-60E7-46E1-8A5C-95CDB8761EC1}" destId="{54C41762-F8C7-48C2-A35B-DD2AAD9C6499}" srcOrd="1" destOrd="0" presId="urn:microsoft.com/office/officeart/2008/layout/LinedList"/>
    <dgm:cxn modelId="{3FD15927-10E9-420C-9B44-D2C3B3C55DD6}" type="presParOf" srcId="{54C41762-F8C7-48C2-A35B-DD2AAD9C6499}" destId="{552CC65E-57F3-4A99-B85F-9CE742F6D96C}" srcOrd="0" destOrd="0" presId="urn:microsoft.com/office/officeart/2008/layout/LinedList"/>
    <dgm:cxn modelId="{7683C997-3D4A-4E49-88C1-FA741AF76205}" type="presParOf" srcId="{54C41762-F8C7-48C2-A35B-DD2AAD9C6499}" destId="{5009929C-094E-4F39-990A-9ABD669F5424}" srcOrd="1" destOrd="0" presId="urn:microsoft.com/office/officeart/2008/layout/LinedList"/>
    <dgm:cxn modelId="{806661A8-1163-45FB-B1DD-508B81A39995}" type="presParOf" srcId="{B7882354-60E7-46E1-8A5C-95CDB8761EC1}" destId="{1644831B-0C14-4D79-8419-71D23E4C9473}" srcOrd="2" destOrd="0" presId="urn:microsoft.com/office/officeart/2008/layout/LinedList"/>
    <dgm:cxn modelId="{C924D1A0-C7F4-45E8-850D-8B540563823F}" type="presParOf" srcId="{B7882354-60E7-46E1-8A5C-95CDB8761EC1}" destId="{1D064956-D424-4F93-85A0-7FC75751AA19}" srcOrd="3" destOrd="0" presId="urn:microsoft.com/office/officeart/2008/layout/LinedList"/>
    <dgm:cxn modelId="{FE4093C8-5167-4B94-9E2D-FF8A14AA3993}" type="presParOf" srcId="{1D064956-D424-4F93-85A0-7FC75751AA19}" destId="{5403AF45-D445-4F53-979A-611532455063}" srcOrd="0" destOrd="0" presId="urn:microsoft.com/office/officeart/2008/layout/LinedList"/>
    <dgm:cxn modelId="{A618D3F3-A10C-46EA-8A53-6230E2F92551}" type="presParOf" srcId="{1D064956-D424-4F93-85A0-7FC75751AA19}" destId="{87987F96-C59E-4902-9595-A9DA484A13F6}" srcOrd="1" destOrd="0" presId="urn:microsoft.com/office/officeart/2008/layout/LinedList"/>
    <dgm:cxn modelId="{9D9114E7-7A63-4F0E-BEDF-FDB16E551009}" type="presParOf" srcId="{B7882354-60E7-46E1-8A5C-95CDB8761EC1}" destId="{72478D3B-397B-482B-9EE0-0098559D13B8}" srcOrd="4" destOrd="0" presId="urn:microsoft.com/office/officeart/2008/layout/LinedList"/>
    <dgm:cxn modelId="{3EDBE2AB-0D44-44AA-B153-26004E71134B}" type="presParOf" srcId="{B7882354-60E7-46E1-8A5C-95CDB8761EC1}" destId="{F889E233-0E35-4DEB-9F99-7D425E338A1F}" srcOrd="5" destOrd="0" presId="urn:microsoft.com/office/officeart/2008/layout/LinedList"/>
    <dgm:cxn modelId="{CBBA9FFB-2AC5-4987-99A4-9A0C20A3B335}" type="presParOf" srcId="{F889E233-0E35-4DEB-9F99-7D425E338A1F}" destId="{8BB62476-FC25-4535-9906-40A0EF5FE707}" srcOrd="0" destOrd="0" presId="urn:microsoft.com/office/officeart/2008/layout/LinedList"/>
    <dgm:cxn modelId="{2A49262B-3482-4281-89DE-AC5956C90B76}" type="presParOf" srcId="{F889E233-0E35-4DEB-9F99-7D425E338A1F}" destId="{BF8127D6-4741-4BA7-B92F-443A5129B3A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8F6E71-5E7E-4F13-9D76-E32CF85AA84E}">
      <dsp:nvSpPr>
        <dsp:cNvPr id="0" name=""/>
        <dsp:cNvSpPr/>
      </dsp:nvSpPr>
      <dsp:spPr>
        <a:xfrm>
          <a:off x="0" y="0"/>
          <a:ext cx="100583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AA4FB5-9477-4DCC-97D0-C87309EABBD4}">
      <dsp:nvSpPr>
        <dsp:cNvPr id="0" name=""/>
        <dsp:cNvSpPr/>
      </dsp:nvSpPr>
      <dsp:spPr>
        <a:xfrm>
          <a:off x="0" y="0"/>
          <a:ext cx="10058399" cy="962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/>
            <a:t>Предмет рада јесте утицај комбинованог модела наставе на социјализацију и релациону димензију социјалног капитала ученика који су редовно укључени у комбиновани модел наставе током Ковид пандемије 2020/21. године. </a:t>
          </a:r>
          <a:endParaRPr lang="en-US" sz="1500" kern="1200"/>
        </a:p>
      </dsp:txBody>
      <dsp:txXfrm>
        <a:off x="0" y="0"/>
        <a:ext cx="10058399" cy="962406"/>
      </dsp:txXfrm>
    </dsp:sp>
    <dsp:sp modelId="{19AD5281-D588-4E99-91D6-CC0FC692D31D}">
      <dsp:nvSpPr>
        <dsp:cNvPr id="0" name=""/>
        <dsp:cNvSpPr/>
      </dsp:nvSpPr>
      <dsp:spPr>
        <a:xfrm>
          <a:off x="0" y="962406"/>
          <a:ext cx="100583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3CB0C5-C1A0-41F1-BF2E-297600A2C2D9}">
      <dsp:nvSpPr>
        <dsp:cNvPr id="0" name=""/>
        <dsp:cNvSpPr/>
      </dsp:nvSpPr>
      <dsp:spPr>
        <a:xfrm>
          <a:off x="0" y="962406"/>
          <a:ext cx="10058399" cy="962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/>
            <a:t>Циљ рада је да се испита утицај комбинованог модела наставе на социјалне односе ученика друге године средње Медицинске школе у Ужицу за време Ковид пандемије 2020/2021. године.</a:t>
          </a:r>
          <a:endParaRPr lang="en-US" sz="1500" kern="1200"/>
        </a:p>
      </dsp:txBody>
      <dsp:txXfrm>
        <a:off x="0" y="962406"/>
        <a:ext cx="10058399" cy="962406"/>
      </dsp:txXfrm>
    </dsp:sp>
    <dsp:sp modelId="{9D8E4F9C-7AED-4628-AD16-D16763DDA2CF}">
      <dsp:nvSpPr>
        <dsp:cNvPr id="0" name=""/>
        <dsp:cNvSpPr/>
      </dsp:nvSpPr>
      <dsp:spPr>
        <a:xfrm>
          <a:off x="0" y="1924812"/>
          <a:ext cx="100583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9C3013-3027-462E-883E-A4B4DF895F97}">
      <dsp:nvSpPr>
        <dsp:cNvPr id="0" name=""/>
        <dsp:cNvSpPr/>
      </dsp:nvSpPr>
      <dsp:spPr>
        <a:xfrm>
          <a:off x="0" y="1924812"/>
          <a:ext cx="10058399" cy="962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/>
            <a:t>Узорак истраживања чини стотину ученика друге године средње Медицинске школе из Ужица.</a:t>
          </a:r>
          <a:endParaRPr lang="en-US" sz="1500" kern="1200"/>
        </a:p>
      </dsp:txBody>
      <dsp:txXfrm>
        <a:off x="0" y="1924812"/>
        <a:ext cx="10058399" cy="962406"/>
      </dsp:txXfrm>
    </dsp:sp>
    <dsp:sp modelId="{DB136EEF-873B-4207-995F-F504B2682FCA}">
      <dsp:nvSpPr>
        <dsp:cNvPr id="0" name=""/>
        <dsp:cNvSpPr/>
      </dsp:nvSpPr>
      <dsp:spPr>
        <a:xfrm>
          <a:off x="0" y="2887218"/>
          <a:ext cx="100583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A0628A-73C3-4403-B2D6-5E83F5EC6186}">
      <dsp:nvSpPr>
        <dsp:cNvPr id="0" name=""/>
        <dsp:cNvSpPr/>
      </dsp:nvSpPr>
      <dsp:spPr>
        <a:xfrm>
          <a:off x="0" y="2887218"/>
          <a:ext cx="10058399" cy="962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/>
            <a:t>Приликом израде рада коришћене су: метод теоријске анализе, дескриптивни метод и статистички метод. </a:t>
          </a:r>
        </a:p>
      </dsp:txBody>
      <dsp:txXfrm>
        <a:off x="0" y="2887218"/>
        <a:ext cx="10058399" cy="9624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CE4091-7516-4F80-8658-8409400EA1CB}">
      <dsp:nvSpPr>
        <dsp:cNvPr id="0" name=""/>
        <dsp:cNvSpPr/>
      </dsp:nvSpPr>
      <dsp:spPr>
        <a:xfrm>
          <a:off x="0" y="1879"/>
          <a:ext cx="100583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2CC65E-57F3-4A99-B85F-9CE742F6D96C}">
      <dsp:nvSpPr>
        <dsp:cNvPr id="0" name=""/>
        <dsp:cNvSpPr/>
      </dsp:nvSpPr>
      <dsp:spPr>
        <a:xfrm>
          <a:off x="0" y="1879"/>
          <a:ext cx="10058399" cy="1281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/>
            <a:t>Х1- Комбиновани модел наставе је у већој мери утицао на социјализацију ученика.</a:t>
          </a:r>
          <a:endParaRPr lang="en-US" sz="2500" kern="1200"/>
        </a:p>
      </dsp:txBody>
      <dsp:txXfrm>
        <a:off x="0" y="1879"/>
        <a:ext cx="10058399" cy="1281954"/>
      </dsp:txXfrm>
    </dsp:sp>
    <dsp:sp modelId="{1644831B-0C14-4D79-8419-71D23E4C9473}">
      <dsp:nvSpPr>
        <dsp:cNvPr id="0" name=""/>
        <dsp:cNvSpPr/>
      </dsp:nvSpPr>
      <dsp:spPr>
        <a:xfrm>
          <a:off x="0" y="1283834"/>
          <a:ext cx="100583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03AF45-D445-4F53-979A-611532455063}">
      <dsp:nvSpPr>
        <dsp:cNvPr id="0" name=""/>
        <dsp:cNvSpPr/>
      </dsp:nvSpPr>
      <dsp:spPr>
        <a:xfrm>
          <a:off x="0" y="1283834"/>
          <a:ext cx="10058399" cy="1281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/>
            <a:t>Х2 - Комбиновани модел наставе је у већој мери утицао на релациону димензију социјалног капитала ученика.</a:t>
          </a:r>
          <a:endParaRPr lang="en-US" sz="2500" kern="1200"/>
        </a:p>
      </dsp:txBody>
      <dsp:txXfrm>
        <a:off x="0" y="1283834"/>
        <a:ext cx="10058399" cy="1281954"/>
      </dsp:txXfrm>
    </dsp:sp>
    <dsp:sp modelId="{72478D3B-397B-482B-9EE0-0098559D13B8}">
      <dsp:nvSpPr>
        <dsp:cNvPr id="0" name=""/>
        <dsp:cNvSpPr/>
      </dsp:nvSpPr>
      <dsp:spPr>
        <a:xfrm>
          <a:off x="0" y="2565789"/>
          <a:ext cx="100583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B62476-FC25-4535-9906-40A0EF5FE707}">
      <dsp:nvSpPr>
        <dsp:cNvPr id="0" name=""/>
        <dsp:cNvSpPr/>
      </dsp:nvSpPr>
      <dsp:spPr>
        <a:xfrm>
          <a:off x="0" y="2565789"/>
          <a:ext cx="10058399" cy="1281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/>
            <a:t>Х3 – Комбиновани модел наставе је у већој мери негативно утицао на социјализацију и релациону димензију социјалног капитала код ученика мушког пола.</a:t>
          </a:r>
          <a:endParaRPr lang="en-US" sz="2500" kern="1200"/>
        </a:p>
      </dsp:txBody>
      <dsp:txXfrm>
        <a:off x="0" y="2565789"/>
        <a:ext cx="10058399" cy="12819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pPr/>
              <a:t>12/22/2021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pPr/>
              <a:t>12/22/2021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bstract image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СОЦИЈАЛНИ ОДНОСИ УЧЕНИКА СРЕДЊЕ ШКОЛЕ ТОКОМ ПАНДЕМИЈЕ КОВИД 19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Катарина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Гавриловић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A896B-B11C-4F6E-AD54-217C7836E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sr-Cyrl-RS" dirty="0"/>
              <a:t>Увод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FCD4020-C66B-4536-8245-329B4114C8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4466106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270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F68ED-DE0A-41E9-B100-34F59CD09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sr-Cyrl-RS" dirty="0"/>
              <a:t>Хипотезе истраживања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4B3ED34-623C-44FF-91BC-7E0DE9840C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8426161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246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36654-09D2-4760-83CB-DE49F284D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Социјализација и социјалне компетенције ученика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9D810-D85C-4EC9-855E-90E3A5DF8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900" dirty="0"/>
              <a:t>Социјализација  </a:t>
            </a:r>
          </a:p>
          <a:p>
            <a:r>
              <a:rPr lang="ru-RU" sz="1900" dirty="0"/>
              <a:t>Елементи  школске социјализације су следећи:</a:t>
            </a:r>
          </a:p>
          <a:p>
            <a:pPr lvl="1"/>
            <a:r>
              <a:rPr lang="ru-RU" sz="1900" dirty="0"/>
              <a:t>Преношење информација,</a:t>
            </a:r>
          </a:p>
          <a:p>
            <a:pPr lvl="1"/>
            <a:r>
              <a:rPr lang="ru-RU" sz="1900" dirty="0"/>
              <a:t>Преношење духовних вредности,</a:t>
            </a:r>
          </a:p>
          <a:p>
            <a:pPr lvl="1"/>
            <a:r>
              <a:rPr lang="ru-RU" sz="1900" dirty="0"/>
              <a:t>Подстицање развоја и умешности,</a:t>
            </a:r>
          </a:p>
          <a:p>
            <a:pPr lvl="1"/>
            <a:r>
              <a:rPr lang="ru-RU" sz="1900" dirty="0"/>
              <a:t>Обезбеђење атмосфере за учење,</a:t>
            </a:r>
          </a:p>
          <a:p>
            <a:pPr lvl="1"/>
            <a:r>
              <a:rPr lang="ru-RU" sz="1900" dirty="0"/>
              <a:t>Покушај да се индивидуализује приступ ученику и</a:t>
            </a:r>
          </a:p>
          <a:p>
            <a:pPr lvl="1"/>
            <a:r>
              <a:rPr lang="ru-RU" sz="1900" dirty="0"/>
              <a:t>Надзор и контрола</a:t>
            </a:r>
          </a:p>
          <a:p>
            <a:endParaRPr lang="ru-RU" sz="19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56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56858-CB5F-42AF-8F48-ADCDDE25D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Социјализација и социјалне компетенције ученика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A3B38-1A11-4E5B-8FB4-D49A2EA43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900" dirty="0"/>
              <a:t>Социјална компетенција представља комплексан, мултидимензионалан,  интерактивни  конструкт,  који обухвата  социјалне,  когнитивне  и  емоционалне  факторе. </a:t>
            </a:r>
          </a:p>
          <a:p>
            <a:r>
              <a:rPr lang="sr-Cyrl-RS" sz="1900" dirty="0"/>
              <a:t>При  стварању  и  одржавању  квалитетних  социјалних  односа  у  разреду, најзначајнију улогу има наставник. </a:t>
            </a:r>
            <a:endParaRPr lang="en-US" sz="1900" dirty="0" smtClean="0"/>
          </a:p>
          <a:p>
            <a:r>
              <a:rPr lang="sr-Cyrl-RS" sz="1900" dirty="0" smtClean="0"/>
              <a:t>Однос </a:t>
            </a:r>
            <a:r>
              <a:rPr lang="sr-Cyrl-RS" sz="1900" dirty="0"/>
              <a:t>с наставником игра важну  улогу  у  развоју  социјалних  односа  са  вршњацима. </a:t>
            </a:r>
            <a:endParaRPr lang="ru-RU" sz="1900" dirty="0"/>
          </a:p>
          <a:p>
            <a:r>
              <a:rPr lang="ru-RU" sz="1900" dirty="0"/>
              <a:t>Просоцијално понашање 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68711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7B8DC-E264-4680-9B59-F43B7D83C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Пандемија изазвана вирусом Ковид 19 и њен утицај на школу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D5933-1A2C-4368-9639-84B6DC9F7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1900" dirty="0" smtClean="0"/>
              <a:t>Ванредна </a:t>
            </a:r>
            <a:r>
              <a:rPr lang="ru-RU" sz="1900" dirty="0"/>
              <a:t>ситуација  проузрокована  пандемијом  вируса  корона  донела  је и промене у настави које подразумевају ближи однос ученика с наставницима, персонализацију и независност. </a:t>
            </a:r>
            <a:endParaRPr lang="ru-RU" sz="1900" dirty="0" smtClean="0"/>
          </a:p>
          <a:p>
            <a:r>
              <a:rPr lang="ru-RU" sz="1900" dirty="0" smtClean="0"/>
              <a:t>Комбиновани модел наставе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179458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EB3B2-B173-4599-9385-B45DCD662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Интерпретација резултата са дискусијом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34924-D860-4D79-9C87-C55D9F28A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/>
              <a:t>Пол испитаника </a:t>
            </a:r>
            <a:endParaRPr lang="en-US" dirty="0"/>
          </a:p>
        </p:txBody>
      </p:sp>
      <p:pic>
        <p:nvPicPr>
          <p:cNvPr id="5" name="Picture 4" descr="Chart, pie chart&#10;&#10;Description automatically generated">
            <a:extLst>
              <a:ext uri="{FF2B5EF4-FFF2-40B4-BE49-F238E27FC236}">
                <a16:creationId xmlns:a16="http://schemas.microsoft.com/office/drawing/2014/main" id="{09F447EE-77D7-4F77-B683-F123F4068B8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562" y="2599146"/>
            <a:ext cx="7331484" cy="30048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963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5E8AE-751C-4374-8689-B375ECB87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ru-RU" sz="3100"/>
              <a:t>Одговор на питање „Да ли сте имали потешкоће приликом приступа на платформу током првих онлајн часова?“</a:t>
            </a:r>
            <a:endParaRPr lang="en-US" sz="3100"/>
          </a:p>
        </p:txBody>
      </p:sp>
      <p:pic>
        <p:nvPicPr>
          <p:cNvPr id="4" name="Content Placeholder 3" descr="Chart, pie chart&#10;&#10;Description automatically generated">
            <a:extLst>
              <a:ext uri="{FF2B5EF4-FFF2-40B4-BE49-F238E27FC236}">
                <a16:creationId xmlns:a16="http://schemas.microsoft.com/office/drawing/2014/main" id="{BE57D244-02DD-4BC8-A356-1A0E67E7D8D2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18642" y="2103120"/>
            <a:ext cx="8554716" cy="3849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10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667BE-3CAE-4C78-94D5-73B922017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ru-RU" dirty="0"/>
              <a:t>Одговори на питање „Када проводите више времена учећи?“</a:t>
            </a:r>
            <a:endParaRPr lang="en-US" dirty="0"/>
          </a:p>
        </p:txBody>
      </p:sp>
      <p:pic>
        <p:nvPicPr>
          <p:cNvPr id="4" name="Content Placeholder 3" descr="Chart, pie chart&#10;&#10;Description automatically generated">
            <a:extLst>
              <a:ext uri="{FF2B5EF4-FFF2-40B4-BE49-F238E27FC236}">
                <a16:creationId xmlns:a16="http://schemas.microsoft.com/office/drawing/2014/main" id="{B2569435-4394-460F-A429-29C55672422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3115" y="2103120"/>
            <a:ext cx="9165770" cy="3849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214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A9B09-2C52-4D13-B725-A54E0D724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ru-RU" sz="3400"/>
              <a:t>Одговори на питање „Када се боље концентришете и разумете ново градиво?“</a:t>
            </a:r>
            <a:endParaRPr lang="en-US" sz="3400"/>
          </a:p>
        </p:txBody>
      </p:sp>
      <p:pic>
        <p:nvPicPr>
          <p:cNvPr id="4" name="Content Placeholder 3" descr="Chart, pie chart&#10;&#10;Description automatically generated">
            <a:extLst>
              <a:ext uri="{FF2B5EF4-FFF2-40B4-BE49-F238E27FC236}">
                <a16:creationId xmlns:a16="http://schemas.microsoft.com/office/drawing/2014/main" id="{49538550-1693-4EAC-91FC-562DBE48104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3115" y="2103120"/>
            <a:ext cx="9165770" cy="3849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155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87D4F-BE1F-445C-AD1D-B037D6C50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ru-RU" sz="3100"/>
              <a:t>Одговори на питање „Да ли вам је теже да савладате ново градиво током комбинованог модела наставе?“</a:t>
            </a:r>
            <a:endParaRPr lang="en-US" sz="3100"/>
          </a:p>
        </p:txBody>
      </p:sp>
      <p:pic>
        <p:nvPicPr>
          <p:cNvPr id="4" name="Content Placeholder 3" descr="Chart, pie chart&#10;&#10;Description automatically generated">
            <a:extLst>
              <a:ext uri="{FF2B5EF4-FFF2-40B4-BE49-F238E27FC236}">
                <a16:creationId xmlns:a16="http://schemas.microsoft.com/office/drawing/2014/main" id="{27E2C6F9-A12F-419A-B17A-E3909CD1511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3115" y="2103120"/>
            <a:ext cx="9165770" cy="3849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739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4AA73-CAC8-4E00-924B-07A55ACCF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ru-RU" sz="3100"/>
              <a:t>Одговори на тврдњу „Да ли сте и током комбинованог модела наставе задржали радне навике од пре?“</a:t>
            </a:r>
            <a:endParaRPr lang="en-US" sz="3100"/>
          </a:p>
        </p:txBody>
      </p:sp>
      <p:pic>
        <p:nvPicPr>
          <p:cNvPr id="4" name="Content Placeholder 3" descr="Chart, bar chart&#10;&#10;Description automatically generated">
            <a:extLst>
              <a:ext uri="{FF2B5EF4-FFF2-40B4-BE49-F238E27FC236}">
                <a16:creationId xmlns:a16="http://schemas.microsoft.com/office/drawing/2014/main" id="{1FC8BC6F-5D39-4FCD-838B-44E70425B3E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3762" y="2103120"/>
            <a:ext cx="8104475" cy="3849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453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2EB74-5A5F-4D3A-9581-25DD8DBA5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ru-RU" dirty="0"/>
              <a:t>Одговори на питање „Када постижете бољи успех у школи?“</a:t>
            </a:r>
            <a:endParaRPr lang="en-US" dirty="0"/>
          </a:p>
        </p:txBody>
      </p:sp>
      <p:pic>
        <p:nvPicPr>
          <p:cNvPr id="4" name="Content Placeholder 3" descr="Chart, pie chart&#10;&#10;Description automatically generated">
            <a:extLst>
              <a:ext uri="{FF2B5EF4-FFF2-40B4-BE49-F238E27FC236}">
                <a16:creationId xmlns:a16="http://schemas.microsoft.com/office/drawing/2014/main" id="{D84AC95F-0784-4DFB-9F34-7F1E631D2B8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3115" y="2103120"/>
            <a:ext cx="9165770" cy="3849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845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CA648-AD40-4371-89FE-736B38A98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ru-RU" sz="3100"/>
              <a:t>Одговори на питање „Да ли губите мотивацију за учење током поменутог (комбинованог) модела наставе?</a:t>
            </a:r>
            <a:endParaRPr lang="en-US" sz="3100"/>
          </a:p>
        </p:txBody>
      </p:sp>
      <p:pic>
        <p:nvPicPr>
          <p:cNvPr id="4" name="Content Placeholder 3" descr="Chart, pie chart&#10;&#10;Description automatically generated">
            <a:extLst>
              <a:ext uri="{FF2B5EF4-FFF2-40B4-BE49-F238E27FC236}">
                <a16:creationId xmlns:a16="http://schemas.microsoft.com/office/drawing/2014/main" id="{A6070408-8610-4D0D-826A-E383DE5BAD3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3115" y="2103120"/>
            <a:ext cx="9165770" cy="3849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252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1386B-DA10-4DDE-A6CA-F6AF91A59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ru-RU" dirty="0"/>
              <a:t>Одговори на питање „Када сте активнији на настави?“</a:t>
            </a:r>
            <a:endParaRPr lang="en-US" dirty="0"/>
          </a:p>
        </p:txBody>
      </p:sp>
      <p:pic>
        <p:nvPicPr>
          <p:cNvPr id="4" name="Content Placeholder 3" descr="Chart, pie chart&#10;&#10;Description automatically generated">
            <a:extLst>
              <a:ext uri="{FF2B5EF4-FFF2-40B4-BE49-F238E27FC236}">
                <a16:creationId xmlns:a16="http://schemas.microsoft.com/office/drawing/2014/main" id="{3EE9FFBF-31B2-40F6-B6F2-AB1350980C7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3115" y="2103120"/>
            <a:ext cx="9165770" cy="3849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135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41A27-910F-473B-BB11-806BD78DD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ru-RU" sz="3100"/>
              <a:t>Одговори на тврдњу „Због онлајн наставе нисам сигуран/сигурна у своја знања и вештине“</a:t>
            </a:r>
            <a:endParaRPr lang="en-US" sz="3100"/>
          </a:p>
        </p:txBody>
      </p:sp>
      <p:pic>
        <p:nvPicPr>
          <p:cNvPr id="4" name="Content Placeholder 3" descr="Chart, bar chart&#10;&#10;Description automatically generated">
            <a:extLst>
              <a:ext uri="{FF2B5EF4-FFF2-40B4-BE49-F238E27FC236}">
                <a16:creationId xmlns:a16="http://schemas.microsoft.com/office/drawing/2014/main" id="{32ED686A-B25D-4CA2-91E6-A3459BCCD5D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3762" y="2103120"/>
            <a:ext cx="8104475" cy="3849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904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9016D-89E9-4704-B6B4-94BAC02F3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ru-RU" sz="3100"/>
              <a:t>Одговори на питање Како сте задовољни ангажовањем наставника током онлајн наставе?</a:t>
            </a:r>
            <a:endParaRPr lang="en-US" sz="3100"/>
          </a:p>
        </p:txBody>
      </p:sp>
      <p:pic>
        <p:nvPicPr>
          <p:cNvPr id="4" name="Content Placeholder 3" descr="Chart, bar chart&#10;&#10;Description automatically generated">
            <a:extLst>
              <a:ext uri="{FF2B5EF4-FFF2-40B4-BE49-F238E27FC236}">
                <a16:creationId xmlns:a16="http://schemas.microsoft.com/office/drawing/2014/main" id="{64C23687-DF44-4A29-9BBC-DEABF6D5A1D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3762" y="2103120"/>
            <a:ext cx="8104475" cy="3849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241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93CF5-D174-4CC7-9ED6-2626C1232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ru-RU" sz="3100"/>
              <a:t>Одговори на питање „Да ли вам је потребна већа подршка и помоћ наставника у градиву из стручних предмета?“</a:t>
            </a:r>
            <a:endParaRPr lang="en-US" sz="3100"/>
          </a:p>
        </p:txBody>
      </p:sp>
      <p:pic>
        <p:nvPicPr>
          <p:cNvPr id="4" name="Content Placeholder 3" descr="Chart, pie chart&#10;&#10;Description automatically generated">
            <a:extLst>
              <a:ext uri="{FF2B5EF4-FFF2-40B4-BE49-F238E27FC236}">
                <a16:creationId xmlns:a16="http://schemas.microsoft.com/office/drawing/2014/main" id="{CB66ECA8-FE35-4453-8134-FA5C7085342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3115" y="2103120"/>
            <a:ext cx="9165770" cy="3849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953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CC6BD-0FE7-4CBA-AF05-C8717906B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ru-RU" sz="3100"/>
              <a:t>Одговори на тврдњу „Сматрам да је потребан приступачнији став наставника и интезивнија комуникација са њима“</a:t>
            </a:r>
            <a:endParaRPr lang="en-US" sz="3100"/>
          </a:p>
        </p:txBody>
      </p:sp>
      <p:pic>
        <p:nvPicPr>
          <p:cNvPr id="4" name="Content Placeholder 3" descr="Chart, bar chart&#10;&#10;Description automatically generated">
            <a:extLst>
              <a:ext uri="{FF2B5EF4-FFF2-40B4-BE49-F238E27FC236}">
                <a16:creationId xmlns:a16="http://schemas.microsoft.com/office/drawing/2014/main" id="{5398DC84-CFFB-446C-BABA-29534CF316E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3762" y="2103120"/>
            <a:ext cx="8104475" cy="3849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786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CCB76-D8BE-4335-8B1A-F7335971D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ru-RU" sz="3100"/>
              <a:t>Одговори на питање „Да ли сматрате да је квалитет образовања нижи у односу на уобичајену наставу?“</a:t>
            </a:r>
            <a:endParaRPr lang="en-US" sz="3100"/>
          </a:p>
        </p:txBody>
      </p:sp>
      <p:pic>
        <p:nvPicPr>
          <p:cNvPr id="4" name="Content Placeholder 3" descr="Chart, pie chart&#10;&#10;Description automatically generated">
            <a:extLst>
              <a:ext uri="{FF2B5EF4-FFF2-40B4-BE49-F238E27FC236}">
                <a16:creationId xmlns:a16="http://schemas.microsoft.com/office/drawing/2014/main" id="{7BB4B87C-5833-46E5-964E-C7688B3C64A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3115" y="2103120"/>
            <a:ext cx="9165770" cy="3849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706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D6E90-1471-4D9E-8202-3465041C0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ru-RU" sz="2500"/>
              <a:t>Одговори на тврдњу „Да ли сте задовољни организацијом и реализацијом практичне наставе (вежби) из стручних предмета током комбинованог модела наставе?“</a:t>
            </a:r>
            <a:endParaRPr lang="en-US" sz="2500"/>
          </a:p>
        </p:txBody>
      </p:sp>
      <p:pic>
        <p:nvPicPr>
          <p:cNvPr id="4" name="Content Placeholder 3" descr="Chart, bar chart&#10;&#10;Description automatically generated">
            <a:extLst>
              <a:ext uri="{FF2B5EF4-FFF2-40B4-BE49-F238E27FC236}">
                <a16:creationId xmlns:a16="http://schemas.microsoft.com/office/drawing/2014/main" id="{4CA211F5-12D5-496D-82A4-490D4E46BB8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03264" y="2103120"/>
            <a:ext cx="7585472" cy="3849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806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2E122-B8B2-4B78-BB7D-6284D220D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ru-RU" sz="3100"/>
              <a:t>Одговори на тврдњу „Осећам слабију концентрацију и незаинтересованост за учење градива приликом онлајн наставе.“</a:t>
            </a:r>
            <a:endParaRPr lang="en-US" sz="3100"/>
          </a:p>
        </p:txBody>
      </p:sp>
      <p:pic>
        <p:nvPicPr>
          <p:cNvPr id="4" name="Content Placeholder 3" descr="Chart&#10;&#10;Description automatically generated">
            <a:extLst>
              <a:ext uri="{FF2B5EF4-FFF2-40B4-BE49-F238E27FC236}">
                <a16:creationId xmlns:a16="http://schemas.microsoft.com/office/drawing/2014/main" id="{3DCBB78F-011C-4742-9100-1349D90B76D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3762" y="2103120"/>
            <a:ext cx="8104475" cy="3849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325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8542D-52EB-4E66-B816-59BDA20C3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ru-RU" sz="3100"/>
              <a:t>Одговори на тврдњу „Осећам се узнемирено када треба да комуницирам и одговарам током онлајн наставе.“</a:t>
            </a:r>
            <a:endParaRPr lang="en-US" sz="3100"/>
          </a:p>
        </p:txBody>
      </p:sp>
      <p:pic>
        <p:nvPicPr>
          <p:cNvPr id="4" name="Content Placeholder 3" descr="Chart&#10;&#10;Description automatically generated with medium confidence">
            <a:extLst>
              <a:ext uri="{FF2B5EF4-FFF2-40B4-BE49-F238E27FC236}">
                <a16:creationId xmlns:a16="http://schemas.microsoft.com/office/drawing/2014/main" id="{7C35BEC0-E5B8-4CF1-9FB1-19CE6178206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3762" y="2103120"/>
            <a:ext cx="8104475" cy="3849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138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C2DBD-D8B9-4666-B2E1-DF7441811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ru-RU" sz="3100"/>
              <a:t>Одговори на тврдњу „Сматрам да су нарушени социјални контакти са вршњацима због саме поделе одељења на групе и онлине наставе.“</a:t>
            </a:r>
            <a:endParaRPr lang="en-US" sz="3100"/>
          </a:p>
        </p:txBody>
      </p:sp>
      <p:pic>
        <p:nvPicPr>
          <p:cNvPr id="4" name="Content Placeholder 3" descr="Chart&#10;&#10;Description automatically generated">
            <a:extLst>
              <a:ext uri="{FF2B5EF4-FFF2-40B4-BE49-F238E27FC236}">
                <a16:creationId xmlns:a16="http://schemas.microsoft.com/office/drawing/2014/main" id="{7E45352A-5DB2-4130-AC0F-1ED9197E452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03264" y="2103120"/>
            <a:ext cx="7585472" cy="3849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886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F160F-EEBF-4B6E-81A2-B4EA70F4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ru-RU" sz="3100"/>
              <a:t>Одговори на питање „На који начин сте највише комуницирали са вршњацима током онајн наставе?“</a:t>
            </a:r>
            <a:endParaRPr lang="en-US" sz="3100"/>
          </a:p>
        </p:txBody>
      </p:sp>
      <p:pic>
        <p:nvPicPr>
          <p:cNvPr id="4" name="Content Placeholder 3" descr="Chart, pie chart&#10;&#10;Description automatically generated">
            <a:extLst>
              <a:ext uri="{FF2B5EF4-FFF2-40B4-BE49-F238E27FC236}">
                <a16:creationId xmlns:a16="http://schemas.microsoft.com/office/drawing/2014/main" id="{0B607810-A0B4-4F79-BBA9-A746621CA8A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3115" y="2103120"/>
            <a:ext cx="9165770" cy="3849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42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6CC29-7AE1-4E81-810E-08578060F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ru-RU" sz="2800"/>
              <a:t>Одговори на тврдњу „Због комбинованог модела наставе нисам био/била у контакту са другарима из разреда што је отежало моје учење.“</a:t>
            </a:r>
            <a:endParaRPr lang="en-US" sz="2800"/>
          </a:p>
        </p:txBody>
      </p:sp>
      <p:pic>
        <p:nvPicPr>
          <p:cNvPr id="4" name="Content Placeholder 3" descr="Chart, bar chart&#10;&#10;Description automatically generated">
            <a:extLst>
              <a:ext uri="{FF2B5EF4-FFF2-40B4-BE49-F238E27FC236}">
                <a16:creationId xmlns:a16="http://schemas.microsoft.com/office/drawing/2014/main" id="{31391188-D63F-4DE0-B616-AB96E9EFFBF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03264" y="2103120"/>
            <a:ext cx="7585472" cy="3849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449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C3D0D-BD31-4A61-A930-53156D682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ru-RU" sz="3100"/>
              <a:t>Одговори на тврдњу „Искуство онлајн наставе унапредило је моје могућности социјалног повезивања.“</a:t>
            </a:r>
            <a:endParaRPr lang="en-US" sz="3100"/>
          </a:p>
        </p:txBody>
      </p:sp>
      <p:pic>
        <p:nvPicPr>
          <p:cNvPr id="4" name="Content Placeholder 3" descr="Chart, bar chart&#10;&#10;Description automatically generated">
            <a:extLst>
              <a:ext uri="{FF2B5EF4-FFF2-40B4-BE49-F238E27FC236}">
                <a16:creationId xmlns:a16="http://schemas.microsoft.com/office/drawing/2014/main" id="{14456D75-EF89-4B56-92DE-241F030B999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3762" y="2103120"/>
            <a:ext cx="8104475" cy="3849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201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462A2-2FA7-407D-8512-BA36913FA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ru-RU" dirty="0"/>
              <a:t>Одговори на питање „Који тип наставе вама највише одговара?“</a:t>
            </a:r>
            <a:endParaRPr lang="en-US" dirty="0"/>
          </a:p>
        </p:txBody>
      </p:sp>
      <p:pic>
        <p:nvPicPr>
          <p:cNvPr id="4" name="Content Placeholder 3" descr="Chart, pie chart&#10;&#10;Description automatically generated">
            <a:extLst>
              <a:ext uri="{FF2B5EF4-FFF2-40B4-BE49-F238E27FC236}">
                <a16:creationId xmlns:a16="http://schemas.microsoft.com/office/drawing/2014/main" id="{2CC6B1BE-9C73-4B54-8411-EC39A576880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3115" y="2103120"/>
            <a:ext cx="9165770" cy="3849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552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5BBFC-4FF2-42E9-A27F-2E3A28502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Закључак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BEA77-48A0-4A81-9C87-C2AF90EDC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900" dirty="0" err="1" smtClean="0"/>
              <a:t>Резултати</a:t>
            </a:r>
            <a:r>
              <a:rPr lang="en-US" sz="1900" dirty="0" smtClean="0"/>
              <a:t> </a:t>
            </a:r>
            <a:r>
              <a:rPr lang="en-US" sz="1900" dirty="0" err="1" smtClean="0"/>
              <a:t>показују</a:t>
            </a:r>
            <a:r>
              <a:rPr lang="en-US" sz="1900" dirty="0" smtClean="0"/>
              <a:t> </a:t>
            </a:r>
            <a:r>
              <a:rPr lang="en-US" sz="1900" dirty="0" err="1" smtClean="0"/>
              <a:t>да</a:t>
            </a:r>
            <a:r>
              <a:rPr lang="en-US" sz="1900" dirty="0" smtClean="0"/>
              <a:t> je </a:t>
            </a:r>
            <a:r>
              <a:rPr lang="en-US" sz="1900" dirty="0" err="1" smtClean="0"/>
              <a:t>комбиновани</a:t>
            </a:r>
            <a:r>
              <a:rPr lang="en-US" sz="1900" dirty="0" smtClean="0"/>
              <a:t> </a:t>
            </a:r>
            <a:r>
              <a:rPr lang="en-US" sz="1900" dirty="0" err="1" smtClean="0"/>
              <a:t>модел</a:t>
            </a:r>
            <a:r>
              <a:rPr lang="en-US" sz="1900" dirty="0" smtClean="0"/>
              <a:t> </a:t>
            </a:r>
            <a:r>
              <a:rPr lang="en-US" sz="1900" dirty="0" err="1" smtClean="0"/>
              <a:t>наставе</a:t>
            </a:r>
            <a:r>
              <a:rPr lang="en-US" sz="1900" dirty="0" smtClean="0"/>
              <a:t> у </a:t>
            </a:r>
            <a:r>
              <a:rPr lang="en-US" sz="1900" dirty="0" err="1" smtClean="0"/>
              <a:t>већој</a:t>
            </a:r>
            <a:r>
              <a:rPr lang="en-US" sz="1900" dirty="0" smtClean="0"/>
              <a:t> </a:t>
            </a:r>
            <a:r>
              <a:rPr lang="en-US" sz="1900" dirty="0" err="1" smtClean="0"/>
              <a:t>мери</a:t>
            </a:r>
            <a:r>
              <a:rPr lang="en-US" sz="1900" dirty="0" smtClean="0"/>
              <a:t> </a:t>
            </a:r>
            <a:r>
              <a:rPr lang="en-US" sz="1900" dirty="0" err="1" smtClean="0"/>
              <a:t>утицао</a:t>
            </a:r>
            <a:r>
              <a:rPr lang="en-US" sz="1900" dirty="0" smtClean="0"/>
              <a:t> </a:t>
            </a:r>
            <a:r>
              <a:rPr lang="en-US" sz="1900" dirty="0" err="1" smtClean="0"/>
              <a:t>на</a:t>
            </a:r>
            <a:r>
              <a:rPr lang="en-US" sz="1900" dirty="0" smtClean="0"/>
              <a:t> </a:t>
            </a:r>
            <a:r>
              <a:rPr lang="en-US" sz="1900" dirty="0" err="1" smtClean="0"/>
              <a:t>социјализацију</a:t>
            </a:r>
            <a:r>
              <a:rPr lang="en-US" sz="1900" dirty="0" smtClean="0"/>
              <a:t> </a:t>
            </a:r>
            <a:r>
              <a:rPr lang="sr-Cyrl-RS" sz="1900" dirty="0" smtClean="0"/>
              <a:t>и </a:t>
            </a:r>
            <a:r>
              <a:rPr lang="en-US" sz="1900" dirty="0" err="1" smtClean="0"/>
              <a:t>релациону</a:t>
            </a:r>
            <a:r>
              <a:rPr lang="en-US" sz="1900" dirty="0" smtClean="0"/>
              <a:t> </a:t>
            </a:r>
            <a:r>
              <a:rPr lang="en-US" sz="1900" dirty="0" err="1" smtClean="0"/>
              <a:t>димензију</a:t>
            </a:r>
            <a:r>
              <a:rPr lang="en-US" sz="1900" dirty="0" smtClean="0"/>
              <a:t> </a:t>
            </a:r>
            <a:r>
              <a:rPr lang="en-US" sz="1900" dirty="0" err="1" smtClean="0"/>
              <a:t>социјалног</a:t>
            </a:r>
            <a:r>
              <a:rPr lang="en-US" sz="1900" dirty="0" smtClean="0"/>
              <a:t> </a:t>
            </a:r>
            <a:r>
              <a:rPr lang="en-US" sz="1900" dirty="0" err="1" smtClean="0"/>
              <a:t>капитала</a:t>
            </a:r>
            <a:r>
              <a:rPr lang="en-US" sz="1900" dirty="0" smtClean="0"/>
              <a:t> </a:t>
            </a:r>
            <a:r>
              <a:rPr lang="en-US" sz="1900" dirty="0" err="1" smtClean="0"/>
              <a:t>ученика</a:t>
            </a:r>
            <a:r>
              <a:rPr lang="en-US" sz="1900" dirty="0" smtClean="0"/>
              <a:t>.</a:t>
            </a:r>
            <a:r>
              <a:rPr lang="sr-Cyrl-RS" sz="1900" dirty="0" smtClean="0"/>
              <a:t> </a:t>
            </a:r>
            <a:endParaRPr lang="en-US" sz="1900" dirty="0" smtClean="0"/>
          </a:p>
          <a:p>
            <a:r>
              <a:rPr lang="en-US" sz="1900" dirty="0" err="1" smtClean="0"/>
              <a:t>Више</a:t>
            </a:r>
            <a:r>
              <a:rPr lang="en-US" sz="1900" dirty="0" smtClean="0"/>
              <a:t> </a:t>
            </a:r>
            <a:r>
              <a:rPr lang="en-US" sz="1900" dirty="0" err="1" smtClean="0"/>
              <a:t>од</a:t>
            </a:r>
            <a:r>
              <a:rPr lang="en-US" sz="1900" dirty="0" smtClean="0"/>
              <a:t> </a:t>
            </a:r>
            <a:r>
              <a:rPr lang="en-US" sz="1900" dirty="0" err="1" smtClean="0"/>
              <a:t>половине</a:t>
            </a:r>
            <a:r>
              <a:rPr lang="en-US" sz="1900" dirty="0" smtClean="0"/>
              <a:t> </a:t>
            </a:r>
            <a:r>
              <a:rPr lang="en-US" sz="1900" dirty="0" err="1" smtClean="0"/>
              <a:t>испитаника</a:t>
            </a:r>
            <a:r>
              <a:rPr lang="en-US" sz="1900" dirty="0" smtClean="0"/>
              <a:t> </a:t>
            </a:r>
            <a:r>
              <a:rPr lang="en-US" sz="1900" dirty="0" err="1" smtClean="0"/>
              <a:t>се</a:t>
            </a:r>
            <a:r>
              <a:rPr lang="en-US" sz="1900" dirty="0" smtClean="0"/>
              <a:t> у </a:t>
            </a:r>
            <a:r>
              <a:rPr lang="en-US" sz="1900" dirty="0" err="1" smtClean="0"/>
              <a:t>потпуности</a:t>
            </a:r>
            <a:r>
              <a:rPr lang="en-US" sz="1900" dirty="0" smtClean="0"/>
              <a:t> </a:t>
            </a:r>
            <a:r>
              <a:rPr lang="en-US" sz="1900" dirty="0" err="1" smtClean="0"/>
              <a:t>сложило</a:t>
            </a:r>
            <a:r>
              <a:rPr lang="en-US" sz="1900" dirty="0" smtClean="0"/>
              <a:t> </a:t>
            </a:r>
            <a:r>
              <a:rPr lang="en-US" sz="1900" dirty="0" err="1" smtClean="0"/>
              <a:t>са</a:t>
            </a:r>
            <a:r>
              <a:rPr lang="en-US" sz="1900" dirty="0" smtClean="0"/>
              <a:t> </a:t>
            </a:r>
            <a:r>
              <a:rPr lang="en-US" sz="1900" dirty="0" err="1" smtClean="0"/>
              <a:t>тврдњом</a:t>
            </a:r>
            <a:r>
              <a:rPr lang="en-US" sz="1900" dirty="0" smtClean="0"/>
              <a:t> </a:t>
            </a:r>
            <a:r>
              <a:rPr lang="en-US" sz="1900" dirty="0" err="1" smtClean="0"/>
              <a:t>да</a:t>
            </a:r>
            <a:r>
              <a:rPr lang="en-US" sz="1900" dirty="0" smtClean="0"/>
              <a:t> </a:t>
            </a:r>
            <a:r>
              <a:rPr lang="en-US" sz="1900" dirty="0" err="1" smtClean="0"/>
              <a:t>су</a:t>
            </a:r>
            <a:r>
              <a:rPr lang="en-US" sz="1900" dirty="0" smtClean="0"/>
              <a:t> </a:t>
            </a:r>
            <a:r>
              <a:rPr lang="en-US" sz="1900" dirty="0" err="1" smtClean="0"/>
              <a:t>због</a:t>
            </a:r>
            <a:r>
              <a:rPr lang="en-US" sz="1900" dirty="0" smtClean="0"/>
              <a:t> </a:t>
            </a:r>
            <a:r>
              <a:rPr lang="en-US" sz="1900" dirty="0" err="1" smtClean="0"/>
              <a:t>поделе</a:t>
            </a:r>
            <a:r>
              <a:rPr lang="en-US" sz="1900" dirty="0" smtClean="0"/>
              <a:t> </a:t>
            </a:r>
            <a:r>
              <a:rPr lang="en-US" sz="1900" dirty="0" err="1" smtClean="0"/>
              <a:t>одељења</a:t>
            </a:r>
            <a:r>
              <a:rPr lang="en-US" sz="1900" dirty="0" smtClean="0"/>
              <a:t> </a:t>
            </a:r>
            <a:r>
              <a:rPr lang="en-US" sz="1900" dirty="0" err="1" smtClean="0"/>
              <a:t>на</a:t>
            </a:r>
            <a:r>
              <a:rPr lang="en-US" sz="1900" dirty="0" smtClean="0"/>
              <a:t> </a:t>
            </a:r>
            <a:r>
              <a:rPr lang="en-US" sz="1900" dirty="0" err="1" smtClean="0"/>
              <a:t>групе</a:t>
            </a:r>
            <a:r>
              <a:rPr lang="en-US" sz="1900" dirty="0" smtClean="0"/>
              <a:t> и </a:t>
            </a:r>
            <a:r>
              <a:rPr lang="en-US" sz="1900" dirty="0" err="1" smtClean="0"/>
              <a:t>онлајн</a:t>
            </a:r>
            <a:r>
              <a:rPr lang="en-US" sz="1900" dirty="0" smtClean="0"/>
              <a:t> </a:t>
            </a:r>
            <a:r>
              <a:rPr lang="en-US" sz="1900" dirty="0" err="1" smtClean="0"/>
              <a:t>наставе</a:t>
            </a:r>
            <a:r>
              <a:rPr lang="en-US" sz="1900" dirty="0" smtClean="0"/>
              <a:t> </a:t>
            </a:r>
            <a:r>
              <a:rPr lang="en-US" sz="1900" dirty="0" err="1" smtClean="0"/>
              <a:t>социјални</a:t>
            </a:r>
            <a:r>
              <a:rPr lang="en-US" sz="1900" dirty="0" smtClean="0"/>
              <a:t> </a:t>
            </a:r>
            <a:r>
              <a:rPr lang="en-US" sz="1900" dirty="0" err="1" smtClean="0"/>
              <a:t>контакти</a:t>
            </a:r>
            <a:r>
              <a:rPr lang="en-US" sz="1900" dirty="0" smtClean="0"/>
              <a:t> </a:t>
            </a:r>
            <a:r>
              <a:rPr lang="en-US" sz="1900" dirty="0" err="1" smtClean="0"/>
              <a:t>са</a:t>
            </a:r>
            <a:r>
              <a:rPr lang="en-US" sz="1900" dirty="0" smtClean="0"/>
              <a:t> </a:t>
            </a:r>
            <a:r>
              <a:rPr lang="en-US" sz="1900" dirty="0" err="1" smtClean="0"/>
              <a:t>вршњацима</a:t>
            </a:r>
            <a:r>
              <a:rPr lang="en-US" sz="1900" dirty="0" smtClean="0"/>
              <a:t> </a:t>
            </a:r>
            <a:r>
              <a:rPr lang="en-US" sz="1900" dirty="0" err="1" smtClean="0"/>
              <a:t>нарушени</a:t>
            </a:r>
            <a:r>
              <a:rPr lang="en-US" sz="1900" dirty="0" smtClean="0"/>
              <a:t>. </a:t>
            </a:r>
            <a:r>
              <a:rPr lang="en-US" sz="1900" dirty="0" err="1" smtClean="0"/>
              <a:t>Да</a:t>
            </a:r>
            <a:r>
              <a:rPr lang="en-US" sz="1900" dirty="0" smtClean="0"/>
              <a:t> </a:t>
            </a:r>
            <a:r>
              <a:rPr lang="en-US" sz="1900" dirty="0" err="1" smtClean="0"/>
              <a:t>им</a:t>
            </a:r>
            <a:r>
              <a:rPr lang="en-US" sz="1900" dirty="0" smtClean="0"/>
              <a:t> </a:t>
            </a:r>
            <a:r>
              <a:rPr lang="en-US" sz="1900" dirty="0" err="1" smtClean="0"/>
              <a:t>социјални</a:t>
            </a:r>
            <a:r>
              <a:rPr lang="en-US" sz="1900" dirty="0" smtClean="0"/>
              <a:t> </a:t>
            </a:r>
            <a:r>
              <a:rPr lang="en-US" sz="1900" dirty="0" err="1" smtClean="0"/>
              <a:t>односи</a:t>
            </a:r>
            <a:r>
              <a:rPr lang="en-US" sz="1900" dirty="0" smtClean="0"/>
              <a:t> </a:t>
            </a:r>
            <a:r>
              <a:rPr lang="en-US" sz="1900" dirty="0" err="1" smtClean="0"/>
              <a:t>нису</a:t>
            </a:r>
            <a:r>
              <a:rPr lang="en-US" sz="1900" dirty="0" smtClean="0"/>
              <a:t> </a:t>
            </a:r>
            <a:r>
              <a:rPr lang="en-US" sz="1900" dirty="0" err="1" smtClean="0"/>
              <a:t>нарушени</a:t>
            </a:r>
            <a:r>
              <a:rPr lang="en-US" sz="1900" dirty="0" smtClean="0"/>
              <a:t> </a:t>
            </a:r>
            <a:r>
              <a:rPr lang="en-US" sz="1900" dirty="0" err="1" smtClean="0"/>
              <a:t>због</a:t>
            </a:r>
            <a:r>
              <a:rPr lang="en-US" sz="1900" dirty="0" smtClean="0"/>
              <a:t> </a:t>
            </a:r>
            <a:r>
              <a:rPr lang="en-US" sz="1900" dirty="0" err="1" smtClean="0"/>
              <a:t>наставе</a:t>
            </a:r>
            <a:r>
              <a:rPr lang="en-US" sz="1900" dirty="0" smtClean="0"/>
              <a:t> </a:t>
            </a:r>
            <a:r>
              <a:rPr lang="en-US" sz="1900" dirty="0" err="1" smtClean="0"/>
              <a:t>путем</a:t>
            </a:r>
            <a:r>
              <a:rPr lang="en-US" sz="1900" dirty="0" smtClean="0"/>
              <a:t> </a:t>
            </a:r>
            <a:r>
              <a:rPr lang="en-US" sz="1900" dirty="0" err="1" smtClean="0"/>
              <a:t>интернета</a:t>
            </a:r>
            <a:r>
              <a:rPr lang="en-US" sz="1900" dirty="0" smtClean="0"/>
              <a:t> </a:t>
            </a:r>
            <a:r>
              <a:rPr lang="en-US" sz="1900" dirty="0" err="1" smtClean="0"/>
              <a:t>изјавило</a:t>
            </a:r>
            <a:r>
              <a:rPr lang="en-US" sz="1900" dirty="0" smtClean="0"/>
              <a:t> </a:t>
            </a:r>
            <a:r>
              <a:rPr lang="en-US" sz="1900" dirty="0" err="1" smtClean="0"/>
              <a:t>је</a:t>
            </a:r>
            <a:r>
              <a:rPr lang="en-US" sz="1900" dirty="0" smtClean="0"/>
              <a:t> 16.5% </a:t>
            </a:r>
            <a:r>
              <a:rPr lang="en-US" sz="1900" dirty="0" err="1" smtClean="0"/>
              <a:t>испитаника</a:t>
            </a:r>
            <a:r>
              <a:rPr lang="en-US" sz="1900" dirty="0" smtClean="0"/>
              <a:t>. </a:t>
            </a:r>
            <a:r>
              <a:rPr lang="en-US" sz="1900" dirty="0" err="1" smtClean="0"/>
              <a:t>Неутралан</a:t>
            </a:r>
            <a:r>
              <a:rPr lang="en-US" sz="1900" dirty="0" smtClean="0"/>
              <a:t> </a:t>
            </a:r>
            <a:r>
              <a:rPr lang="en-US" sz="1900" dirty="0" err="1" smtClean="0"/>
              <a:t>став</a:t>
            </a:r>
            <a:r>
              <a:rPr lang="en-US" sz="1900" dirty="0" smtClean="0"/>
              <a:t> </a:t>
            </a:r>
            <a:r>
              <a:rPr lang="en-US" sz="1900" dirty="0" err="1" smtClean="0"/>
              <a:t>је</a:t>
            </a:r>
            <a:r>
              <a:rPr lang="en-US" sz="1900" dirty="0" smtClean="0"/>
              <a:t> </a:t>
            </a:r>
            <a:r>
              <a:rPr lang="en-US" sz="1900" dirty="0" err="1" smtClean="0"/>
              <a:t>заузело</a:t>
            </a:r>
            <a:r>
              <a:rPr lang="en-US" sz="1900" dirty="0" smtClean="0"/>
              <a:t> 17.3% </a:t>
            </a:r>
            <a:r>
              <a:rPr lang="en-US" sz="1900" dirty="0" err="1" smtClean="0"/>
              <a:t>испитаника</a:t>
            </a:r>
            <a:r>
              <a:rPr lang="en-US" sz="1900" dirty="0" smtClean="0"/>
              <a:t> 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87348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Закључак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900" dirty="0" smtClean="0"/>
              <a:t>Може се закључити да затварање школа повезано са тренутном пандемијом Ковид 19 утиче на развој деце. </a:t>
            </a:r>
            <a:endParaRPr lang="en-US" sz="1900" dirty="0" smtClean="0"/>
          </a:p>
          <a:p>
            <a:r>
              <a:rPr lang="ru-RU" sz="1900" dirty="0" smtClean="0"/>
              <a:t>На основу приказаних резултата, видимо да је више од половине ученика истакло да им највише одговара уобичајена, свакодневна настава у школи (62.4%), док се за комбиновани модел определило 23.3% њих. Преосталих 14.3% испитаника није имало преференције по питању типа наставе. </a:t>
            </a:r>
          </a:p>
          <a:p>
            <a:r>
              <a:rPr lang="ru-RU" sz="1900" dirty="0" smtClean="0"/>
              <a:t>Ученици су ипак опредељени за наставу уживо. </a:t>
            </a:r>
          </a:p>
          <a:p>
            <a:r>
              <a:rPr lang="ru-RU" sz="1900" smtClean="0"/>
              <a:t>Ученици се теже </a:t>
            </a:r>
            <a:r>
              <a:rPr lang="ru-RU" sz="1900" dirty="0" smtClean="0"/>
              <a:t>концентришу и теже усвајају градиво када се настава изводи онлајн. </a:t>
            </a:r>
            <a:r>
              <a:rPr lang="en-US" sz="1900" dirty="0" smtClean="0"/>
              <a:t> </a:t>
            </a:r>
            <a:r>
              <a:rPr lang="ru-RU" sz="1900" dirty="0" smtClean="0"/>
              <a:t>Учење „лицем у лице“ игра кључну улогу у социјализацији која је важна за здрав развој. </a:t>
            </a:r>
            <a:endParaRPr lang="en-US" sz="19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sr-Cyrl-RS" sz="4000" dirty="0" smtClean="0"/>
          </a:p>
          <a:p>
            <a:pPr algn="ctr">
              <a:buNone/>
            </a:pPr>
            <a:r>
              <a:rPr lang="sr-Cyrl-RS" sz="4400" dirty="0" smtClean="0"/>
              <a:t>Хвала Вам на пажњи!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iginal 5_01_Win32" id="{77344C68-A3F1-476B-8680-97D7F429B46B}" vid="{89780073-58E8-4DFF-BF29-BA99F805284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DB58277-F8DF-46FF-84EC-EF41B835E6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7651BA-F45C-4845-9AB3-E0A65B39F5E1}">
  <ds:schemaRefs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www.w3.org/XML/1998/namespace"/>
    <ds:schemaRef ds:uri="http://purl.org/dc/dcmitype/"/>
    <ds:schemaRef ds:uri="http://purl.org/dc/elements/1.1/"/>
    <ds:schemaRef ds:uri="16c05727-aa75-4e4a-9b5f-8a80a1165891"/>
    <ds:schemaRef ds:uri="71af3243-3dd4-4a8d-8c0d-dd76da1f02a5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D276E62-80A3-44DD-9BCC-97ED2B99B5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{C54D963C-4039-47D3-BEB6-9234E87ED306}tf78438558_win32</Template>
  <TotalTime>502</TotalTime>
  <Words>813</Words>
  <Application>Microsoft Office PowerPoint</Application>
  <PresentationFormat>Widescreen</PresentationFormat>
  <Paragraphs>63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Calibri</vt:lpstr>
      <vt:lpstr>Century Gothic</vt:lpstr>
      <vt:lpstr>Garamond</vt:lpstr>
      <vt:lpstr>Times New Roman</vt:lpstr>
      <vt:lpstr>SavonVTI</vt:lpstr>
      <vt:lpstr>СОЦИЈАЛНИ ОДНОСИ УЧЕНИКА СРЕДЊЕ ШКОЛЕ ТОКОМ ПАНДЕМИЈЕ КОВИД 19</vt:lpstr>
      <vt:lpstr>Увод</vt:lpstr>
      <vt:lpstr>Хипотезе истраживања</vt:lpstr>
      <vt:lpstr>Социјализација и социјалне компетенције ученика</vt:lpstr>
      <vt:lpstr>Социјализација и социјалне компетенције ученика</vt:lpstr>
      <vt:lpstr>Пандемија изазвана вирусом Ковид 19 и њен утицај на школу</vt:lpstr>
      <vt:lpstr>Интерпретација резултата са дискусијом</vt:lpstr>
      <vt:lpstr>Одговор на питање „Да ли сте имали потешкоће приликом приступа на платформу током првих онлајн часова?“</vt:lpstr>
      <vt:lpstr>Одговори на питање „Када проводите више времена учећи?“</vt:lpstr>
      <vt:lpstr>Одговори на питање „Када се боље концентришете и разумете ново градиво?“</vt:lpstr>
      <vt:lpstr>Одговори на питање „Да ли вам је теже да савладате ново градиво током комбинованог модела наставе?“</vt:lpstr>
      <vt:lpstr>Одговори на тврдњу „Да ли сте и током комбинованог модела наставе задржали радне навике од пре?“</vt:lpstr>
      <vt:lpstr>Одговори на питање „Када постижете бољи успех у школи?“</vt:lpstr>
      <vt:lpstr>Одговори на питање „Да ли губите мотивацију за учење током поменутог (комбинованог) модела наставе?</vt:lpstr>
      <vt:lpstr>Одговори на питање „Када сте активнији на настави?“</vt:lpstr>
      <vt:lpstr>Одговори на тврдњу „Због онлајн наставе нисам сигуран/сигурна у своја знања и вештине“</vt:lpstr>
      <vt:lpstr>Одговори на питање Како сте задовољни ангажовањем наставника током онлајн наставе?</vt:lpstr>
      <vt:lpstr>Одговори на питање „Да ли вам је потребна већа подршка и помоћ наставника у градиву из стручних предмета?“</vt:lpstr>
      <vt:lpstr>Одговори на тврдњу „Сматрам да је потребан приступачнији став наставника и интезивнија комуникација са њима“</vt:lpstr>
      <vt:lpstr>Одговори на питање „Да ли сматрате да је квалитет образовања нижи у односу на уобичајену наставу?“</vt:lpstr>
      <vt:lpstr>Одговори на тврдњу „Да ли сте задовољни организацијом и реализацијом практичне наставе (вежби) из стручних предмета током комбинованог модела наставе?“</vt:lpstr>
      <vt:lpstr>Одговори на тврдњу „Осећам слабију концентрацију и незаинтересованост за учење градива приликом онлајн наставе.“</vt:lpstr>
      <vt:lpstr>Одговори на тврдњу „Осећам се узнемирено када треба да комуницирам и одговарам током онлајн наставе.“</vt:lpstr>
      <vt:lpstr>Одговори на тврдњу „Сматрам да су нарушени социјални контакти са вршњацима због саме поделе одељења на групе и онлине наставе.“</vt:lpstr>
      <vt:lpstr>Одговори на питање „На који начин сте највише комуницирали са вршњацима током онајн наставе?“</vt:lpstr>
      <vt:lpstr>Одговори на тврдњу „Због комбинованог модела наставе нисам био/била у контакту са другарима из разреда што је отежало моје учење.“</vt:lpstr>
      <vt:lpstr>Одговори на тврдњу „Искуство онлајн наставе унапредило је моје могућности социјалног повезивања.“</vt:lpstr>
      <vt:lpstr>Одговори на питање „Који тип наставе вама највише одговара?“</vt:lpstr>
      <vt:lpstr>Закључак</vt:lpstr>
      <vt:lpstr>Закључак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СОЦИЈАЛНИ ОДНОСИ УЧЕНИКА СРЕДЊЕ ШКОЛЕ ТОКОМ ПАНДЕМИЈЕ КОВИД 19</dc:title>
  <dc:creator>аутор</dc:creator>
  <cp:lastModifiedBy>Nikola</cp:lastModifiedBy>
  <cp:revision>7</cp:revision>
  <dcterms:created xsi:type="dcterms:W3CDTF">2021-09-27T15:25:28Z</dcterms:created>
  <dcterms:modified xsi:type="dcterms:W3CDTF">2021-12-22T07:52:20Z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