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1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84" autoAdjust="0"/>
  </p:normalViewPr>
  <p:slideViewPr>
    <p:cSldViewPr>
      <p:cViewPr varScale="1">
        <p:scale>
          <a:sx n="75" d="100"/>
          <a:sy n="75" d="100"/>
        </p:scale>
        <p:origin x="-12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D351F34-B559-4B22-8A4F-8D6570D2E3C5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0FFD282-23EA-46E9-8439-844F6535835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4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060848"/>
            <a:ext cx="8640960" cy="1296144"/>
          </a:xfrm>
        </p:spPr>
        <p:txBody>
          <a:bodyPr/>
          <a:lstStyle/>
          <a:p>
            <a:r>
              <a:rPr lang="ru-RU" sz="2400" dirty="0"/>
              <a:t>Облици насиља у одбојци као безконтактном спорту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347864" y="4581128"/>
            <a:ext cx="5472608" cy="18002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Комисија за оцену и одбрану завршног рада: 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tx1"/>
                </a:solidFill>
              </a:rPr>
              <a:t>Др  Сандра Раденовић, ван. професор – ментор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tx1"/>
                </a:solidFill>
              </a:rPr>
              <a:t> Др Милош Марковић, ванредни професор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tx1"/>
                </a:solidFill>
              </a:rPr>
              <a:t> Др Никола Мајсторовић, доцент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65760" y="4581128"/>
            <a:ext cx="4041648" cy="154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1800" dirty="0">
                <a:solidFill>
                  <a:schemeClr val="tx1"/>
                </a:solidFill>
              </a:rPr>
              <a:t>Студент:</a:t>
            </a:r>
          </a:p>
          <a:p>
            <a:pPr marL="0" indent="0">
              <a:buNone/>
            </a:pPr>
            <a:r>
              <a:rPr lang="sr-Cyrl-RS" sz="1800" dirty="0">
                <a:solidFill>
                  <a:schemeClr val="tx1"/>
                </a:solidFill>
              </a:rPr>
              <a:t>Бошковић Теодора</a:t>
            </a:r>
          </a:p>
          <a:p>
            <a:pPr marL="0" indent="0">
              <a:buNone/>
            </a:pPr>
            <a:r>
              <a:rPr lang="sr-Cyrl-RS" sz="1800" dirty="0">
                <a:solidFill>
                  <a:schemeClr val="tx1"/>
                </a:solidFill>
              </a:rPr>
              <a:t>134/2017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381" y="548678"/>
            <a:ext cx="1871663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5692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>
                <a:solidFill>
                  <a:schemeClr val="tx2">
                    <a:lumMod val="75000"/>
                  </a:schemeClr>
                </a:solidFill>
              </a:rPr>
              <a:t>Феноменологија насиља у спорту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sr-Cyrl-R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Развојем друштва спорт постаје доступан широким друштвеним слојевима</a:t>
            </a:r>
          </a:p>
          <a:p>
            <a:pPr>
              <a:buFont typeface="Wingdings" pitchFamily="2" charset="2"/>
              <a:buChar char="§"/>
            </a:pPr>
            <a:r>
              <a:rPr lang="sr-Cyrl-R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савременом друштву спорт је игра</a:t>
            </a:r>
          </a:p>
          <a:p>
            <a:pPr>
              <a:buFont typeface="Wingdings" pitchFamily="2" charset="2"/>
              <a:buChar char="§"/>
            </a:pPr>
            <a:r>
              <a:rPr lang="sr-Cyrl-R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Насиље у спорту спада у вишедимензионалан феномен</a:t>
            </a:r>
          </a:p>
          <a:p>
            <a:pPr>
              <a:buFont typeface="Wingdings" pitchFamily="2" charset="2"/>
              <a:buChar char="§"/>
            </a:pPr>
            <a:r>
              <a:rPr lang="sr-Cyrl-R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Јавља се у већини спортова и има различите појавне облике</a:t>
            </a:r>
          </a:p>
          <a:p>
            <a:pPr>
              <a:buFont typeface="Wingdings" pitchFamily="2" charset="2"/>
              <a:buChar char="§"/>
            </a:pPr>
            <a:r>
              <a:rPr lang="sr-Cyrl-R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Грант наводи следећу типологију насиља у спорту:</a:t>
            </a:r>
          </a:p>
          <a:p>
            <a:pPr lvl="0">
              <a:lnSpc>
                <a:spcPct val="115000"/>
              </a:lnSpc>
              <a:buFont typeface="Wingdings"/>
              <a:buChar char=""/>
              <a:tabLst>
                <a:tab pos="-114300" algn="l"/>
              </a:tabLst>
            </a:pPr>
            <a:r>
              <a:rPr lang="sr-Cyrl-RS" sz="2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насиље гомиле</a:t>
            </a:r>
            <a:endParaRPr lang="en-US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Wingdings"/>
              <a:buChar char=""/>
              <a:tabLst>
                <a:tab pos="-114300" algn="l"/>
              </a:tabLst>
            </a:pPr>
            <a:r>
              <a:rPr lang="sr-Cyrl-RS" sz="2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насиље међу спортистима</a:t>
            </a:r>
            <a:endParaRPr lang="en-US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Wingdings"/>
              <a:buChar char=""/>
              <a:tabLst>
                <a:tab pos="-114300" algn="l"/>
              </a:tabLst>
            </a:pPr>
            <a:r>
              <a:rPr lang="sr-Cyrl-RS" sz="2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насиље мас-медија</a:t>
            </a:r>
            <a:endParaRPr lang="en-US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Wingdings"/>
              <a:buChar char=""/>
              <a:tabLst>
                <a:tab pos="-114300" algn="l"/>
              </a:tabLst>
            </a:pPr>
            <a:r>
              <a:rPr lang="sr-Cyrl-RS" sz="2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сексуално насиље у спорту</a:t>
            </a:r>
            <a:endParaRPr lang="en-US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buFont typeface="Wingdings" pitchFamily="2" charset="2"/>
              <a:buChar char="§"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6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600" dirty="0">
                <a:solidFill>
                  <a:schemeClr val="tx2">
                    <a:lumMod val="75000"/>
                  </a:schemeClr>
                </a:solidFill>
              </a:rPr>
              <a:t>Насиље гомиле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Ова врста насиља у спорту привлачи велику медијску привлачност и пажњу јавности. Бројни су примери који описују овакав тип насиља. </a:t>
            </a:r>
          </a:p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Пример: Одбојкашка утакмица која се одиграла  између одбојкаша прве лиге Турске (фебруар 2022.)</a:t>
            </a: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73016"/>
            <a:ext cx="3600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73016"/>
            <a:ext cx="3600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70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>
                <a:solidFill>
                  <a:schemeClr val="tx2">
                    <a:lumMod val="75000"/>
                  </a:schemeClr>
                </a:solidFill>
              </a:rPr>
              <a:t>Насиље</a:t>
            </a:r>
            <a:r>
              <a:rPr lang="sr-Cyrl-RS" sz="4000" dirty="0"/>
              <a:t> међу </a:t>
            </a:r>
            <a:r>
              <a:rPr lang="sr-Cyrl-RS" sz="4000" dirty="0">
                <a:solidFill>
                  <a:schemeClr val="accent1">
                    <a:lumMod val="75000"/>
                  </a:schemeClr>
                </a:solidFill>
              </a:rPr>
              <a:t>спортистима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Ради се о насиљу које подразумева недозвољени физички контакт</a:t>
            </a:r>
          </a:p>
          <a:p>
            <a:r>
              <a:rPr lang="ru-RU" sz="2000" dirty="0">
                <a:solidFill>
                  <a:schemeClr val="tx1"/>
                </a:solidFill>
              </a:rPr>
              <a:t>То је релативно чест облик насиља, посебно у колективним спортовима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Пример:  утакмице између КК Партизана и КК Црвене Звезде одигран  14.јуна 2014.године у Београду. 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61048"/>
            <a:ext cx="309634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3861048"/>
            <a:ext cx="355721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23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/>
              <a:t>Сексуално насиље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Сексуално насиље у спорту над млађим играчима од стране тренера или надређених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Проблем сексуалног насиља према деци и омладини у колективним спортовима</a:t>
            </a:r>
          </a:p>
          <a:p>
            <a:r>
              <a:rPr lang="ru-RU" sz="2000" dirty="0">
                <a:solidFill>
                  <a:schemeClr val="tx1"/>
                </a:solidFill>
              </a:rPr>
              <a:t>О овом појавном облику насиља везаном за спорт почиње да се говори тек пре неких тридесет година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Пример: селектор одбојкашке репрезентације Хрватске 2017. године 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65104"/>
            <a:ext cx="321945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319143"/>
            <a:ext cx="3528392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5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/>
              <a:t>Насиље мас-медија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</a:rPr>
              <a:t>Реч је о насиљу које имплицира  некоректно и непрофесионално извештавање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</a:rPr>
              <a:t>Телевизијско насиље поседује способност ефектне социјализације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</a:rPr>
              <a:t>Приказивањем борилачких спортова попут MMA где су елементи насиља главни смисао ових борби, негативно утичу на младе</a:t>
            </a:r>
          </a:p>
        </p:txBody>
      </p:sp>
    </p:spTree>
    <p:extLst>
      <p:ext uri="{BB962C8B-B14F-4D97-AF65-F5344CB8AC3E}">
        <p14:creationId xmlns:p14="http://schemas.microsoft.com/office/powerpoint/2010/main" val="191931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/>
              <a:t>Насиље поводом спорта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 Насиље поводом спорта дешава се ван спортских терена</a:t>
            </a:r>
          </a:p>
          <a:p>
            <a:r>
              <a:rPr lang="ru-RU" sz="2000" dirty="0">
                <a:solidFill>
                  <a:schemeClr val="tx1"/>
                </a:solidFill>
              </a:rPr>
              <a:t>Има велики конфликтни потенцијал према верским и етничким друштвеним групама.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Пример: фински одбојкаш Лаури Керминен избачен из репрезентације зато што је из финансијских разлога одбио да напусти клуб за који тренутно игра у Русији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77072"/>
            <a:ext cx="3977003" cy="234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145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/>
              <a:t>Мобинг над спортистима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</a:rPr>
              <a:t>Мобинг се дефинише као непријатељски или неетички вид комуникације који потиче од једне или више особа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sr-Cyrl-RS" sz="2000" dirty="0">
                <a:solidFill>
                  <a:schemeClr val="tx1"/>
                </a:solidFill>
              </a:rPr>
              <a:t>Мобинг се одвија у неколико фаза: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r-Cyrl-RS" sz="1800" dirty="0">
                <a:solidFill>
                  <a:srgbClr val="FF0000"/>
                </a:solidFill>
              </a:rPr>
              <a:t>1.фаза</a:t>
            </a:r>
            <a:r>
              <a:rPr lang="sr-Cyrl-RS" sz="1800" dirty="0">
                <a:solidFill>
                  <a:schemeClr val="tx1"/>
                </a:solidFill>
              </a:rPr>
              <a:t>- нерешеног сукоба, поремећених међуљудских односа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r-Cyrl-RS" sz="1800" dirty="0">
                <a:solidFill>
                  <a:srgbClr val="FF0000"/>
                </a:solidFill>
              </a:rPr>
              <a:t>2.фаза</a:t>
            </a:r>
            <a:r>
              <a:rPr lang="sr-Cyrl-RS" sz="1800" dirty="0">
                <a:solidFill>
                  <a:schemeClr val="tx1"/>
                </a:solidFill>
              </a:rPr>
              <a:t>- потиснуте агресије која прераста у психотерор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r-Cyrl-RS" sz="1800" dirty="0">
                <a:solidFill>
                  <a:srgbClr val="FF0000"/>
                </a:solidFill>
              </a:rPr>
              <a:t>3.фаза</a:t>
            </a:r>
            <a:r>
              <a:rPr lang="sr-Cyrl-RS" sz="1800" dirty="0">
                <a:solidFill>
                  <a:schemeClr val="tx1"/>
                </a:solidFill>
              </a:rPr>
              <a:t>- жртва се обележава и постаје  кривац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r-Cyrl-RS" sz="1800" dirty="0">
                <a:solidFill>
                  <a:srgbClr val="FF0000"/>
                </a:solidFill>
              </a:rPr>
              <a:t>4 фаза </a:t>
            </a:r>
            <a:r>
              <a:rPr lang="sr-Cyrl-RS" sz="1800" dirty="0">
                <a:solidFill>
                  <a:schemeClr val="tx1"/>
                </a:solidFill>
              </a:rPr>
              <a:t>-жртва се очајнички бори за опстанак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r-Cyrl-RS" sz="1800" dirty="0">
                <a:solidFill>
                  <a:srgbClr val="FF0000"/>
                </a:solidFill>
              </a:rPr>
              <a:t>5.фаза</a:t>
            </a:r>
            <a:r>
              <a:rPr lang="sr-Cyrl-RS" sz="1800" dirty="0">
                <a:solidFill>
                  <a:schemeClr val="tx1"/>
                </a:solidFill>
              </a:rPr>
              <a:t>- дуготрајни поремећаји, самоубиство</a:t>
            </a:r>
          </a:p>
          <a:p>
            <a:pPr>
              <a:lnSpc>
                <a:spcPct val="150000"/>
              </a:lnSpc>
            </a:pPr>
            <a:r>
              <a:rPr lang="sr-Cyrl-RS" sz="2000" dirty="0">
                <a:solidFill>
                  <a:schemeClr val="tx1"/>
                </a:solidFill>
              </a:rPr>
              <a:t>Пример:  </a:t>
            </a:r>
            <a:r>
              <a:rPr lang="ru-RU" sz="2000" dirty="0">
                <a:solidFill>
                  <a:schemeClr val="tx1"/>
                </a:solidFill>
              </a:rPr>
              <a:t>Бањалучке кошаркашице које су биле изложене мобингу од стране селектора тима Јасне Слишкова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/>
              <a:t>Специфичности конфликтних релација у одбојци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Интраперсонални конфликти ( конфликти унутар једне личности): </a:t>
            </a:r>
          </a:p>
          <a:p>
            <a:endParaRPr lang="ru-RU" sz="2000" dirty="0"/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</a:rPr>
              <a:t>	</a:t>
            </a:r>
            <a:r>
              <a:rPr lang="ru-RU" sz="2000" dirty="0">
                <a:solidFill>
                  <a:srgbClr val="FF0000"/>
                </a:solidFill>
              </a:rPr>
              <a:t>Конфликти двоструког привлачења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	Конфликт двоструког одбијања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	Конфликт истовременог привлачења и добијања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857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600200"/>
          </a:xfrm>
        </p:spPr>
        <p:txBody>
          <a:bodyPr/>
          <a:lstStyle/>
          <a:p>
            <a:r>
              <a:rPr lang="ru-RU" sz="4000" dirty="0"/>
              <a:t>Специфичности конфликтних релација у одбојци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Интерперсонални конфликти у спортским организацијама: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Конфликти у одбојци на релацији тренер-спортиста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Конфликти у одбојци на релацији спортиста-спортиста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05064"/>
            <a:ext cx="388843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05064"/>
            <a:ext cx="324036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28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841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/>
              <a:t>Специфичности конфликтних релација у одбојци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Интергрупни сукоби у спортским организацијама: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Конфликти у одбојци на релацији екипа-стручни штаб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Конфликти у одбојци на релацији екипа-судијски тим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040"/>
            <a:ext cx="3456384" cy="239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89040"/>
            <a:ext cx="3374579" cy="239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4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/>
              <a:t>Насилничко понашање публике на спортским догађајима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Примери: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мушка одбојкашка утакмица одигана у Новом Пазару између екипе Војводине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FF0000"/>
                </a:solidFill>
              </a:rPr>
              <a:t>полуфиналној утакмици ЕП за мушкарце у одбојци која се одиграла између репрезентације Србије и Француске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95528"/>
            <a:ext cx="3384376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95527"/>
            <a:ext cx="3528392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sr-Cyrl-RS" sz="4000" dirty="0"/>
              <a:t>Структуирани интервју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r-Cyrl-RS" sz="2000" dirty="0">
                <a:solidFill>
                  <a:schemeClr val="tx1"/>
                </a:solidFill>
              </a:rPr>
              <a:t>Испитаници: одбојкашице(2) , одбојкаши(2), тренери(2), судије(2), родитељи(2)</a:t>
            </a:r>
          </a:p>
          <a:p>
            <a:pPr>
              <a:lnSpc>
                <a:spcPct val="150000"/>
              </a:lnSpc>
            </a:pPr>
            <a:r>
              <a:rPr lang="sr-Cyrl-RS" sz="2000" dirty="0">
                <a:solidFill>
                  <a:schemeClr val="tx1"/>
                </a:solidFill>
              </a:rPr>
              <a:t>Укупан број испитаника 10</a:t>
            </a:r>
          </a:p>
          <a:p>
            <a:pPr>
              <a:lnSpc>
                <a:spcPct val="150000"/>
              </a:lnSpc>
            </a:pPr>
            <a:r>
              <a:rPr lang="sr-Cyrl-RS" sz="2000" dirty="0">
                <a:solidFill>
                  <a:schemeClr val="tx1"/>
                </a:solidFill>
              </a:rPr>
              <a:t>Базиран на личном искуству и  стеченом знању о овом феномену</a:t>
            </a:r>
          </a:p>
          <a:p>
            <a:pPr>
              <a:lnSpc>
                <a:spcPct val="150000"/>
              </a:lnSpc>
            </a:pPr>
            <a:r>
              <a:rPr lang="sr-Cyrl-RS" sz="2000" dirty="0">
                <a:solidFill>
                  <a:schemeClr val="tx1"/>
                </a:solidFill>
              </a:rPr>
              <a:t>Интервју је рађен у циљу додатног разумевања овог глобалног феномена</a:t>
            </a:r>
          </a:p>
          <a:p>
            <a:pPr>
              <a:lnSpc>
                <a:spcPct val="150000"/>
              </a:lnSpc>
            </a:pPr>
            <a:r>
              <a:rPr lang="sr-Cyrl-RS" sz="2000" dirty="0">
                <a:solidFill>
                  <a:schemeClr val="tx1"/>
                </a:solidFill>
              </a:rPr>
              <a:t>Анониман интервју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66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sr-Cyrl-RS" sz="4000" dirty="0"/>
              <a:t>Структуирани интервју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32648"/>
          </a:xfrm>
        </p:spPr>
        <p:txBody>
          <a:bodyPr>
            <a:normAutofit fontScale="62500" lnSpcReduction="20000"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Основни подаци:</a:t>
            </a:r>
          </a:p>
          <a:p>
            <a:r>
              <a:rPr lang="ru-RU" sz="2200" dirty="0">
                <a:solidFill>
                  <a:schemeClr val="tx1"/>
                </a:solidFill>
              </a:rPr>
              <a:t>1.	Старост :</a:t>
            </a:r>
          </a:p>
          <a:p>
            <a:r>
              <a:rPr lang="ru-RU" sz="2200" dirty="0">
                <a:solidFill>
                  <a:schemeClr val="tx1"/>
                </a:solidFill>
              </a:rPr>
              <a:t>2.	Пол:</a:t>
            </a:r>
          </a:p>
          <a:p>
            <a:r>
              <a:rPr lang="ru-RU" sz="2200" dirty="0">
                <a:solidFill>
                  <a:schemeClr val="tx1"/>
                </a:solidFill>
              </a:rPr>
              <a:t>3.	Клуб:</a:t>
            </a:r>
          </a:p>
          <a:p>
            <a:r>
              <a:rPr lang="ru-RU" sz="2200" dirty="0">
                <a:solidFill>
                  <a:schemeClr val="tx1"/>
                </a:solidFill>
              </a:rPr>
              <a:t>4.	Спортски стаж:</a:t>
            </a:r>
          </a:p>
          <a:p>
            <a:r>
              <a:rPr lang="ru-RU" sz="2200" dirty="0">
                <a:solidFill>
                  <a:schemeClr val="tx1"/>
                </a:solidFill>
              </a:rPr>
              <a:t>5.	Позиција : тренер/играч/играчица/судија/родитељ</a:t>
            </a:r>
          </a:p>
          <a:p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     </a:t>
            </a:r>
            <a:r>
              <a:rPr lang="ru-RU" dirty="0">
                <a:solidFill>
                  <a:srgbClr val="FF0000"/>
                </a:solidFill>
              </a:rPr>
              <a:t>Питања:</a:t>
            </a:r>
          </a:p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tx1"/>
                </a:solidFill>
              </a:rPr>
              <a:t>1.	Да ли сте и колико упознати са термином „насиље у спорту“?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tx1"/>
                </a:solidFill>
              </a:rPr>
              <a:t>2.	Који се облици насиља појављују у спорту?</a:t>
            </a:r>
          </a:p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tx1"/>
                </a:solidFill>
              </a:rPr>
              <a:t>3.	Који потенцијални облици насиља се по Вама испољавају у спортској игри као што је одбојка?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tx1"/>
                </a:solidFill>
              </a:rPr>
              <a:t>4.	Који су најчешћи узроци насиља у одбојци?</a:t>
            </a:r>
          </a:p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tx1"/>
                </a:solidFill>
              </a:rPr>
              <a:t>5.	Да ли сте били сведок/учесник насиља у спору и када? Опишите.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tx1"/>
                </a:solidFill>
              </a:rPr>
              <a:t>6.	Које су то негативне последице насиља и како утиче на саму игру?</a:t>
            </a:r>
          </a:p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tx1"/>
                </a:solidFill>
              </a:rPr>
              <a:t>7.	У ком степену је насиље у одбојци присутно у нашој земљи и како?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tx1"/>
                </a:solidFill>
              </a:rPr>
              <a:t>8.	Који су главни учесници насиља у спорту?</a:t>
            </a:r>
          </a:p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tx1"/>
                </a:solidFill>
              </a:rPr>
              <a:t>9.	Да ли друштво у којем се појединац налази позитивно утиче на сузбијање насиља у спорту? 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tx1"/>
                </a:solidFill>
              </a:rPr>
              <a:t>10.	Опишите нам неколико потенцијалних решења за сузбијање насиља у одбојци?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71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3323455"/>
          </a:xfrm>
        </p:spPr>
        <p:txBody>
          <a:bodyPr/>
          <a:lstStyle/>
          <a:p>
            <a:r>
              <a:rPr lang="sr-Cyrl-RS" sz="7200" dirty="0"/>
              <a:t>Хвала на пажњи!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1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5278</TotalTime>
  <Words>531</Words>
  <Application>Microsoft Office PowerPoint</Application>
  <PresentationFormat>Projekcija na ekranu (4:3)</PresentationFormat>
  <Paragraphs>91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16" baseType="lpstr">
      <vt:lpstr>Executive</vt:lpstr>
      <vt:lpstr>Облици насиља у одбојци као безконтактном спорту</vt:lpstr>
      <vt:lpstr>Феноменологија насиља у спорту</vt:lpstr>
      <vt:lpstr>Насиље гомиле</vt:lpstr>
      <vt:lpstr>Насиље међу спортистима</vt:lpstr>
      <vt:lpstr>Сексуално насиље</vt:lpstr>
      <vt:lpstr>Насиље мас-медија</vt:lpstr>
      <vt:lpstr>Насиље поводом спорта</vt:lpstr>
      <vt:lpstr>Мобинг над спортистима</vt:lpstr>
      <vt:lpstr>Специфичности конфликтних релација у одбојци</vt:lpstr>
      <vt:lpstr>Специфичности конфликтних релација у одбојци</vt:lpstr>
      <vt:lpstr>Специфичности конфликтних релација у одбојци</vt:lpstr>
      <vt:lpstr>Насилничко понашање публике на спортским догађајима </vt:lpstr>
      <vt:lpstr>Структуирани интервју</vt:lpstr>
      <vt:lpstr>Структуирани интервју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Облици насиља у одбојци као безконтактном спорту</dc:title>
  <dc:creator>tea</dc:creator>
  <cp:lastModifiedBy>Sandra Radenovic</cp:lastModifiedBy>
  <cp:revision>31</cp:revision>
  <dcterms:created xsi:type="dcterms:W3CDTF">2022-09-25T14:42:01Z</dcterms:created>
  <dcterms:modified xsi:type="dcterms:W3CDTF">2022-09-29T20:49:36Z</dcterms:modified>
</cp:coreProperties>
</file>