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charts/chart4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ppt/charts/chart5.xml" ContentType="application/vnd.openxmlformats-officedocument.drawingml.chart+xml"/>
  <Override PartName="/ppt/charts/style5.xml" ContentType="application/vnd.ms-office.chartstyle+xml"/>
  <Override PartName="/ppt/charts/colors5.xml" ContentType="application/vnd.ms-office.chartcolorstyle+xml"/>
  <Override PartName="/ppt/charts/chart6.xml" ContentType="application/vnd.openxmlformats-officedocument.drawingml.chart+xml"/>
  <Override PartName="/ppt/charts/style6.xml" ContentType="application/vnd.ms-office.chartstyle+xml"/>
  <Override PartName="/ppt/charts/colors6.xml" ContentType="application/vnd.ms-office.chartcolorstyle+xml"/>
  <Override PartName="/ppt/charts/chart7.xml" ContentType="application/vnd.openxmlformats-officedocument.drawingml.chart+xml"/>
  <Override PartName="/ppt/charts/style7.xml" ContentType="application/vnd.ms-office.chartstyle+xml"/>
  <Override PartName="/ppt/charts/colors7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 autoCompressPictures="0">
  <p:sldMasterIdLst>
    <p:sldMasterId id="2147483648" r:id="rId1"/>
  </p:sldMasterIdLst>
  <p:notesMasterIdLst>
    <p:notesMasterId r:id="rId16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</p:sldIdLst>
  <p:sldSz cx="12192000" cy="6858000"/>
  <p:notesSz cx="6858000" cy="9144000"/>
  <p:defaultTextStyle>
    <a:defPPr lvl="0">
      <a:defRPr lang="en-US"/>
    </a:defPPr>
    <a:lvl1pPr marL="0" lv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lvl="1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lvl="2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lvl="3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lvl="4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lvl="5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lvl="6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lvl="7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lvl="8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dejan" initials="" lastIdx="2" clrIdx="1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69" d="100"/>
          <a:sy n="69" d="100"/>
        </p:scale>
        <p:origin x="756" y="7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commentAuthors" Target="commentAuthors.xml"/><Relationship Id="rId2" Type="http://schemas.openxmlformats.org/officeDocument/2006/relationships/slide" Target="slides/slide1.xml"/><Relationship Id="rId16" Type="http://schemas.openxmlformats.org/officeDocument/2006/relationships/notesMaster" Target="notesMasters/notesMaster1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2.xlsx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3.xlsx"/><Relationship Id="rId2" Type="http://schemas.microsoft.com/office/2011/relationships/chartColorStyle" Target="colors4.xml"/><Relationship Id="rId1" Type="http://schemas.microsoft.com/office/2011/relationships/chartStyle" Target="style4.xml"/></Relationships>
</file>

<file path=ppt/charts/_rels/chart5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4.xlsx"/><Relationship Id="rId2" Type="http://schemas.microsoft.com/office/2011/relationships/chartColorStyle" Target="colors5.xml"/><Relationship Id="rId1" Type="http://schemas.microsoft.com/office/2011/relationships/chartStyle" Target="style5.xml"/></Relationships>
</file>

<file path=ppt/charts/_rels/chart6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5.xlsx"/><Relationship Id="rId2" Type="http://schemas.microsoft.com/office/2011/relationships/chartColorStyle" Target="colors6.xml"/><Relationship Id="rId1" Type="http://schemas.microsoft.com/office/2011/relationships/chartStyle" Target="style6.xml"/></Relationships>
</file>

<file path=ppt/charts/_rels/chart7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6.xlsx"/><Relationship Id="rId2" Type="http://schemas.microsoft.com/office/2011/relationships/chartColorStyle" Target="colors7.xml"/><Relationship Id="rId1" Type="http://schemas.microsoft.com/office/2011/relationships/chartStyle" Target="style7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view3D>
      <c:rotX val="15"/>
      <c:rotY val="20"/>
      <c:depthPercent val="100"/>
      <c:rAngAx val="1"/>
    </c:view3D>
    <c:floor>
      <c:thickness val="0"/>
      <c:spPr>
        <a:noFill/>
        <a:ln>
          <a:noFill/>
        </a:ln>
        <a:effectLst/>
        <a:sp3d/>
      </c:spPr>
    </c:floor>
    <c:sideWall>
      <c:thickness val="0"/>
      <c:spPr>
        <a:noFill/>
        <a:ln>
          <a:noFill/>
        </a:ln>
        <a:effectLst/>
        <a:sp3d/>
      </c:spPr>
    </c:sideWall>
    <c:backWall>
      <c:thickness val="0"/>
      <c:spPr>
        <a:noFill/>
        <a:ln>
          <a:noFill/>
        </a:ln>
        <a:effectLst/>
        <a:sp3d/>
      </c:spPr>
    </c:backWall>
    <c:plotArea>
      <c:layout/>
      <c:bar3D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Series 1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  <a:sp3d/>
          </c:spPr>
          <c:invertIfNegative val="0"/>
          <c:dLbls>
            <c:dLbl>
              <c:idx val="0"/>
              <c:layout>
                <c:manualLayout>
                  <c:x val="1.8518518518518476E-2"/>
                  <c:y val="-8.7301587301587297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0-D7A0-496B-9044-6566E4190AB5}"/>
                </c:ext>
              </c:extLst>
            </c:dLbl>
            <c:dLbl>
              <c:idx val="1"/>
              <c:layout>
                <c:manualLayout>
                  <c:x val="1.8518518518518517E-2"/>
                  <c:y val="-9.5238095238095233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D7A0-496B-9044-6566E4190AB5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8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Times New Roman" panose="02020603050405020304" pitchFamily="18" charset="0"/>
                    <a:ea typeface="+mn-ea"/>
                    <a:cs typeface="Times New Roman" panose="02020603050405020304" pitchFamily="18" charset="0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Sheet1!$A$2:$A$3</c:f>
              <c:strCache>
                <c:ptCount val="2"/>
                <c:pt idx="0">
                  <c:v>Мушко</c:v>
                </c:pt>
                <c:pt idx="1">
                  <c:v>Женско</c:v>
                </c:pt>
              </c:strCache>
            </c:strRef>
          </c:cat>
          <c:val>
            <c:numRef>
              <c:f>Sheet1!$B$2:$B$3</c:f>
              <c:numCache>
                <c:formatCode>0.00%</c:formatCode>
                <c:ptCount val="2"/>
                <c:pt idx="0">
                  <c:v>0.66700000000000004</c:v>
                </c:pt>
                <c:pt idx="1">
                  <c:v>0.33300000000000002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8538-3B45-AE66-8F60DB3114FE}"/>
            </c:ext>
          </c:extLst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150"/>
        <c:shape val="box"/>
        <c:axId val="-1288322928"/>
        <c:axId val="-1288320752"/>
        <c:axId val="0"/>
      </c:bar3DChart>
      <c:catAx>
        <c:axId val="-128832292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8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pPr>
            <a:endParaRPr lang="en-US"/>
          </a:p>
        </c:txPr>
        <c:crossAx val="-1288320752"/>
        <c:crosses val="autoZero"/>
        <c:auto val="1"/>
        <c:lblAlgn val="ctr"/>
        <c:lblOffset val="100"/>
        <c:noMultiLvlLbl val="0"/>
      </c:catAx>
      <c:valAx>
        <c:axId val="-128832075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.0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-1288322928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view3D>
      <c:rotX val="15"/>
      <c:rotY val="20"/>
      <c:depthPercent val="100"/>
      <c:rAngAx val="1"/>
    </c:view3D>
    <c:floor>
      <c:thickness val="0"/>
      <c:spPr>
        <a:noFill/>
        <a:ln>
          <a:noFill/>
        </a:ln>
        <a:effectLst/>
        <a:sp3d/>
      </c:spPr>
    </c:floor>
    <c:sideWall>
      <c:thickness val="0"/>
      <c:spPr>
        <a:noFill/>
        <a:ln>
          <a:noFill/>
        </a:ln>
        <a:effectLst/>
        <a:sp3d/>
      </c:spPr>
    </c:sideWall>
    <c:backWall>
      <c:thickness val="0"/>
      <c:spPr>
        <a:noFill/>
        <a:ln>
          <a:noFill/>
        </a:ln>
        <a:effectLst/>
        <a:sp3d/>
      </c:spPr>
    </c:backWall>
    <c:plotArea>
      <c:layout/>
      <c:bar3D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Series 1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  <a:sp3d/>
          </c:spPr>
          <c:invertIfNegative val="0"/>
          <c:dLbls>
            <c:dLbl>
              <c:idx val="0"/>
              <c:layout>
                <c:manualLayout>
                  <c:x val="1.8518518518518476E-2"/>
                  <c:y val="-8.7301587301587297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0-7030-46D9-AECC-E7B3BCE3237E}"/>
                </c:ext>
              </c:extLst>
            </c:dLbl>
            <c:dLbl>
              <c:idx val="1"/>
              <c:layout>
                <c:manualLayout>
                  <c:x val="1.8518518518518517E-2"/>
                  <c:y val="-9.5238095238095233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7030-46D9-AECC-E7B3BCE3237E}"/>
                </c:ext>
              </c:extLst>
            </c:dLbl>
            <c:dLbl>
              <c:idx val="2"/>
              <c:layout>
                <c:manualLayout>
                  <c:x val="4.6296296296295444E-3"/>
                  <c:y val="-1.8202502844141068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2-7030-46D9-AECC-E7B3BCE3237E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20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Times New Roman" panose="02020603050405020304" pitchFamily="18" charset="0"/>
                    <a:ea typeface="+mn-ea"/>
                    <a:cs typeface="Times New Roman" panose="02020603050405020304" pitchFamily="18" charset="0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Sheet1!$A$2:$A$7</c:f>
              <c:strCache>
                <c:ptCount val="6"/>
                <c:pt idx="0">
                  <c:v>Од 18 до 25</c:v>
                </c:pt>
                <c:pt idx="1">
                  <c:v>Од 26 до 30</c:v>
                </c:pt>
                <c:pt idx="2">
                  <c:v>Од 31 до 35</c:v>
                </c:pt>
                <c:pt idx="3">
                  <c:v>Од 36 до 40</c:v>
                </c:pt>
                <c:pt idx="4">
                  <c:v>Од 41 до 45</c:v>
                </c:pt>
                <c:pt idx="5">
                  <c:v>Преко 45</c:v>
                </c:pt>
              </c:strCache>
            </c:strRef>
          </c:cat>
          <c:val>
            <c:numRef>
              <c:f>Sheet1!$B$2:$B$7</c:f>
              <c:numCache>
                <c:formatCode>0.00%</c:formatCode>
                <c:ptCount val="6"/>
                <c:pt idx="0">
                  <c:v>0.26700000000000002</c:v>
                </c:pt>
                <c:pt idx="1">
                  <c:v>0.2</c:v>
                </c:pt>
                <c:pt idx="2">
                  <c:v>0.2</c:v>
                </c:pt>
                <c:pt idx="3">
                  <c:v>0.13300000000000001</c:v>
                </c:pt>
                <c:pt idx="4">
                  <c:v>0.2</c:v>
                </c:pt>
                <c:pt idx="5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358E-1F46-9E2B-64300FC0CCAE}"/>
            </c:ext>
          </c:extLst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150"/>
        <c:shape val="box"/>
        <c:axId val="-1288323472"/>
        <c:axId val="-1288322384"/>
        <c:axId val="0"/>
      </c:bar3DChart>
      <c:catAx>
        <c:axId val="-128832347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6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pPr>
            <a:endParaRPr lang="en-US"/>
          </a:p>
        </c:txPr>
        <c:crossAx val="-1288322384"/>
        <c:crosses val="autoZero"/>
        <c:auto val="1"/>
        <c:lblAlgn val="ctr"/>
        <c:lblOffset val="100"/>
        <c:noMultiLvlLbl val="0"/>
      </c:catAx>
      <c:valAx>
        <c:axId val="-128832238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.0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-1288323472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view3D>
      <c:rotX val="15"/>
      <c:rotY val="20"/>
      <c:depthPercent val="100"/>
      <c:rAngAx val="1"/>
    </c:view3D>
    <c:floor>
      <c:thickness val="0"/>
      <c:spPr>
        <a:noFill/>
        <a:ln>
          <a:noFill/>
        </a:ln>
        <a:effectLst/>
        <a:sp3d/>
      </c:spPr>
    </c:floor>
    <c:sideWall>
      <c:thickness val="0"/>
      <c:spPr>
        <a:noFill/>
        <a:ln>
          <a:noFill/>
        </a:ln>
        <a:effectLst/>
        <a:sp3d/>
      </c:spPr>
    </c:sideWall>
    <c:backWall>
      <c:thickness val="0"/>
      <c:spPr>
        <a:noFill/>
        <a:ln>
          <a:noFill/>
        </a:ln>
        <a:effectLst/>
        <a:sp3d/>
      </c:spPr>
    </c:backWall>
    <c:plotArea>
      <c:layout/>
      <c:bar3D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Series 1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  <a:sp3d/>
          </c:spPr>
          <c:invertIfNegative val="0"/>
          <c:dLbls>
            <c:dLbl>
              <c:idx val="0"/>
              <c:layout>
                <c:manualLayout>
                  <c:x val="1.8518518518518476E-2"/>
                  <c:y val="-8.7301587301587297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0-64D5-4AD7-AC79-81B7615264D2}"/>
                </c:ext>
              </c:extLst>
            </c:dLbl>
            <c:dLbl>
              <c:idx val="1"/>
              <c:layout>
                <c:manualLayout>
                  <c:x val="1.8518518518518517E-2"/>
                  <c:y val="-9.5238095238095233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64D5-4AD7-AC79-81B7615264D2}"/>
                </c:ext>
              </c:extLst>
            </c:dLbl>
            <c:dLbl>
              <c:idx val="2"/>
              <c:layout>
                <c:manualLayout>
                  <c:x val="4.6296296296295444E-3"/>
                  <c:y val="-1.8202502844141068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2-64D5-4AD7-AC79-81B7615264D2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8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Times New Roman" panose="02020603050405020304" pitchFamily="18" charset="0"/>
                    <a:ea typeface="+mn-ea"/>
                    <a:cs typeface="Times New Roman" panose="02020603050405020304" pitchFamily="18" charset="0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Sheet1!$A$2:$A$6</c:f>
              <c:strCache>
                <c:ptCount val="5"/>
                <c:pt idx="0">
                  <c:v>Уопште се не слажем</c:v>
                </c:pt>
                <c:pt idx="1">
                  <c:v>У мањој мери се слажем</c:v>
                </c:pt>
                <c:pt idx="2">
                  <c:v>Нисам сигуран/на</c:v>
                </c:pt>
                <c:pt idx="3">
                  <c:v>У већој мери се слажем</c:v>
                </c:pt>
                <c:pt idx="4">
                  <c:v>Апсолутно се слажем</c:v>
                </c:pt>
              </c:strCache>
            </c:strRef>
          </c:cat>
          <c:val>
            <c:numRef>
              <c:f>Sheet1!$B$2:$B$6</c:f>
              <c:numCache>
                <c:formatCode>0.00%</c:formatCode>
                <c:ptCount val="5"/>
                <c:pt idx="0">
                  <c:v>0</c:v>
                </c:pt>
                <c:pt idx="1">
                  <c:v>0</c:v>
                </c:pt>
                <c:pt idx="2">
                  <c:v>0.4</c:v>
                </c:pt>
                <c:pt idx="3">
                  <c:v>0.4</c:v>
                </c:pt>
                <c:pt idx="4">
                  <c:v>0.2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32F5-8045-B7AC-D4CDBE178C2F}"/>
            </c:ext>
          </c:extLst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150"/>
        <c:shape val="box"/>
        <c:axId val="-1232796192"/>
        <c:axId val="-1232802176"/>
        <c:axId val="0"/>
      </c:bar3DChart>
      <c:catAx>
        <c:axId val="-123279619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6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pPr>
            <a:endParaRPr lang="en-US"/>
          </a:p>
        </c:txPr>
        <c:crossAx val="-1232802176"/>
        <c:crosses val="autoZero"/>
        <c:auto val="1"/>
        <c:lblAlgn val="ctr"/>
        <c:lblOffset val="100"/>
        <c:noMultiLvlLbl val="0"/>
      </c:catAx>
      <c:valAx>
        <c:axId val="-123280217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.0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-1232796192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view3D>
      <c:rotX val="15"/>
      <c:rotY val="20"/>
      <c:depthPercent val="100"/>
      <c:rAngAx val="1"/>
    </c:view3D>
    <c:floor>
      <c:thickness val="0"/>
      <c:spPr>
        <a:noFill/>
        <a:ln>
          <a:noFill/>
        </a:ln>
        <a:effectLst/>
        <a:sp3d/>
      </c:spPr>
    </c:floor>
    <c:sideWall>
      <c:thickness val="0"/>
      <c:spPr>
        <a:noFill/>
        <a:ln>
          <a:noFill/>
        </a:ln>
        <a:effectLst/>
        <a:sp3d/>
      </c:spPr>
    </c:sideWall>
    <c:backWall>
      <c:thickness val="0"/>
      <c:spPr>
        <a:noFill/>
        <a:ln>
          <a:noFill/>
        </a:ln>
        <a:effectLst/>
        <a:sp3d/>
      </c:spPr>
    </c:backWall>
    <c:plotArea>
      <c:layout/>
      <c:bar3D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Series 1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  <a:sp3d/>
          </c:spPr>
          <c:invertIfNegative val="0"/>
          <c:dLbls>
            <c:dLbl>
              <c:idx val="0"/>
              <c:layout>
                <c:manualLayout>
                  <c:x val="1.8518518518518476E-2"/>
                  <c:y val="-8.7301587301587297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0-9FC0-4C80-BB44-23AAC4165CAA}"/>
                </c:ext>
              </c:extLst>
            </c:dLbl>
            <c:dLbl>
              <c:idx val="1"/>
              <c:layout>
                <c:manualLayout>
                  <c:x val="1.8518518518518517E-2"/>
                  <c:y val="-9.5238095238095233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9FC0-4C80-BB44-23AAC4165CAA}"/>
                </c:ext>
              </c:extLst>
            </c:dLbl>
            <c:dLbl>
              <c:idx val="2"/>
              <c:layout>
                <c:manualLayout>
                  <c:x val="4.6296296296295444E-3"/>
                  <c:y val="-1.8202502844141068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2-9FC0-4C80-BB44-23AAC4165CAA}"/>
                </c:ext>
              </c:extLst>
            </c:dLbl>
            <c:dLbl>
              <c:idx val="3"/>
              <c:layout>
                <c:manualLayout>
                  <c:x val="-4.6296296296297144E-3"/>
                  <c:y val="-4.5506257110352687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3-9FC0-4C80-BB44-23AAC4165CAA}"/>
                </c:ext>
              </c:extLst>
            </c:dLbl>
            <c:dLbl>
              <c:idx val="4"/>
              <c:layout>
                <c:manualLayout>
                  <c:x val="0"/>
                  <c:y val="-5.9158134243458518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4-9FC0-4C80-BB44-23AAC4165CAA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8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Times New Roman" panose="02020603050405020304" pitchFamily="18" charset="0"/>
                    <a:ea typeface="+mn-ea"/>
                    <a:cs typeface="Times New Roman" panose="02020603050405020304" pitchFamily="18" charset="0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Sheet1!$A$2:$A$6</c:f>
              <c:strCache>
                <c:ptCount val="5"/>
                <c:pt idx="0">
                  <c:v>Уопште се не слажем</c:v>
                </c:pt>
                <c:pt idx="1">
                  <c:v>У мањој мери се слажем</c:v>
                </c:pt>
                <c:pt idx="2">
                  <c:v>Нисам сигуран/на</c:v>
                </c:pt>
                <c:pt idx="3">
                  <c:v>У већој мери се слажем</c:v>
                </c:pt>
                <c:pt idx="4">
                  <c:v>Апсолутно се слажем</c:v>
                </c:pt>
              </c:strCache>
            </c:strRef>
          </c:cat>
          <c:val>
            <c:numRef>
              <c:f>Sheet1!$B$2:$B$6</c:f>
              <c:numCache>
                <c:formatCode>0.00%</c:formatCode>
                <c:ptCount val="5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0.53300000000000003</c:v>
                </c:pt>
                <c:pt idx="4">
                  <c:v>0.46700000000000003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CF9B-4542-94E0-D0ED3A467DB9}"/>
            </c:ext>
          </c:extLst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150"/>
        <c:shape val="box"/>
        <c:axId val="-1232801632"/>
        <c:axId val="-1232798368"/>
        <c:axId val="0"/>
      </c:bar3DChart>
      <c:catAx>
        <c:axId val="-123280163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8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pPr>
            <a:endParaRPr lang="en-US"/>
          </a:p>
        </c:txPr>
        <c:crossAx val="-1232798368"/>
        <c:crosses val="autoZero"/>
        <c:auto val="1"/>
        <c:lblAlgn val="ctr"/>
        <c:lblOffset val="100"/>
        <c:noMultiLvlLbl val="0"/>
      </c:catAx>
      <c:valAx>
        <c:axId val="-123279836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.0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-1232801632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 algn="ctr">
        <a:defRPr/>
      </a:pPr>
      <a:endParaRPr lang="en-US"/>
    </a:p>
  </c:txPr>
  <c:externalData r:id="rId3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view3D>
      <c:rotX val="15"/>
      <c:rotY val="20"/>
      <c:depthPercent val="100"/>
      <c:rAngAx val="1"/>
    </c:view3D>
    <c:floor>
      <c:thickness val="0"/>
      <c:spPr>
        <a:noFill/>
        <a:ln>
          <a:noFill/>
        </a:ln>
        <a:effectLst/>
        <a:sp3d/>
      </c:spPr>
    </c:floor>
    <c:sideWall>
      <c:thickness val="0"/>
      <c:spPr>
        <a:noFill/>
        <a:ln>
          <a:noFill/>
        </a:ln>
        <a:effectLst/>
        <a:sp3d/>
      </c:spPr>
    </c:sideWall>
    <c:backWall>
      <c:thickness val="0"/>
      <c:spPr>
        <a:noFill/>
        <a:ln>
          <a:noFill/>
        </a:ln>
        <a:effectLst/>
        <a:sp3d/>
      </c:spPr>
    </c:backWall>
    <c:plotArea>
      <c:layout/>
      <c:bar3D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Series 1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  <a:sp3d/>
          </c:spPr>
          <c:invertIfNegative val="0"/>
          <c:dLbls>
            <c:dLbl>
              <c:idx val="0"/>
              <c:layout>
                <c:manualLayout>
                  <c:x val="1.8518518518518476E-2"/>
                  <c:y val="-8.7301587301587297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0-6DDC-4833-B73A-81F28D942FDD}"/>
                </c:ext>
              </c:extLst>
            </c:dLbl>
            <c:dLbl>
              <c:idx val="1"/>
              <c:layout>
                <c:manualLayout>
                  <c:x val="1.8518518518518517E-2"/>
                  <c:y val="-9.5238095238095233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6DDC-4833-B73A-81F28D942FDD}"/>
                </c:ext>
              </c:extLst>
            </c:dLbl>
            <c:dLbl>
              <c:idx val="2"/>
              <c:layout>
                <c:manualLayout>
                  <c:x val="4.6296296296295444E-3"/>
                  <c:y val="-1.8202502844141068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2-6DDC-4833-B73A-81F28D942FDD}"/>
                </c:ext>
              </c:extLst>
            </c:dLbl>
            <c:dLbl>
              <c:idx val="3"/>
              <c:layout>
                <c:manualLayout>
                  <c:x val="-4.6296296296297144E-3"/>
                  <c:y val="-4.5506257110352687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3-6DDC-4833-B73A-81F28D942FDD}"/>
                </c:ext>
              </c:extLst>
            </c:dLbl>
            <c:dLbl>
              <c:idx val="4"/>
              <c:layout>
                <c:manualLayout>
                  <c:x val="0"/>
                  <c:y val="-5.9158134243458518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4-6DDC-4833-B73A-81F28D942FDD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6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Times New Roman" panose="02020603050405020304" pitchFamily="18" charset="0"/>
                    <a:ea typeface="+mn-ea"/>
                    <a:cs typeface="Times New Roman" panose="02020603050405020304" pitchFamily="18" charset="0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Sheet1!$A$2:$A$6</c:f>
              <c:strCache>
                <c:ptCount val="5"/>
                <c:pt idx="0">
                  <c:v>Уопште се не слажем</c:v>
                </c:pt>
                <c:pt idx="1">
                  <c:v>У мањој мери се слажем</c:v>
                </c:pt>
                <c:pt idx="2">
                  <c:v>Нисам сигуран/на</c:v>
                </c:pt>
                <c:pt idx="3">
                  <c:v>У већој мери се слажем</c:v>
                </c:pt>
                <c:pt idx="4">
                  <c:v>Апсолутно се слажем</c:v>
                </c:pt>
              </c:strCache>
            </c:strRef>
          </c:cat>
          <c:val>
            <c:numRef>
              <c:f>Sheet1!$B$2:$B$6</c:f>
              <c:numCache>
                <c:formatCode>0.00%</c:formatCode>
                <c:ptCount val="5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0.26700000000000002</c:v>
                </c:pt>
                <c:pt idx="4">
                  <c:v>0.73299999999999998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E57A-DB41-8891-BA36BC10172B}"/>
            </c:ext>
          </c:extLst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150"/>
        <c:shape val="box"/>
        <c:axId val="-1188131376"/>
        <c:axId val="-1188125392"/>
        <c:axId val="0"/>
      </c:bar3DChart>
      <c:catAx>
        <c:axId val="-118813137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8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pPr>
            <a:endParaRPr lang="en-US"/>
          </a:p>
        </c:txPr>
        <c:crossAx val="-1188125392"/>
        <c:crosses val="autoZero"/>
        <c:auto val="1"/>
        <c:lblAlgn val="ctr"/>
        <c:lblOffset val="100"/>
        <c:noMultiLvlLbl val="0"/>
      </c:catAx>
      <c:valAx>
        <c:axId val="-118812539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.0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-1188131376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view3D>
      <c:rotX val="15"/>
      <c:rotY val="20"/>
      <c:depthPercent val="100"/>
      <c:rAngAx val="1"/>
    </c:view3D>
    <c:floor>
      <c:thickness val="0"/>
      <c:spPr>
        <a:noFill/>
        <a:ln>
          <a:noFill/>
        </a:ln>
        <a:effectLst/>
        <a:sp3d/>
      </c:spPr>
    </c:floor>
    <c:sideWall>
      <c:thickness val="0"/>
      <c:spPr>
        <a:noFill/>
        <a:ln>
          <a:noFill/>
        </a:ln>
        <a:effectLst/>
        <a:sp3d/>
      </c:spPr>
    </c:sideWall>
    <c:backWall>
      <c:thickness val="0"/>
      <c:spPr>
        <a:noFill/>
        <a:ln>
          <a:noFill/>
        </a:ln>
        <a:effectLst/>
        <a:sp3d/>
      </c:spPr>
    </c:backWall>
    <c:plotArea>
      <c:layout/>
      <c:bar3D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Series 1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  <a:sp3d/>
          </c:spPr>
          <c:invertIfNegative val="0"/>
          <c:dLbls>
            <c:dLbl>
              <c:idx val="0"/>
              <c:layout>
                <c:manualLayout>
                  <c:x val="1.8518518518518476E-2"/>
                  <c:y val="-8.7301587301587297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0-71B6-4471-9F85-A286B37A572F}"/>
                </c:ext>
              </c:extLst>
            </c:dLbl>
            <c:dLbl>
              <c:idx val="1"/>
              <c:layout>
                <c:manualLayout>
                  <c:x val="1.8518518518518517E-2"/>
                  <c:y val="-9.5238095238095233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71B6-4471-9F85-A286B37A572F}"/>
                </c:ext>
              </c:extLst>
            </c:dLbl>
            <c:dLbl>
              <c:idx val="2"/>
              <c:layout>
                <c:manualLayout>
                  <c:x val="4.6296296296295444E-3"/>
                  <c:y val="-1.8202502844141068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2-71B6-4471-9F85-A286B37A572F}"/>
                </c:ext>
              </c:extLst>
            </c:dLbl>
            <c:dLbl>
              <c:idx val="3"/>
              <c:layout>
                <c:manualLayout>
                  <c:x val="-4.6296296296297144E-3"/>
                  <c:y val="-4.5506257110352687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3-71B6-4471-9F85-A286B37A572F}"/>
                </c:ext>
              </c:extLst>
            </c:dLbl>
            <c:dLbl>
              <c:idx val="4"/>
              <c:layout>
                <c:manualLayout>
                  <c:x val="0"/>
                  <c:y val="-5.9158134243458518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4-71B6-4471-9F85-A286B37A572F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8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Times New Roman" panose="02020603050405020304" pitchFamily="18" charset="0"/>
                    <a:ea typeface="+mn-ea"/>
                    <a:cs typeface="Times New Roman" panose="02020603050405020304" pitchFamily="18" charset="0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Sheet1!$A$2:$A$6</c:f>
              <c:strCache>
                <c:ptCount val="5"/>
                <c:pt idx="0">
                  <c:v>Уопште се не слажем</c:v>
                </c:pt>
                <c:pt idx="1">
                  <c:v>У мањој мери се слажем</c:v>
                </c:pt>
                <c:pt idx="2">
                  <c:v>Нисам сигуран/на</c:v>
                </c:pt>
                <c:pt idx="3">
                  <c:v>У већој мери се слажем</c:v>
                </c:pt>
                <c:pt idx="4">
                  <c:v>Апсолутно се слажем</c:v>
                </c:pt>
              </c:strCache>
            </c:strRef>
          </c:cat>
          <c:val>
            <c:numRef>
              <c:f>Sheet1!$B$2:$B$6</c:f>
              <c:numCache>
                <c:formatCode>0.00%</c:formatCode>
                <c:ptCount val="5"/>
                <c:pt idx="0">
                  <c:v>0</c:v>
                </c:pt>
                <c:pt idx="1">
                  <c:v>0</c:v>
                </c:pt>
                <c:pt idx="2">
                  <c:v>0.13300000000000001</c:v>
                </c:pt>
                <c:pt idx="3">
                  <c:v>0.4</c:v>
                </c:pt>
                <c:pt idx="4">
                  <c:v>0.46700000000000003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93E2-7540-B3B1-3323D3784C09}"/>
            </c:ext>
          </c:extLst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150"/>
        <c:shape val="box"/>
        <c:axId val="-1288321296"/>
        <c:axId val="-1288318576"/>
        <c:axId val="0"/>
      </c:bar3DChart>
      <c:catAx>
        <c:axId val="-128832129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6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pPr>
            <a:endParaRPr lang="en-US"/>
          </a:p>
        </c:txPr>
        <c:crossAx val="-1288318576"/>
        <c:crosses val="autoZero"/>
        <c:auto val="1"/>
        <c:lblAlgn val="ctr"/>
        <c:lblOffset val="100"/>
        <c:noMultiLvlLbl val="0"/>
      </c:catAx>
      <c:valAx>
        <c:axId val="-128831857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.0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-1288321296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view3D>
      <c:rotX val="15"/>
      <c:rotY val="20"/>
      <c:depthPercent val="100"/>
      <c:rAngAx val="1"/>
    </c:view3D>
    <c:floor>
      <c:thickness val="0"/>
      <c:spPr>
        <a:noFill/>
        <a:ln>
          <a:noFill/>
        </a:ln>
        <a:effectLst/>
        <a:sp3d/>
      </c:spPr>
    </c:floor>
    <c:sideWall>
      <c:thickness val="0"/>
      <c:spPr>
        <a:noFill/>
        <a:ln>
          <a:noFill/>
        </a:ln>
        <a:effectLst/>
        <a:sp3d/>
      </c:spPr>
    </c:sideWall>
    <c:backWall>
      <c:thickness val="0"/>
      <c:spPr>
        <a:noFill/>
        <a:ln>
          <a:noFill/>
        </a:ln>
        <a:effectLst/>
        <a:sp3d/>
      </c:spPr>
    </c:backWall>
    <c:plotArea>
      <c:layout/>
      <c:bar3D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Series 1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  <a:sp3d/>
          </c:spPr>
          <c:invertIfNegative val="0"/>
          <c:dLbls>
            <c:dLbl>
              <c:idx val="0"/>
              <c:layout>
                <c:manualLayout>
                  <c:x val="1.8518518518518476E-2"/>
                  <c:y val="-8.7301587301587297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0-210D-4A1A-9ED8-B0039FA8C133}"/>
                </c:ext>
              </c:extLst>
            </c:dLbl>
            <c:dLbl>
              <c:idx val="1"/>
              <c:layout>
                <c:manualLayout>
                  <c:x val="1.8518518518518517E-2"/>
                  <c:y val="-9.5238095238095233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210D-4A1A-9ED8-B0039FA8C133}"/>
                </c:ext>
              </c:extLst>
            </c:dLbl>
            <c:dLbl>
              <c:idx val="2"/>
              <c:layout>
                <c:manualLayout>
                  <c:x val="4.6296296296295444E-3"/>
                  <c:y val="-1.8202502844141068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2-210D-4A1A-9ED8-B0039FA8C133}"/>
                </c:ext>
              </c:extLst>
            </c:dLbl>
            <c:dLbl>
              <c:idx val="3"/>
              <c:layout>
                <c:manualLayout>
                  <c:x val="-4.6296296296297144E-3"/>
                  <c:y val="-4.5506257110352687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3-210D-4A1A-9ED8-B0039FA8C133}"/>
                </c:ext>
              </c:extLst>
            </c:dLbl>
            <c:dLbl>
              <c:idx val="4"/>
              <c:layout>
                <c:manualLayout>
                  <c:x val="0"/>
                  <c:y val="-5.9158134243458518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4-210D-4A1A-9ED8-B0039FA8C133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8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Times New Roman" panose="02020603050405020304" pitchFamily="18" charset="0"/>
                    <a:ea typeface="+mn-ea"/>
                    <a:cs typeface="Times New Roman" panose="02020603050405020304" pitchFamily="18" charset="0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Sheet1!$A$2:$A$6</c:f>
              <c:strCache>
                <c:ptCount val="5"/>
                <c:pt idx="0">
                  <c:v>Уопште се не слажем</c:v>
                </c:pt>
                <c:pt idx="1">
                  <c:v>У мањој мери се слажем</c:v>
                </c:pt>
                <c:pt idx="2">
                  <c:v>Нисам сигуран/на</c:v>
                </c:pt>
                <c:pt idx="3">
                  <c:v>У већој мери се слажем</c:v>
                </c:pt>
                <c:pt idx="4">
                  <c:v>Апсолутно се слажем</c:v>
                </c:pt>
              </c:strCache>
            </c:strRef>
          </c:cat>
          <c:val>
            <c:numRef>
              <c:f>Sheet1!$B$2:$B$6</c:f>
              <c:numCache>
                <c:formatCode>0.00%</c:formatCode>
                <c:ptCount val="5"/>
                <c:pt idx="0">
                  <c:v>0</c:v>
                </c:pt>
                <c:pt idx="1">
                  <c:v>0.13300000000000001</c:v>
                </c:pt>
                <c:pt idx="2">
                  <c:v>0.26700000000000002</c:v>
                </c:pt>
                <c:pt idx="3">
                  <c:v>0.33300000000000002</c:v>
                </c:pt>
                <c:pt idx="4">
                  <c:v>0.26700000000000002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C0E9-EA4D-BD8D-C0A37371DA03}"/>
            </c:ext>
          </c:extLst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150"/>
        <c:shape val="box"/>
        <c:axId val="-1232802720"/>
        <c:axId val="-1188130288"/>
        <c:axId val="0"/>
      </c:bar3DChart>
      <c:catAx>
        <c:axId val="-123280272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6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pPr>
            <a:endParaRPr lang="en-US"/>
          </a:p>
        </c:txPr>
        <c:crossAx val="-1188130288"/>
        <c:crosses val="autoZero"/>
        <c:auto val="1"/>
        <c:lblAlgn val="ctr"/>
        <c:lblOffset val="100"/>
        <c:noMultiLvlLbl val="0"/>
      </c:catAx>
      <c:valAx>
        <c:axId val="-118813028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.0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-1232802720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6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7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8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8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8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28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5.xml><?xml version="1.0" encoding="utf-8"?>
<cs:chartStyle xmlns:cs="http://schemas.microsoft.com/office/drawing/2012/chartStyle" xmlns:a="http://schemas.openxmlformats.org/drawingml/2006/main" id="28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6.xml><?xml version="1.0" encoding="utf-8"?>
<cs:chartStyle xmlns:cs="http://schemas.microsoft.com/office/drawing/2012/chartStyle" xmlns:a="http://schemas.openxmlformats.org/drawingml/2006/main" id="28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7.xml><?xml version="1.0" encoding="utf-8"?>
<cs:chartStyle xmlns:cs="http://schemas.microsoft.com/office/drawing/2012/chartStyle" xmlns:a="http://schemas.openxmlformats.org/drawingml/2006/main" id="28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43DDCE7-616C-4285-A468-7301F171BC93}" type="datetimeFigureOut">
              <a:rPr lang="en-US" smtClean="0"/>
              <a:t>9/26/2022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5C1D8F7-2BDD-4C56-98AF-2E212EF349F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0761948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638800" y="304801"/>
            <a:ext cx="5486400" cy="2514599"/>
          </a:xfrm>
        </p:spPr>
        <p:txBody>
          <a:bodyPr anchor="b">
            <a:normAutofit/>
          </a:bodyPr>
          <a:lstStyle>
            <a:lvl1pPr algn="l">
              <a:defRPr sz="54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5638800" y="2895600"/>
            <a:ext cx="5486400" cy="914400"/>
          </a:xfrm>
        </p:spPr>
        <p:txBody>
          <a:bodyPr/>
          <a:lstStyle>
            <a:lvl1pPr marL="0" indent="0" algn="l">
              <a:spcBef>
                <a:spcPts val="1200"/>
              </a:spcBef>
              <a:buNone/>
              <a:defRPr sz="2400">
                <a:solidFill>
                  <a:schemeClr val="bg2">
                    <a:lumMod val="25000"/>
                    <a:lumOff val="75000"/>
                  </a:schemeClr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205337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Add a footer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62EC29-B8C5-4C7A-B6DA-418494D5CB21}" type="datetimeFigureOut">
              <a:rPr lang="en-US" smtClean="0"/>
              <a:t>9/26/2022</a:t>
            </a:fld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043838-BFF5-400C-B067-3DF4A5F395D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730097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60450" y="1676401"/>
            <a:ext cx="10058400" cy="1752600"/>
          </a:xfrm>
        </p:spPr>
        <p:txBody>
          <a:bodyPr anchor="b">
            <a:normAutofit/>
          </a:bodyPr>
          <a:lstStyle>
            <a:lvl1pPr>
              <a:defRPr sz="48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60450" y="3581400"/>
            <a:ext cx="10058400" cy="1143000"/>
          </a:xfrm>
        </p:spPr>
        <p:txBody>
          <a:bodyPr/>
          <a:lstStyle>
            <a:lvl1pPr marL="0" indent="0">
              <a:spcBef>
                <a:spcPts val="1200"/>
              </a:spcBef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Add a footer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62EC29-B8C5-4C7A-B6DA-418494D5CB21}" type="datetimeFigureOut">
              <a:rPr lang="en-US" smtClean="0"/>
              <a:t>9/26/2022</a:t>
            </a:fld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043838-BFF5-400C-B067-3DF4A5F395D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56655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066800" y="1676401"/>
            <a:ext cx="4846320" cy="43434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78880" y="1676401"/>
            <a:ext cx="4846320" cy="43434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Add a footer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62EC29-B8C5-4C7A-B6DA-418494D5CB21}" type="datetimeFigureOut">
              <a:rPr lang="en-US" smtClean="0"/>
              <a:t>9/26/2022</a:t>
            </a:fld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043838-BFF5-400C-B067-3DF4A5F395D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902569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66800" y="1681163"/>
            <a:ext cx="4846320" cy="823912"/>
          </a:xfrm>
        </p:spPr>
        <p:txBody>
          <a:bodyPr anchor="ctr"/>
          <a:lstStyle>
            <a:lvl1pPr marL="0" indent="0">
              <a:buNone/>
              <a:defRPr sz="2400" b="0">
                <a:solidFill>
                  <a:schemeClr val="bg2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66800" y="2505075"/>
            <a:ext cx="4846320" cy="3514725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278880" y="1681163"/>
            <a:ext cx="4846320" cy="823912"/>
          </a:xfrm>
        </p:spPr>
        <p:txBody>
          <a:bodyPr anchor="ctr"/>
          <a:lstStyle>
            <a:lvl1pPr marL="0" indent="0">
              <a:buNone/>
              <a:defRPr sz="2400" b="0">
                <a:solidFill>
                  <a:schemeClr val="bg2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278880" y="2505075"/>
            <a:ext cx="4846320" cy="3514725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Add a footer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62EC29-B8C5-4C7A-B6DA-418494D5CB21}" type="datetimeFigureOut">
              <a:rPr lang="en-US" smtClean="0"/>
              <a:t>9/26/2022</a:t>
            </a:fld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043838-BFF5-400C-B067-3DF4A5F395D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924262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Add a footer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62EC29-B8C5-4C7A-B6DA-418494D5CB21}" type="datetimeFigureOut">
              <a:rPr lang="en-US" smtClean="0"/>
              <a:t>9/26/2022</a:t>
            </a:fld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043838-BFF5-400C-B067-3DF4A5F395D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109304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Add a footer</a:t>
            </a:r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62EC29-B8C5-4C7A-B6DA-418494D5CB21}" type="datetimeFigureOut">
              <a:rPr lang="en-US" smtClean="0"/>
              <a:t>9/26/2022</a:t>
            </a:fld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043838-BFF5-400C-B067-3DF4A5F395D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5120009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0"/>
            <a:ext cx="7467600" cy="6858000"/>
          </a:xfrm>
          <a:prstGeom prst="rect">
            <a:avLst/>
          </a:prstGeom>
          <a:solidFill>
            <a:schemeClr val="bg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924800" y="838200"/>
            <a:ext cx="3657600" cy="2133600"/>
          </a:xfrm>
        </p:spPr>
        <p:txBody>
          <a:bodyPr anchor="b">
            <a:normAutofit/>
          </a:bodyPr>
          <a:lstStyle>
            <a:lvl1pPr>
              <a:defRPr sz="36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09600" y="838200"/>
            <a:ext cx="6172200" cy="5181601"/>
          </a:xfrm>
        </p:spPr>
        <p:txBody>
          <a:bodyPr>
            <a:normAutofit/>
          </a:bodyPr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924802" y="3124200"/>
            <a:ext cx="3657600" cy="2895600"/>
          </a:xfrm>
        </p:spPr>
        <p:txBody>
          <a:bodyPr>
            <a:normAutofit/>
          </a:bodyPr>
          <a:lstStyle>
            <a:lvl1pPr marL="0" indent="0">
              <a:spcBef>
                <a:spcPts val="1200"/>
              </a:spcBef>
              <a:buNone/>
              <a:defRPr sz="24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9795933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924800" y="838200"/>
            <a:ext cx="3657600" cy="2133600"/>
          </a:xfrm>
        </p:spPr>
        <p:txBody>
          <a:bodyPr anchor="b">
            <a:normAutofit/>
          </a:bodyPr>
          <a:lstStyle>
            <a:lvl1pPr>
              <a:defRPr sz="36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descr="An empty placeholder to add an image. Click on the placeholder and select the image that you wish to add"/>
          <p:cNvSpPr>
            <a:spLocks noGrp="1"/>
          </p:cNvSpPr>
          <p:nvPr>
            <p:ph type="pic" idx="1"/>
          </p:nvPr>
        </p:nvSpPr>
        <p:spPr>
          <a:xfrm>
            <a:off x="0" y="0"/>
            <a:ext cx="7239000" cy="6858000"/>
          </a:xfrm>
          <a:solidFill>
            <a:schemeClr val="bg1"/>
          </a:solidFill>
        </p:spPr>
        <p:txBody>
          <a:bodyPr tIns="365760">
            <a:normAutofit/>
          </a:bodyPr>
          <a:lstStyle>
            <a:lvl1pPr marL="0" indent="0" algn="ctr">
              <a:buNone/>
              <a:defRPr sz="24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924801" y="3124200"/>
            <a:ext cx="3657600" cy="2895600"/>
          </a:xfrm>
        </p:spPr>
        <p:txBody>
          <a:bodyPr>
            <a:normAutofit/>
          </a:bodyPr>
          <a:lstStyle>
            <a:lvl1pPr marL="0" indent="0">
              <a:spcBef>
                <a:spcPts val="1200"/>
              </a:spcBef>
              <a:buNone/>
              <a:defRPr sz="24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8" name="Rectangle 7"/>
          <p:cNvSpPr/>
          <p:nvPr/>
        </p:nvSpPr>
        <p:spPr>
          <a:xfrm>
            <a:off x="7239000" y="0"/>
            <a:ext cx="228600" cy="6858000"/>
          </a:xfrm>
          <a:prstGeom prst="rect">
            <a:avLst/>
          </a:prstGeom>
          <a:solidFill>
            <a:schemeClr val="bg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441158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Add a footer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62EC29-B8C5-4C7A-B6DA-418494D5CB21}" type="datetimeFigureOut">
              <a:rPr lang="en-US" smtClean="0"/>
              <a:t>9/26/2022</a:t>
            </a:fld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043838-BFF5-400C-B067-3DF4A5F395D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745126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296400" y="365125"/>
            <a:ext cx="1828800" cy="565467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066800" y="365125"/>
            <a:ext cx="8001000" cy="565467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Add a footer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62EC29-B8C5-4C7A-B6DA-418494D5CB21}" type="datetimeFigureOut">
              <a:rPr lang="en-US" smtClean="0"/>
              <a:t>9/26/2022</a:t>
            </a:fld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043838-BFF5-400C-B067-3DF4A5F395D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473790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066800" y="304800"/>
            <a:ext cx="10058400" cy="1143000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66800" y="1676400"/>
            <a:ext cx="10058400" cy="43434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070918" y="6392562"/>
            <a:ext cx="7082481" cy="18097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1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 dirty="0"/>
              <a:t>Add a footer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534400" y="6392562"/>
            <a:ext cx="1295400" cy="18097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762EC29-B8C5-4C7A-B6DA-418494D5CB21}" type="datetimeFigureOut">
              <a:rPr lang="en-US" smtClean="0"/>
              <a:pPr/>
              <a:t>9/26/2022</a:t>
            </a:fld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058400" y="6392562"/>
            <a:ext cx="1066800" cy="18097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9043838-BFF5-400C-B067-3DF4A5F395D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69209519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6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8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02920" indent="-228600" algn="l" defTabSz="914400" rtl="0" eaLnBrk="1" latinLnBrk="0" hangingPunct="1">
        <a:lnSpc>
          <a:spcPct val="90000"/>
        </a:lnSpc>
        <a:spcBef>
          <a:spcPts val="12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777240" indent="-228600" algn="l" defTabSz="914400" rtl="0" eaLnBrk="1" latinLnBrk="0" hangingPunct="1">
        <a:lnSpc>
          <a:spcPct val="90000"/>
        </a:lnSpc>
        <a:spcBef>
          <a:spcPts val="6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051560" indent="-228600" algn="l" defTabSz="914400" rtl="0" eaLnBrk="1" latinLnBrk="0" hangingPunct="1">
        <a:lnSpc>
          <a:spcPct val="90000"/>
        </a:lnSpc>
        <a:spcBef>
          <a:spcPts val="6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1325880" indent="-228600" algn="l" defTabSz="914400" rtl="0" eaLnBrk="1" latinLnBrk="0" hangingPunct="1">
        <a:lnSpc>
          <a:spcPct val="90000"/>
        </a:lnSpc>
        <a:spcBef>
          <a:spcPts val="6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600200" indent="-228600" algn="l" defTabSz="914400" rtl="0" eaLnBrk="1" latinLnBrk="0" hangingPunct="1">
        <a:lnSpc>
          <a:spcPct val="90000"/>
        </a:lnSpc>
        <a:spcBef>
          <a:spcPts val="6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6pPr>
      <a:lvl7pPr marL="1874520" indent="-228600" algn="l" defTabSz="914400" rtl="0" eaLnBrk="1" latinLnBrk="0" hangingPunct="1">
        <a:lnSpc>
          <a:spcPct val="90000"/>
        </a:lnSpc>
        <a:spcBef>
          <a:spcPts val="6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148840" indent="-228600" algn="l" defTabSz="914400" rtl="0" eaLnBrk="1" latinLnBrk="0" hangingPunct="1">
        <a:lnSpc>
          <a:spcPct val="90000"/>
        </a:lnSpc>
        <a:spcBef>
          <a:spcPts val="6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423160" indent="-228600" algn="l" defTabSz="914400" rtl="0" eaLnBrk="1" latinLnBrk="0" hangingPunct="1">
        <a:lnSpc>
          <a:spcPct val="90000"/>
        </a:lnSpc>
        <a:spcBef>
          <a:spcPts val="6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 mod="1">
    <p:ext uri="{27BBF7A9-308A-43DC-89C8-2F10F3537804}">
      <p15:sldGuideLst xmlns:p15="http://schemas.microsoft.com/office/powerpoint/2012/main">
        <p15:guide id="1" pos="3840" userDrawn="1">
          <p15:clr>
            <a:srgbClr val="F26B43"/>
          </p15:clr>
        </p15:guide>
        <p15:guide id="2" orient="horz" pos="2160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9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chart" Target="../charts/chart4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chart" Target="../charts/chart5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6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chart" Target="../charts/chart7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638800" y="1"/>
            <a:ext cx="5486400" cy="3560617"/>
          </a:xfrm>
        </p:spPr>
        <p:txBody>
          <a:bodyPr>
            <a:normAutofit fontScale="90000"/>
          </a:bodyPr>
          <a:lstStyle/>
          <a:p>
            <a:pPr algn="ctr"/>
            <a:r>
              <a:rPr lang="sr-Cyrl-RS" dirty="0" smtClean="0"/>
              <a:t>Публика као елемент спортског догађаја на кошаркашким утакмицама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5658117" y="5902035"/>
            <a:ext cx="6533883" cy="955963"/>
          </a:xfrm>
        </p:spPr>
        <p:txBody>
          <a:bodyPr>
            <a:noAutofit/>
          </a:bodyPr>
          <a:lstStyle/>
          <a:p>
            <a:r>
              <a:rPr lang="sr-Cyrl-RS" sz="1400" b="1" dirty="0" smtClean="0">
                <a:solidFill>
                  <a:schemeClr val="bg1"/>
                </a:solidFill>
              </a:rPr>
              <a:t>Студент: Оливер Ђоковић </a:t>
            </a:r>
            <a:r>
              <a:rPr lang="sr-Latn-RS" sz="1400" b="1" dirty="0" smtClean="0">
                <a:solidFill>
                  <a:schemeClr val="bg1"/>
                </a:solidFill>
              </a:rPr>
              <a:t>25/2018</a:t>
            </a:r>
          </a:p>
          <a:p>
            <a:r>
              <a:rPr lang="sr-Cyrl-RS" sz="1400" b="1" dirty="0" smtClean="0">
                <a:solidFill>
                  <a:schemeClr val="bg1"/>
                </a:solidFill>
              </a:rPr>
              <a:t>Ментор</a:t>
            </a:r>
            <a:r>
              <a:rPr lang="sr-Cyrl-RS" sz="1400" b="1" dirty="0" smtClean="0">
                <a:solidFill>
                  <a:schemeClr val="bg1"/>
                </a:solidFill>
              </a:rPr>
              <a:t>: </a:t>
            </a:r>
            <a:r>
              <a:rPr lang="sr-Cyrl-RS" sz="1400" b="1" dirty="0" smtClean="0">
                <a:solidFill>
                  <a:schemeClr val="bg1"/>
                </a:solidFill>
              </a:rPr>
              <a:t>ван.проф</a:t>
            </a:r>
            <a:r>
              <a:rPr lang="sr-Cyrl-RS" sz="1400" b="1" dirty="0" smtClean="0">
                <a:solidFill>
                  <a:schemeClr val="bg1"/>
                </a:solidFill>
              </a:rPr>
              <a:t>. др Сандра </a:t>
            </a:r>
            <a:r>
              <a:rPr lang="sr-Cyrl-RS" sz="1400" b="1" dirty="0" smtClean="0">
                <a:solidFill>
                  <a:schemeClr val="bg1"/>
                </a:solidFill>
              </a:rPr>
              <a:t>Раденовић</a:t>
            </a:r>
            <a:endParaRPr lang="sr-Latn-RS" sz="1400" b="1" dirty="0" smtClean="0">
              <a:solidFill>
                <a:schemeClr val="bg1"/>
              </a:solidFill>
            </a:endParaRPr>
          </a:p>
          <a:p>
            <a:r>
              <a:rPr lang="sr-Cyrl-RS" sz="1400" b="1" dirty="0" smtClean="0">
                <a:solidFill>
                  <a:schemeClr val="bg1"/>
                </a:solidFill>
              </a:rPr>
              <a:t>Чланови комисије: ван.проф.др Бранка Савовић, ван.проф. </a:t>
            </a:r>
            <a:r>
              <a:rPr lang="sr-Cyrl-RS" sz="1400" b="1" dirty="0">
                <a:solidFill>
                  <a:schemeClr val="bg1"/>
                </a:solidFill>
              </a:rPr>
              <a:t>д</a:t>
            </a:r>
            <a:r>
              <a:rPr lang="sr-Cyrl-RS" sz="1400" b="1" dirty="0" smtClean="0">
                <a:solidFill>
                  <a:schemeClr val="bg1"/>
                </a:solidFill>
              </a:rPr>
              <a:t>р Радивој Мандић</a:t>
            </a:r>
            <a:endParaRPr lang="en-US" sz="1400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7609097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sr-Cyrl-RS" dirty="0" smtClean="0"/>
              <a:t>ПРОБЛЕМ, ПРЕДМЕТ, ЦИЉ И ЗАДАЦИ ИСТРАЖИВАЊА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066800" y="1676400"/>
            <a:ext cx="10668000" cy="4648200"/>
          </a:xfrm>
        </p:spPr>
        <p:txBody>
          <a:bodyPr>
            <a:normAutofit lnSpcReduction="10000"/>
          </a:bodyPr>
          <a:lstStyle/>
          <a:p>
            <a:pPr algn="just"/>
            <a:r>
              <a:rPr lang="sr-Cyrl-RS" b="1" dirty="0" smtClean="0"/>
              <a:t>ПРОБЛЕМ ИСТРАЖИВАЊА: </a:t>
            </a:r>
            <a:r>
              <a:rPr lang="sr-Cyrl-CS" dirty="0"/>
              <a:t>Када говоримо о проблему рада мислимо на спорт, друштво и на које начине све можемо утицати на спорт. Један од начина јесте публика која се често везује са хулиганизмом и вандализмом и као таква руши углед спорта</a:t>
            </a:r>
            <a:r>
              <a:rPr lang="sr-Cyrl-CS" dirty="0" smtClean="0"/>
              <a:t>.</a:t>
            </a:r>
          </a:p>
          <a:p>
            <a:pPr algn="just"/>
            <a:r>
              <a:rPr lang="sr-Cyrl-CS" dirty="0" smtClean="0"/>
              <a:t>ПРЕДМЕТ ИСТРАЖИВАЊА: </a:t>
            </a:r>
            <a:r>
              <a:rPr lang="sr-Cyrl-CS" dirty="0"/>
              <a:t>Предмет рада је публика као значајан елемент сваког спортског догађаја кошаркашким утакмицама. </a:t>
            </a:r>
            <a:endParaRPr lang="sr-Cyrl-CS" dirty="0" smtClean="0"/>
          </a:p>
          <a:p>
            <a:pPr algn="just"/>
            <a:r>
              <a:rPr lang="sr-Cyrl-CS" dirty="0" smtClean="0"/>
              <a:t>ЦИЉ ИСТРАЖИВАЊА: </a:t>
            </a:r>
            <a:r>
              <a:rPr lang="sr-Cyrl-CS" dirty="0"/>
              <a:t>Циљ рада јесте разматрање карактеристика и значаја спортске публике као 3. елемента сваког спортског догађаја са посебним освртом на  насиље спортске публике према моделу хулиганизма и вандализма. </a:t>
            </a:r>
            <a:endParaRPr lang="sr-Cyrl-CS" dirty="0" smtClean="0"/>
          </a:p>
          <a:p>
            <a:pPr algn="just"/>
            <a:r>
              <a:rPr lang="sr-Cyrl-CS" dirty="0" smtClean="0"/>
              <a:t>ЗАДАЦИ ИСТРАЖИВАЊА: </a:t>
            </a:r>
            <a:r>
              <a:rPr lang="sr-Cyrl-CS" dirty="0"/>
              <a:t>Размотрити понашање публике на кошаркашким утакмицама и на утакмицама других тимских спортова кроз конкретне примере.</a:t>
            </a:r>
            <a:endParaRPr lang="en-US" dirty="0"/>
          </a:p>
          <a:p>
            <a:endParaRPr lang="en-US" dirty="0"/>
          </a:p>
          <a:p>
            <a:endParaRPr lang="en-US" b="1" dirty="0"/>
          </a:p>
        </p:txBody>
      </p:sp>
    </p:spTree>
    <p:extLst>
      <p:ext uri="{BB962C8B-B14F-4D97-AF65-F5344CB8AC3E}">
        <p14:creationId xmlns:p14="http://schemas.microsoft.com/office/powerpoint/2010/main" val="26073293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929094" y="381000"/>
            <a:ext cx="3657600" cy="2133600"/>
          </a:xfrm>
        </p:spPr>
        <p:txBody>
          <a:bodyPr/>
          <a:lstStyle/>
          <a:p>
            <a:pPr algn="ctr"/>
            <a:r>
              <a:rPr lang="sr-Cyrl-RS" dirty="0" smtClean="0"/>
              <a:t>Појам спортске публика </a:t>
            </a:r>
            <a:endParaRPr lang="en-US" dirty="0"/>
          </a:p>
        </p:txBody>
      </p:sp>
      <p:pic>
        <p:nvPicPr>
          <p:cNvPr id="5" name="Picture Placeholder 4" descr="Basketball players raising hands together"/>
          <p:cNvPicPr>
            <a:picLocks noGrp="1" noChangeAspect="1"/>
          </p:cNvPicPr>
          <p:nvPr>
            <p:ph type="pic" idx="1"/>
          </p:nvPr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/>
      </p:pic>
      <p:sp>
        <p:nvSpPr>
          <p:cNvPr id="3" name="Text Placeholder 2"/>
          <p:cNvSpPr>
            <a:spLocks noGrp="1"/>
          </p:cNvSpPr>
          <p:nvPr>
            <p:ph type="body" sz="half" idx="2"/>
          </p:nvPr>
        </p:nvSpPr>
        <p:spPr/>
        <p:txBody>
          <a:bodyPr>
            <a:normAutofit lnSpcReduction="10000"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sr-Cyrl-RS" dirty="0" smtClean="0"/>
              <a:t>Саставни део спорта;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sr-Cyrl-RS" dirty="0" smtClean="0"/>
              <a:t>„Додатни играч“ на терену;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sr-Cyrl-RS" dirty="0" smtClean="0"/>
              <a:t>Има значајну улогу у подизању мотивације кошаркаша и смањењу анксиозности</a:t>
            </a:r>
          </a:p>
          <a:p>
            <a:endParaRPr lang="en-US" dirty="0"/>
          </a:p>
        </p:txBody>
      </p:sp>
      <p:sp>
        <p:nvSpPr>
          <p:cNvPr id="6" name="Rounded Rectangle 5" hidden="1"/>
          <p:cNvSpPr/>
          <p:nvPr/>
        </p:nvSpPr>
        <p:spPr>
          <a:xfrm>
            <a:off x="12344400" y="152400"/>
            <a:ext cx="1295400" cy="6553200"/>
          </a:xfrm>
          <a:prstGeom prst="roundRect">
            <a:avLst>
              <a:gd name="adj" fmla="val 9717"/>
            </a:avLst>
          </a:prstGeom>
          <a:solidFill>
            <a:srgbClr val="A6A6A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r>
              <a:rPr lang="en-US" sz="1200" b="1" i="1" dirty="0">
                <a:latin typeface="Arial" pitchFamily="34" charset="0"/>
                <a:cs typeface="Arial" pitchFamily="34" charset="0"/>
              </a:rPr>
              <a:t>NOTE:</a:t>
            </a:r>
          </a:p>
          <a:p>
            <a:r>
              <a:rPr lang="en-US" sz="1200" i="1" dirty="0">
                <a:latin typeface="Arial" pitchFamily="34" charset="0"/>
                <a:cs typeface="Arial" pitchFamily="34" charset="0"/>
              </a:rPr>
              <a:t>To change images on this slide, select a picture and delete it. Then click the Insert Picture icon</a:t>
            </a:r>
          </a:p>
          <a:p>
            <a:r>
              <a:rPr lang="en-US" sz="1200" i="1" dirty="0">
                <a:latin typeface="Arial" pitchFamily="34" charset="0"/>
                <a:cs typeface="Arial" pitchFamily="34" charset="0"/>
              </a:rPr>
              <a:t>in the placeholder to insert your own image.</a:t>
            </a:r>
          </a:p>
        </p:txBody>
      </p:sp>
    </p:spTree>
    <p:extLst>
      <p:ext uri="{BB962C8B-B14F-4D97-AF65-F5344CB8AC3E}">
        <p14:creationId xmlns:p14="http://schemas.microsoft.com/office/powerpoint/2010/main" val="305338879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66800" y="1066800"/>
            <a:ext cx="10058400" cy="1143000"/>
          </a:xfrm>
        </p:spPr>
        <p:txBody>
          <a:bodyPr/>
          <a:lstStyle/>
          <a:p>
            <a:pPr algn="ctr"/>
            <a:r>
              <a:rPr lang="sr-Cyrl-RS" dirty="0" smtClean="0"/>
              <a:t>ВРСТА НАВИЈАЧА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219200" y="2971800"/>
            <a:ext cx="9906000" cy="3048000"/>
          </a:xfrm>
        </p:spPr>
        <p:txBody>
          <a:bodyPr/>
          <a:lstStyle/>
          <a:p>
            <a:pPr lvl="0"/>
            <a:r>
              <a:rPr lang="sr-Cyrl-RS" b="1" dirty="0"/>
              <a:t>Навијач-навијач;</a:t>
            </a:r>
            <a:endParaRPr lang="en-US" b="1" dirty="0"/>
          </a:p>
          <a:p>
            <a:pPr lvl="0"/>
            <a:r>
              <a:rPr lang="sr-Cyrl-RS" b="1" dirty="0"/>
              <a:t>Навијач из тренда;</a:t>
            </a:r>
            <a:endParaRPr lang="en-US" b="1" dirty="0"/>
          </a:p>
          <a:p>
            <a:pPr lvl="0"/>
            <a:r>
              <a:rPr lang="sr-Cyrl-RS" b="1" dirty="0"/>
              <a:t>Навијач-насилник;</a:t>
            </a:r>
            <a:endParaRPr lang="en-US" b="1" dirty="0"/>
          </a:p>
          <a:p>
            <a:pPr lvl="0"/>
            <a:r>
              <a:rPr lang="sr-Cyrl-RS" b="1" dirty="0"/>
              <a:t>Навијач-политички активиста;</a:t>
            </a:r>
            <a:endParaRPr lang="en-US" b="1" dirty="0"/>
          </a:p>
          <a:p>
            <a:r>
              <a:rPr lang="sr-Cyrl-RS" b="1" dirty="0"/>
              <a:t>Навијач-новак </a:t>
            </a:r>
            <a:r>
              <a:rPr lang="sr-Cyrl-RS" b="1" dirty="0" smtClean="0"/>
              <a:t>.</a:t>
            </a:r>
            <a:endParaRPr lang="en-US" b="1" dirty="0"/>
          </a:p>
        </p:txBody>
      </p:sp>
    </p:spTree>
    <p:extLst>
      <p:ext uri="{BB962C8B-B14F-4D97-AF65-F5344CB8AC3E}">
        <p14:creationId xmlns:p14="http://schemas.microsoft.com/office/powerpoint/2010/main" val="29050837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pPr algn="ctr"/>
            <a:r>
              <a:rPr lang="sr-Cyrl-RS" b="1" dirty="0"/>
              <a:t>ИНТЕРПРЕТАЦИЈА РЕЗУЛТАТА </a:t>
            </a:r>
            <a:endParaRPr lang="en-US" dirty="0"/>
          </a:p>
        </p:txBody>
      </p:sp>
      <p:sp>
        <p:nvSpPr>
          <p:cNvPr id="5" name="Subtitle 4"/>
          <p:cNvSpPr>
            <a:spLocks noGrp="1"/>
          </p:cNvSpPr>
          <p:nvPr>
            <p:ph type="subTitle" idx="1"/>
          </p:nvPr>
        </p:nvSpPr>
        <p:spPr>
          <a:xfrm>
            <a:off x="5638800" y="2895600"/>
            <a:ext cx="5486400" cy="2133600"/>
          </a:xfrm>
        </p:spPr>
        <p:txBody>
          <a:bodyPr>
            <a:normAutofit fontScale="85000" lnSpcReduction="20000"/>
          </a:bodyPr>
          <a:lstStyle/>
          <a:p>
            <a:r>
              <a:rPr lang="sr-Cyrl-BA" dirty="0" smtClean="0">
                <a:solidFill>
                  <a:schemeClr val="tx1"/>
                </a:solidFill>
              </a:rPr>
              <a:t>Х0: „Емоција публике допире до играча и у великој мери утиче на њихову мотивацију, односно, демотивацију“</a:t>
            </a:r>
          </a:p>
          <a:p>
            <a:r>
              <a:rPr lang="sr-Cyrl-BA" dirty="0" smtClean="0">
                <a:solidFill>
                  <a:schemeClr val="tx1"/>
                </a:solidFill>
              </a:rPr>
              <a:t>Х1: „Нефер суђење од стране судије најчешће доводи до узрујаности публике“</a:t>
            </a:r>
          </a:p>
          <a:p>
            <a:r>
              <a:rPr lang="sr-Cyrl-BA" dirty="0" smtClean="0">
                <a:solidFill>
                  <a:schemeClr val="tx1"/>
                </a:solidFill>
              </a:rPr>
              <a:t>Х2 „Кључну улогу у решавању насиља и хулиганства на кошаркашком терену има спортски менаџмент“</a:t>
            </a:r>
            <a:endParaRPr lang="en-US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415814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sr-Cyrl-RS" dirty="0" smtClean="0"/>
              <a:t>Пол испитаника</a:t>
            </a:r>
            <a:endParaRPr lang="en-US" dirty="0"/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463808203"/>
              </p:ext>
            </p:extLst>
          </p:nvPr>
        </p:nvGraphicFramePr>
        <p:xfrm>
          <a:off x="1066800" y="1676400"/>
          <a:ext cx="10058400" cy="43434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365391027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sr-Cyrl-RS" dirty="0" smtClean="0"/>
              <a:t>Година старости испитаника</a:t>
            </a:r>
            <a:endParaRPr lang="en-US" dirty="0"/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289307872"/>
              </p:ext>
            </p:extLst>
          </p:nvPr>
        </p:nvGraphicFramePr>
        <p:xfrm>
          <a:off x="1066800" y="1676400"/>
          <a:ext cx="10058400" cy="43434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4506476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dirty="0"/>
              <a:t>Спортско насиље на кошаркашким утакмицама доста је изражено</a:t>
            </a:r>
            <a:endParaRPr lang="en-US" dirty="0"/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674642540"/>
              </p:ext>
            </p:extLst>
          </p:nvPr>
        </p:nvGraphicFramePr>
        <p:xfrm>
          <a:off x="1066800" y="1676400"/>
          <a:ext cx="10058400" cy="43434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32965372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dirty="0"/>
              <a:t>Нефер </a:t>
            </a:r>
            <a:r>
              <a:rPr lang="ru-RU" dirty="0" smtClean="0"/>
              <a:t>суђење </a:t>
            </a:r>
            <a:r>
              <a:rPr lang="ru-RU" dirty="0"/>
              <a:t>од стране судије најчешће доводи до узрујаности публике </a:t>
            </a:r>
            <a:endParaRPr lang="en-US" dirty="0"/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791419621"/>
              </p:ext>
            </p:extLst>
          </p:nvPr>
        </p:nvGraphicFramePr>
        <p:xfrm>
          <a:off x="1066800" y="1676400"/>
          <a:ext cx="10058400" cy="43434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11048541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ru-RU" dirty="0"/>
              <a:t>Емоција публике допире до играча и у великој мери утиче на њихову мотивацију, односно, демотивацију</a:t>
            </a:r>
            <a:endParaRPr lang="en-US" dirty="0"/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836608004"/>
              </p:ext>
            </p:extLst>
          </p:nvPr>
        </p:nvGraphicFramePr>
        <p:xfrm>
          <a:off x="1066800" y="1676400"/>
          <a:ext cx="10058400" cy="43434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86480951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ru-RU" dirty="0"/>
              <a:t>Кључну улогу у решавању насиља и хулиганства на кошаркашком терену има спортски менаџмент </a:t>
            </a:r>
            <a:endParaRPr lang="en-US" dirty="0"/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081241651"/>
              </p:ext>
            </p:extLst>
          </p:nvPr>
        </p:nvGraphicFramePr>
        <p:xfrm>
          <a:off x="1066800" y="1676400"/>
          <a:ext cx="10058400" cy="43434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29826310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dirty="0"/>
              <a:t>Немам проблем да се дружим са навијачима ривалског тима</a:t>
            </a:r>
            <a:endParaRPr lang="en-US" dirty="0"/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977843698"/>
              </p:ext>
            </p:extLst>
          </p:nvPr>
        </p:nvGraphicFramePr>
        <p:xfrm>
          <a:off x="1066800" y="1676400"/>
          <a:ext cx="10058400" cy="43434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25816013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sr-Cyrl-RS" dirty="0" smtClean="0"/>
              <a:t>ЗАКЉУЧАК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algn="just"/>
            <a:r>
              <a:rPr lang="sr-Cyrl-RS" dirty="0" smtClean="0"/>
              <a:t>Чак </a:t>
            </a:r>
            <a:r>
              <a:rPr lang="sr-Cyrl-RS" dirty="0"/>
              <a:t>73,30% испитаника се у потпуности или већим делом сложило да позитивна емоције које допиру од стране публике до кошаркаша у великој мери може утицати на њихову мотивацију, па самим тим и на исход спортског резултата, </a:t>
            </a:r>
            <a:r>
              <a:rPr lang="sr-Cyrl-RS" b="1" i="1" dirty="0"/>
              <a:t>чиме је потврђена главна хипотеза у раду</a:t>
            </a:r>
            <a:r>
              <a:rPr lang="sr-Cyrl-RS" dirty="0"/>
              <a:t>. </a:t>
            </a:r>
            <a:endParaRPr lang="sr-Cyrl-RS" dirty="0" smtClean="0"/>
          </a:p>
          <a:p>
            <a:pPr algn="just"/>
            <a:r>
              <a:rPr lang="sr-Cyrl-RS" dirty="0" smtClean="0"/>
              <a:t>Исто </a:t>
            </a:r>
            <a:r>
              <a:rPr lang="sr-Cyrl-RS" dirty="0"/>
              <a:t>тако, као најчешћи разлог узрујаности публике наводи се нефер суђење, за шта су се у потпуности и углавном сложили сви испитаници – 100% и управо тиме је </a:t>
            </a:r>
            <a:r>
              <a:rPr lang="sr-Cyrl-RS" b="1" i="1" dirty="0"/>
              <a:t>доказана прва споредна хипотеза у раду. </a:t>
            </a:r>
            <a:endParaRPr lang="sr-Cyrl-RS" b="1" i="1" dirty="0" smtClean="0"/>
          </a:p>
          <a:p>
            <a:pPr algn="just"/>
            <a:r>
              <a:rPr lang="sr-Cyrl-RS" dirty="0" smtClean="0"/>
              <a:t>И </a:t>
            </a:r>
            <a:r>
              <a:rPr lang="sr-Cyrl-RS" dirty="0"/>
              <a:t>на крају, доказано је да круцијалну улогу у решавању насиља и хулиганства на кошаркашким утакмицама има спортски менаџмент са чиме се сложило 86,70% </a:t>
            </a:r>
            <a:r>
              <a:rPr lang="sr-Cyrl-RS" dirty="0" smtClean="0"/>
              <a:t>испитаника. </a:t>
            </a:r>
            <a:r>
              <a:rPr lang="sr-Cyrl-RS" b="1" i="1" dirty="0" smtClean="0"/>
              <a:t>Тиме је доказана и друга споредна хипотеза.</a:t>
            </a:r>
            <a:endParaRPr lang="en-US" b="1" i="1" dirty="0"/>
          </a:p>
        </p:txBody>
      </p:sp>
    </p:spTree>
    <p:extLst>
      <p:ext uri="{BB962C8B-B14F-4D97-AF65-F5344CB8AC3E}">
        <p14:creationId xmlns:p14="http://schemas.microsoft.com/office/powerpoint/2010/main" val="409310010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sr-Cyrl-RS" dirty="0" smtClean="0"/>
              <a:t>Хвала на пажњи!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86428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Basketball 16x9">
  <a:themeElements>
    <a:clrScheme name="Basketball">
      <a:dk1>
        <a:sysClr val="windowText" lastClr="000000"/>
      </a:dk1>
      <a:lt1>
        <a:sysClr val="window" lastClr="FFFFFF"/>
      </a:lt1>
      <a:dk2>
        <a:srgbClr val="51270B"/>
      </a:dk2>
      <a:lt2>
        <a:srgbClr val="CAAF92"/>
      </a:lt2>
      <a:accent1>
        <a:srgbClr val="8C061E"/>
      </a:accent1>
      <a:accent2>
        <a:srgbClr val="CD0205"/>
      </a:accent2>
      <a:accent3>
        <a:srgbClr val="D05002"/>
      </a:accent3>
      <a:accent4>
        <a:srgbClr val="052A5E"/>
      </a:accent4>
      <a:accent5>
        <a:srgbClr val="1A559C"/>
      </a:accent5>
      <a:accent6>
        <a:srgbClr val="156645"/>
      </a:accent6>
      <a:hlink>
        <a:srgbClr val="D05002"/>
      </a:hlink>
      <a:folHlink>
        <a:srgbClr val="808080"/>
      </a:folHlink>
    </a:clrScheme>
    <a:fontScheme name="Impact - Franklin Gothic Medium">
      <a:majorFont>
        <a:latin typeface="Impact"/>
        <a:ea typeface=""/>
        <a:cs typeface=""/>
      </a:majorFont>
      <a:minorFont>
        <a:latin typeface="Franklin Gothic Medium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Basketball presentation (widescreen).potx" id="{CC5AF3F1-F1AD-46F5-B229-4E1329F06412}" vid="{B7E1BF64-2168-4738-AA42-CF7C9F7F9E95}"/>
    </a:ext>
  </a:extLst>
</a:theme>
</file>

<file path=ppt/theme/theme2.xml><?xml version="1.0" encoding="utf-8"?>
<a:theme xmlns:a="http://schemas.openxmlformats.org/drawingml/2006/main" name="Office Theme">
  <a:themeElements>
    <a:clrScheme name="Basketball">
      <a:dk1>
        <a:sysClr val="windowText" lastClr="000000"/>
      </a:dk1>
      <a:lt1>
        <a:sysClr val="window" lastClr="FFFFFF"/>
      </a:lt1>
      <a:dk2>
        <a:srgbClr val="51270B"/>
      </a:dk2>
      <a:lt2>
        <a:srgbClr val="CAAF92"/>
      </a:lt2>
      <a:accent1>
        <a:srgbClr val="8C061E"/>
      </a:accent1>
      <a:accent2>
        <a:srgbClr val="CD0205"/>
      </a:accent2>
      <a:accent3>
        <a:srgbClr val="D05002"/>
      </a:accent3>
      <a:accent4>
        <a:srgbClr val="052A5E"/>
      </a:accent4>
      <a:accent5>
        <a:srgbClr val="1A559C"/>
      </a:accent5>
      <a:accent6>
        <a:srgbClr val="156645"/>
      </a:accent6>
      <a:hlink>
        <a:srgbClr val="D05002"/>
      </a:hlink>
      <a:folHlink>
        <a:srgbClr val="808080"/>
      </a:folHlink>
    </a:clrScheme>
    <a:fontScheme name="Impact - Franklin Gothic Medium">
      <a:majorFont>
        <a:latin typeface="Impact"/>
        <a:ea typeface=""/>
        <a:cs typeface=""/>
      </a:majorFont>
      <a:minorFont>
        <a:latin typeface="Franklin Gothic Medium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5</TotalTime>
  <Words>461</Words>
  <Application>Microsoft Office PowerPoint</Application>
  <PresentationFormat>Widescreen</PresentationFormat>
  <Paragraphs>38</Paragraphs>
  <Slides>14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size="18" baseType="lpstr">
      <vt:lpstr>Arial</vt:lpstr>
      <vt:lpstr>Franklin Gothic Medium</vt:lpstr>
      <vt:lpstr>Impact</vt:lpstr>
      <vt:lpstr>Basketball 16x9</vt:lpstr>
      <vt:lpstr>Публика као елемент спортског догађаја на кошаркашким утакмицама</vt:lpstr>
      <vt:lpstr>ПРОБЛЕМ, ПРЕДМЕТ, ЦИЉ И ЗАДАЦИ ИСТРАЖИВАЊА</vt:lpstr>
      <vt:lpstr>Појам спортске публика </vt:lpstr>
      <vt:lpstr>ВРСТА НАВИЈАЧА</vt:lpstr>
      <vt:lpstr>ИНТЕРПРЕТАЦИЈА РЕЗУЛТАТА </vt:lpstr>
      <vt:lpstr>Пол испитаника</vt:lpstr>
      <vt:lpstr>Година старости испитаника</vt:lpstr>
      <vt:lpstr>Спортско насиље на кошаркашким утакмицама доста је изражено</vt:lpstr>
      <vt:lpstr>Нефер суђење од стране судије најчешће доводи до узрујаности публике </vt:lpstr>
      <vt:lpstr>Емоција публике допире до играча и у великој мери утиче на њихову мотивацију, односно, демотивацију</vt:lpstr>
      <vt:lpstr>Кључну улогу у решавању насиља и хулиганства на кошаркашком терену има спортски менаџмент </vt:lpstr>
      <vt:lpstr>Немам проблем да се дружим са навијачима ривалског тима</vt:lpstr>
      <vt:lpstr>ЗАКЉУЧАК</vt:lpstr>
      <vt:lpstr>Хвала на пажњи!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Публика као елемент спортског догађаја на кошаркашким утакмицама</dc:title>
  <cp:lastModifiedBy>Nikola</cp:lastModifiedBy>
  <cp:revision>4</cp:revision>
  <dcterms:modified xsi:type="dcterms:W3CDTF">2022-09-26T20:52:42Z</dcterms:modified>
</cp:coreProperties>
</file>