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</p:sldMasterIdLst>
  <p:sldIdLst>
    <p:sldId id="256" r:id="rId2"/>
    <p:sldId id="258" r:id="rId3"/>
    <p:sldId id="259" r:id="rId4"/>
    <p:sldId id="257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98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86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9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7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7298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7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42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98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2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32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0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8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8457" y="1933303"/>
            <a:ext cx="10711543" cy="3324497"/>
          </a:xfrm>
        </p:spPr>
        <p:txBody>
          <a:bodyPr>
            <a:normAutofit fontScale="92500" lnSpcReduction="20000"/>
          </a:bodyPr>
          <a:lstStyle/>
          <a:p>
            <a:r>
              <a:rPr lang="sr-Latn-RS" sz="10400" dirty="0" smtClean="0"/>
              <a:t>Sportisti sa </a:t>
            </a:r>
            <a:r>
              <a:rPr lang="sr-Latn-RS" sz="10400" dirty="0" smtClean="0"/>
              <a:t>invaliditetom</a:t>
            </a:r>
            <a:endParaRPr lang="sr-Cyrl-RS" sz="10400" dirty="0" smtClean="0"/>
          </a:p>
          <a:p>
            <a:endParaRPr lang="sr-Cyrl-RS" sz="3000" dirty="0" smtClean="0"/>
          </a:p>
          <a:p>
            <a:r>
              <a:rPr lang="sr-Latn-RS" sz="3000" dirty="0" smtClean="0"/>
              <a:t>Gligorije </a:t>
            </a:r>
            <a:r>
              <a:rPr lang="sr-Latn-RS" sz="3000" dirty="0"/>
              <a:t>Goronjić</a:t>
            </a:r>
            <a:endParaRPr lang="en-US" sz="3000" dirty="0"/>
          </a:p>
          <a:p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89873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817" y="378824"/>
            <a:ext cx="7380515" cy="5029200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noProof="1" smtClean="0"/>
              <a:t>Osobe sa invaliditetom se često suočavaju sa društvenim preprekama. Često su isključene iz obrazovanja, zaposlenja kao i normalnog funkcionisanja u spoljašnjem svetu.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noProof="1" smtClean="0"/>
              <a:t>Zbog toga je potrebno uključiti ih u sve sfere društva kako bi funcionisali kao i svi ostali. Ne posmatrati ih kao nesposobne već kao sebi ravne i tako ih osnažiti i ohrabriti da daju svoj puni potencijal.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noProof="1" smtClean="0"/>
              <a:t>Kroz sport osobe sa invaliditetom razvijaju nezavisnost, samopouzdanje, osećanje timskog rada.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noProof="1" smtClean="0"/>
              <a:t>Mnogi od njih svojim upornim radom postaju vrhunski sportisti i mogu se baviti skoro svim sportovima, sa opremom koja je njima prilagođena.</a:t>
            </a:r>
            <a:endParaRPr lang="sr-Latn-RS" noProof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551" y="2618598"/>
            <a:ext cx="3502975" cy="2145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551" y="174960"/>
            <a:ext cx="3444240" cy="2389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4777" y="4818317"/>
            <a:ext cx="3236494" cy="20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1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32" y="182880"/>
            <a:ext cx="5721532" cy="6544491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smtClean="0"/>
              <a:t>Tokom </a:t>
            </a:r>
            <a:r>
              <a:rPr lang="en-US" dirty="0"/>
              <a:t>poslednjih 50 godina sport osoba sa invaliditetom naglo se razvija. </a:t>
            </a:r>
            <a:endParaRPr lang="sr-Latn-RS" dirty="0" smtClean="0"/>
          </a:p>
          <a:p>
            <a:pPr algn="l"/>
            <a:endParaRPr lang="sr-Latn-RS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smtClean="0"/>
              <a:t>Brojne </a:t>
            </a:r>
            <a:r>
              <a:rPr lang="en-US" dirty="0"/>
              <a:t>organizacije širom sveta bave se pružanjem podrške I unapređenjem sporta za osobe sa </a:t>
            </a:r>
            <a:r>
              <a:rPr lang="en-US" dirty="0" smtClean="0"/>
              <a:t>invaliditetom.</a:t>
            </a:r>
            <a:endParaRPr lang="sr-Latn-RS" dirty="0" smtClean="0"/>
          </a:p>
          <a:p>
            <a:pPr algn="l"/>
            <a:endParaRPr lang="sr-Latn-RS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Sve </a:t>
            </a:r>
            <a:r>
              <a:rPr lang="en-US" dirty="0" smtClean="0"/>
              <a:t>sportiste</a:t>
            </a:r>
            <a:r>
              <a:rPr lang="en-US" dirty="0"/>
              <a:t>, osim onih sa oštećenim sluhom, na globalnom nivou objedinjuje Međunarodni paraolimpijski komitet. </a:t>
            </a:r>
            <a:endParaRPr lang="sr-Latn-RS" dirty="0" smtClean="0"/>
          </a:p>
          <a:p>
            <a:pPr algn="l"/>
            <a:endParaRPr lang="sr-Latn-RS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 Paraolimpijske igre prerasle su u najveći sportski događaj invalidnih osoba na svetu</a:t>
            </a:r>
            <a:endParaRPr lang="sr-Latn-RS" dirty="0" smtClean="0"/>
          </a:p>
          <a:p>
            <a:pPr algn="l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654" y="182880"/>
            <a:ext cx="3253019" cy="3291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118" y="3967089"/>
            <a:ext cx="4575014" cy="27341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349" y="1209822"/>
            <a:ext cx="2938970" cy="244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00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887" y="300445"/>
            <a:ext cx="6792684" cy="6178731"/>
          </a:xfrm>
        </p:spPr>
        <p:txBody>
          <a:bodyPr/>
          <a:lstStyle/>
          <a:p>
            <a:pPr algn="l"/>
            <a:r>
              <a:rPr lang="sr-Latn-RS" u="sng" dirty="0" smtClean="0"/>
              <a:t>Paraolimpijske igre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dirty="0" smtClean="0"/>
              <a:t>Olimpijske igre sportista sa fizičkim oštećenjima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dirty="0" smtClean="0"/>
              <a:t>Osnivač – Ludvig Gutman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dirty="0" smtClean="0"/>
              <a:t>Prve paraolimpijske igre 1960.godine u Rimu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RS" dirty="0" smtClean="0"/>
              <a:t>Paraolimpijski komitet Srbije (POKS)</a:t>
            </a:r>
          </a:p>
          <a:p>
            <a:pPr marL="342900" indent="-342900" algn="l">
              <a:buFontTx/>
              <a:buChar char="-"/>
            </a:pPr>
            <a:r>
              <a:rPr lang="sr-Latn-RS" dirty="0"/>
              <a:t>Č</a:t>
            </a:r>
            <a:r>
              <a:rPr lang="sr-Latn-RS" dirty="0" smtClean="0"/>
              <a:t>lan Međunarodnog paraolimpijskog komiteta (IPC)</a:t>
            </a:r>
          </a:p>
          <a:p>
            <a:pPr marL="342900" indent="-342900" algn="l">
              <a:buFontTx/>
              <a:buChar char="-"/>
            </a:pPr>
            <a:r>
              <a:rPr lang="sr-Latn-RS" dirty="0" smtClean="0"/>
              <a:t>Osnovna funkcija – realizacija programskih aktivnosti vezanih za vrhunski sport osoba sa invaliditetom.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637" y="191640"/>
            <a:ext cx="2390504" cy="2345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376" y="1364548"/>
            <a:ext cx="2564674" cy="2579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908" y="4635477"/>
            <a:ext cx="2304506" cy="1843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54686" t="46000" r="7771" b="6457"/>
          <a:stretch/>
        </p:blipFill>
        <p:spPr>
          <a:xfrm>
            <a:off x="9269050" y="3899260"/>
            <a:ext cx="2860766" cy="2717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1090" y="4362075"/>
            <a:ext cx="2476500" cy="239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6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" y="143691"/>
            <a:ext cx="6570617" cy="6466115"/>
          </a:xfrm>
        </p:spPr>
        <p:txBody>
          <a:bodyPr/>
          <a:lstStyle/>
          <a:p>
            <a:pPr algn="l"/>
            <a:r>
              <a:rPr lang="en-US" dirty="0"/>
              <a:t>Pravo učešća </a:t>
            </a:r>
            <a:r>
              <a:rPr lang="sr-Latn-RS" dirty="0" smtClean="0"/>
              <a:t>na Paraolimpijskim igrama </a:t>
            </a:r>
            <a:r>
              <a:rPr lang="en-US" dirty="0" smtClean="0"/>
              <a:t>imaju </a:t>
            </a:r>
            <a:r>
              <a:rPr lang="en-US" dirty="0"/>
              <a:t>sledeće grupe sportista sa invaliditetom: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Sportisti sa oštećenjem kičme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Sportisti sa amputiranim ekstremitetima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Sportisti sa oštećenim vidom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Sportisti sa cerebralnom paralizom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Sportisti sa ostalim oštećenjima koja ne spadaju u pomenute grupe, kao što su npr. Mišićna distrofija, multipla skleroza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Sportisti sa intelektualnim oštećenjima (ili smetnjama u učenju)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048" y="605140"/>
            <a:ext cx="2767824" cy="24081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048" y="3376748"/>
            <a:ext cx="2719052" cy="25727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583" y="4400006"/>
            <a:ext cx="255310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7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571" y="143691"/>
            <a:ext cx="4820195" cy="5943600"/>
          </a:xfrm>
        </p:spPr>
        <p:txBody>
          <a:bodyPr>
            <a:normAutofit/>
          </a:bodyPr>
          <a:lstStyle/>
          <a:p>
            <a:pPr algn="l"/>
            <a:r>
              <a:rPr lang="sr-Latn-RS" sz="2000" dirty="0">
                <a:solidFill>
                  <a:srgbClr val="000000"/>
                </a:solidFill>
                <a:latin typeface="Open Sans"/>
              </a:rPr>
              <a:t>S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portisti sa invaliditetom takmič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e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se u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:</a:t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dirty="0" smtClean="0">
                <a:solidFill>
                  <a:srgbClr val="000000"/>
                </a:solidFill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streličarstvu,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atletici,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boćanju</a:t>
            </a:r>
            <a:r>
              <a:rPr lang="sr-Latn-RS" sz="20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(prilagođenom za sportiste sa cerebralnom paralizom),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biciklizmu,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konjičkom sportu,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malom fudbalu (sa 5 ili 7 igrača),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džudou,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dizanju tegova,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 jedrenju,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streljaštvu,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plivanju,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stonom tenisu,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odbojci,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košarci,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mačevanju,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ragbiju</a:t>
            </a:r>
            <a:r>
              <a:rPr lang="sr-Latn-RS" sz="2000" dirty="0">
                <a:solidFill>
                  <a:srgbClr val="000000"/>
                </a:solidFill>
                <a:latin typeface="Open Sans"/>
              </a:rPr>
              <a:t>,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</a:br>
            <a:r>
              <a:rPr lang="sr-Latn-RS" sz="2000" b="0" i="0" dirty="0" smtClean="0">
                <a:solidFill>
                  <a:srgbClr val="000000"/>
                </a:solidFill>
                <a:effectLst/>
                <a:latin typeface="Open Sans"/>
              </a:rPr>
              <a:t>-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Open Sans"/>
              </a:rPr>
              <a:t>tenisu.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641" y="143691"/>
            <a:ext cx="3963353" cy="2508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086" t="46685" r="46000" b="9428"/>
          <a:stretch/>
        </p:blipFill>
        <p:spPr>
          <a:xfrm>
            <a:off x="7850777" y="2913017"/>
            <a:ext cx="3370217" cy="2939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533" y="3148149"/>
            <a:ext cx="3854034" cy="270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99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691" y="182879"/>
            <a:ext cx="11913326" cy="6479177"/>
          </a:xfrm>
        </p:spPr>
        <p:txBody>
          <a:bodyPr/>
          <a:lstStyle/>
          <a:p>
            <a:pPr algn="l"/>
            <a:r>
              <a:rPr lang="sr-Latn-RS" dirty="0" smtClean="0"/>
              <a:t>Najpoznatiji srpski paraolimpijci:</a:t>
            </a:r>
          </a:p>
          <a:p>
            <a:pPr algn="l"/>
            <a:r>
              <a:rPr lang="sr-Latn-RS" dirty="0" smtClean="0"/>
              <a:t>Draženko Mitrović – bacač diska</a:t>
            </a:r>
          </a:p>
          <a:p>
            <a:pPr algn="l"/>
            <a:r>
              <a:rPr lang="sr-Latn-RS" dirty="0" smtClean="0"/>
              <a:t>Borislava Perić – stonoteniserka</a:t>
            </a:r>
          </a:p>
          <a:p>
            <a:pPr algn="l"/>
            <a:r>
              <a:rPr lang="sr-Latn-RS" dirty="0" smtClean="0"/>
              <a:t>Tanja Dragić – </a:t>
            </a:r>
            <a:r>
              <a:rPr lang="sr-Latn-RS" dirty="0"/>
              <a:t>b</a:t>
            </a:r>
            <a:r>
              <a:rPr lang="sr-Latn-RS" dirty="0" smtClean="0"/>
              <a:t>acanje koplja</a:t>
            </a:r>
          </a:p>
          <a:p>
            <a:pPr algn="l"/>
            <a:r>
              <a:rPr lang="sr-Latn-RS" dirty="0" smtClean="0"/>
              <a:t>Željko Domitrijević – bacač čunja</a:t>
            </a:r>
          </a:p>
          <a:p>
            <a:pPr algn="l"/>
            <a:r>
              <a:rPr lang="sr-Latn-RS" dirty="0" smtClean="0"/>
              <a:t>Laslo Šuranji – streličarstvo</a:t>
            </a:r>
          </a:p>
          <a:p>
            <a:pPr algn="l"/>
            <a:r>
              <a:rPr lang="sr-Latn-RS" dirty="0" smtClean="0"/>
              <a:t>Nemanja Dimitrijević – bacanje koplja</a:t>
            </a:r>
          </a:p>
          <a:p>
            <a:pPr algn="l"/>
            <a:r>
              <a:rPr lang="sr-Latn-RS" dirty="0" smtClean="0"/>
              <a:t>Saška Sokolov – paraatletičarka</a:t>
            </a:r>
          </a:p>
          <a:p>
            <a:pPr algn="l"/>
            <a:r>
              <a:rPr lang="sr-Latn-RS" dirty="0" smtClean="0"/>
              <a:t>Nebojša Đurić – bacanje kugle i diska</a:t>
            </a:r>
          </a:p>
          <a:p>
            <a:pPr algn="l"/>
            <a:r>
              <a:rPr lang="sr-Latn-RS" dirty="0" smtClean="0"/>
              <a:t>Nemanja Matijašević – skok u dalj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7052" y="274320"/>
            <a:ext cx="2869965" cy="18647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696" y="182879"/>
            <a:ext cx="3493173" cy="19561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052" y="2413770"/>
            <a:ext cx="2869965" cy="19230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696" y="2413771"/>
            <a:ext cx="3304033" cy="18802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7052" y="4519749"/>
            <a:ext cx="2869965" cy="20247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696" y="4568721"/>
            <a:ext cx="3304033" cy="19757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892" y="4944290"/>
            <a:ext cx="3696788" cy="171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37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007" y="261258"/>
            <a:ext cx="11586754" cy="5826034"/>
          </a:xfrm>
        </p:spPr>
        <p:txBody>
          <a:bodyPr/>
          <a:lstStyle/>
          <a:p>
            <a:pPr algn="l"/>
            <a:r>
              <a:rPr lang="sr-Latn-RS" dirty="0" smtClean="0"/>
              <a:t>Invaliditet ne predstavlja nikakvo odsustvo snage i zdravlja, već samo delimičan gubitak svojstava i funkcija. Sportisti sa invaliditetom su primer da barijere i ograničenja ne postoje, sem u slučaju kada ih sami sebi postavimo.</a:t>
            </a:r>
          </a:p>
          <a:p>
            <a:pPr algn="l"/>
            <a:endParaRPr lang="sr-Latn-RS" dirty="0"/>
          </a:p>
          <a:p>
            <a:pPr algn="l"/>
            <a:r>
              <a:rPr lang="sr-Latn-RS" dirty="0" smtClean="0"/>
              <a:t>Invaliditet nije fizička kategorija, nego mentalna.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7" y="2834639"/>
            <a:ext cx="5682342" cy="2795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451" y="1737359"/>
            <a:ext cx="3618412" cy="308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16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Hvala na pažnji!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314" y="4572000"/>
            <a:ext cx="8316686" cy="685800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86773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331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Sportisti sa invaliditetom takmiče se u:  - streličarstvu,  - atletici,  - boćanju (prilagođenom za sportiste sa cerebralnom paralizom),  - biciklizmu,  - konjičkom sportu,  - malom fudbalu (sa 5 ili 7 igrača), - džudou,  - dizanju tegova, -  jedrenju,  - streljaštvu,  - plivanju,  - stonom tenisu,  - odbojci,  - košarci,  - mačevanju,  - ragbiju,  - tenisu.</vt:lpstr>
      <vt:lpstr>PowerPoint Presentation</vt:lpstr>
      <vt:lpstr>PowerPoint Presentation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 Laptop</dc:creator>
  <cp:lastModifiedBy>Nikola</cp:lastModifiedBy>
  <cp:revision>37</cp:revision>
  <dcterms:created xsi:type="dcterms:W3CDTF">2022-05-25T17:31:30Z</dcterms:created>
  <dcterms:modified xsi:type="dcterms:W3CDTF">2022-07-21T07:13:00Z</dcterms:modified>
</cp:coreProperties>
</file>