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roxima Nova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ProximaNova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roximaNova-bold.fntdata"/><Relationship Id="rId6" Type="http://schemas.openxmlformats.org/officeDocument/2006/relationships/slide" Target="slides/slide1.xml"/><Relationship Id="rId18" Type="http://schemas.openxmlformats.org/officeDocument/2006/relationships/font" Target="fonts/ProximaNov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83c7a45cb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83c7a45cb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3c7a45cb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83c7a45cb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83c7a45cbf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83c7a45cbf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3c7a45cb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83c7a45cb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3c7a45cbf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83c7a45cbf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3c7a45cbf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3c7a45cbf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dc20f5afa_0_1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8dc20f5afa_0_1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8dc20f5afa_0_1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8dc20f5afa_0_1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8dc20f5afa_0_1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8dc20f5afa_0_1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83c7a45cbf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83c7a45cbf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83c7a45cbf_0_5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83c7a45cbf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4.jpg"/><Relationship Id="rId7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3.jpg"/><Relationship Id="rId5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image" Target="../media/image11.jpg"/><Relationship Id="rId5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Relationship Id="rId4" Type="http://schemas.openxmlformats.org/officeDocument/2006/relationships/image" Target="../media/image17.jpg"/><Relationship Id="rId5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50650" y="230425"/>
            <a:ext cx="8042700" cy="12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8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Универзизет у Београду </a:t>
            </a:r>
            <a:endParaRPr sz="298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8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e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Факултет спорта и физичког васпитања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Основне академске студије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265600" y="2175438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258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ЕЛЕМЕНТИ КУЛТА ЛИЧНОСТИ</a:t>
            </a:r>
            <a:endParaRPr b="1" sz="258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en" sz="258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ДИЈЕГА АРМАНДА МАРАДОНЕ</a:t>
            </a:r>
            <a:endParaRPr b="1" sz="258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258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265600" y="4093075"/>
            <a:ext cx="2534700" cy="8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Ментор: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Ван. Проф. Др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Сандра Раденовић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210450" y="4476475"/>
            <a:ext cx="27273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Студент: Никола Петрић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311700" y="445025"/>
            <a:ext cx="8520600" cy="7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Младост и почетак каријере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267325" y="1207625"/>
            <a:ext cx="4221900" cy="36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●"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Рани живот и одрастање у фавели Вила Фиорито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○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одрастање у сиромашној породици у фавели Вила Фиорито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○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страст према фудбалу као начин бекства из своје свакодневне реалности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○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љубав према фудбалу надјачава криминал, сиромаштво, незапосленост и политичке немире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8475" y="1493375"/>
            <a:ext cx="4350000" cy="29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Младост и почетак каријере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152475"/>
            <a:ext cx="4260300" cy="3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Char char="●"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Марадонина трансформација: Од почетника до култа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Char char="○"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Етапе Марадонине клупске каријере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Char char="■"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Аргентинос јуниорс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Char char="■"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Бока јуниорс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Char char="■"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Барселона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Char char="■"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Наполи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Char char="■"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Севиља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2701" y="825436"/>
            <a:ext cx="2133326" cy="1634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6738" y="2906325"/>
            <a:ext cx="1849963" cy="1403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74698" y="3000387"/>
            <a:ext cx="1657613" cy="168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6725" y="329525"/>
            <a:ext cx="2295849" cy="2295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26143" y="2869450"/>
            <a:ext cx="1502606" cy="2081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152475"/>
            <a:ext cx="3624300" cy="338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●"/>
            </a:pPr>
            <a:r>
              <a:rPr lang="en" sz="8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Марадонин утицај у националном тиму Аргентине</a:t>
            </a:r>
            <a:endParaRPr sz="8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○"/>
            </a:pPr>
            <a:r>
              <a:rPr lang="en" sz="8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Светско првенство за младе</a:t>
            </a:r>
            <a:endParaRPr sz="8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○"/>
            </a:pPr>
            <a:r>
              <a:rPr lang="en" sz="8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Мексико 1986. </a:t>
            </a:r>
            <a:r>
              <a:rPr lang="en" sz="8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године</a:t>
            </a:r>
            <a:endParaRPr sz="8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Char char="○"/>
            </a:pPr>
            <a:r>
              <a:rPr lang="en" sz="8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Последњи наступ и суспензија</a:t>
            </a:r>
            <a:endParaRPr sz="8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Младост и почетак каријере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1925" y="420000"/>
            <a:ext cx="2422549" cy="44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9738" y="3106050"/>
            <a:ext cx="2638425" cy="17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50437" y="1017725"/>
            <a:ext cx="2522412" cy="195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11700" y="1152475"/>
            <a:ext cx="3744000" cy="34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●"/>
            </a:pPr>
            <a:r>
              <a:rPr lang="en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Развој фудбала у Аргентини и његово место у друштву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●"/>
            </a:pPr>
            <a:r>
              <a:rPr lang="en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Улога фудбала у стварању националног идентитета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Више од фудбалске утакмице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Спој зараћених страна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Историјска позадина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5250" y="317550"/>
            <a:ext cx="3697050" cy="15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2875" y="2270000"/>
            <a:ext cx="4061825" cy="25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355275"/>
            <a:ext cx="3817800" cy="34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Char char="●"/>
            </a:pPr>
            <a:r>
              <a:rPr lang="en" sz="2100">
                <a:solidFill>
                  <a:srgbClr val="000000"/>
                </a:solidFill>
              </a:rPr>
              <a:t>Национални симбол и спортска икона</a:t>
            </a:r>
            <a:endParaRPr sz="2100">
              <a:solidFill>
                <a:srgbClr val="000000"/>
              </a:solidFill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Char char="●"/>
            </a:pPr>
            <a:r>
              <a:rPr lang="en" sz="2100">
                <a:solidFill>
                  <a:srgbClr val="000000"/>
                </a:solidFill>
              </a:rPr>
              <a:t>Главна звезда светског првенство у Мексику</a:t>
            </a:r>
            <a:endParaRPr sz="2100">
              <a:solidFill>
                <a:srgbClr val="000000"/>
              </a:solidFill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Char char="●"/>
            </a:pPr>
            <a:r>
              <a:rPr lang="en" sz="2100">
                <a:solidFill>
                  <a:srgbClr val="000000"/>
                </a:solidFill>
              </a:rPr>
              <a:t>Утицај на политичку сцену Аргентине</a:t>
            </a:r>
            <a:endParaRPr sz="2100">
              <a:solidFill>
                <a:srgbClr val="000000"/>
              </a:solidFill>
            </a:endParaRPr>
          </a:p>
        </p:txBody>
      </p:sp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Утицај Марадонине фудбалске каријере</a:t>
            </a:r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4200" y="962875"/>
            <a:ext cx="2857500" cy="1918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9" y="2881784"/>
            <a:ext cx="4361900" cy="2076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311700" y="1152475"/>
            <a:ext cx="3320100" cy="35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 New Roman"/>
              <a:buChar char="●"/>
            </a:pPr>
            <a:r>
              <a:rPr lang="en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Утицај медијске слике на стварање култа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Представљање Марадоне као националног хероја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Борба са зависношћу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Живот после смрти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Елементи култа личности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9125" y="193575"/>
            <a:ext cx="4061825" cy="27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9126" y="3138950"/>
            <a:ext cx="4061825" cy="187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311700" y="1152475"/>
            <a:ext cx="3956100" cy="36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 New Roman"/>
              <a:buChar char="●"/>
            </a:pPr>
            <a:r>
              <a:rPr lang="en" sz="2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Иконографија и симболизам везани за Марадону</a:t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Тетоваже, мурали и статуе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Број 10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"Божја рука"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Сликарство, црква, музика и филм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Елементи култа личности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8700" y="600963"/>
            <a:ext cx="21336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9813" y="3059488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0275" y="1115351"/>
            <a:ext cx="2773676" cy="1619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idx="1" type="body"/>
          </p:nvPr>
        </p:nvSpPr>
        <p:spPr>
          <a:xfrm>
            <a:off x="311700" y="1152475"/>
            <a:ext cx="3320100" cy="35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 New Roman"/>
              <a:buChar char="●"/>
            </a:pPr>
            <a:r>
              <a:rPr lang="en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„Црква Марадониана”</a:t>
            </a:r>
            <a:endParaRPr sz="2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 New Roman"/>
              <a:buChar char="○"/>
            </a:pPr>
            <a:r>
              <a:rPr lang="en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Основана 1998. године</a:t>
            </a:r>
            <a:endParaRPr sz="1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 New Roman"/>
              <a:buChar char="○"/>
            </a:pPr>
            <a:r>
              <a:rPr lang="en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Рачунање времена од Марадониног рођења</a:t>
            </a:r>
            <a:endParaRPr sz="1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 New Roman"/>
              <a:buChar char="○"/>
            </a:pPr>
            <a:r>
              <a:rPr lang="en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Дијего-Дијего</a:t>
            </a:r>
            <a:endParaRPr sz="1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 New Roman"/>
              <a:buChar char="○"/>
            </a:pPr>
            <a:r>
              <a:rPr lang="en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Укупно броји између 80.000 и 200.000 следбеника широм свет</a:t>
            </a:r>
            <a:endParaRPr sz="1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Елементи култа личности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6450" y="829050"/>
            <a:ext cx="3094603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3638" y="2906938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200" y="1462525"/>
            <a:ext cx="4530199" cy="33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1654" y="2682385"/>
            <a:ext cx="3401275" cy="2263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15324" y="445025"/>
            <a:ext cx="3616977" cy="198613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Нација у жалости после смрти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225000" y="1750650"/>
            <a:ext cx="8694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720"/>
              <a:t>Критичка анализа</a:t>
            </a:r>
            <a:endParaRPr b="1" sz="372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type="title"/>
          </p:nvPr>
        </p:nvSpPr>
        <p:spPr>
          <a:xfrm>
            <a:off x="225000" y="1750650"/>
            <a:ext cx="8694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720"/>
              <a:t>Хвала на пажњи</a:t>
            </a:r>
            <a:endParaRPr b="1" sz="372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