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61" r:id="rId4"/>
    <p:sldId id="274" r:id="rId5"/>
    <p:sldId id="281" r:id="rId6"/>
    <p:sldId id="270" r:id="rId7"/>
    <p:sldId id="264" r:id="rId8"/>
    <p:sldId id="258" r:id="rId9"/>
    <p:sldId id="282" r:id="rId10"/>
    <p:sldId id="283" r:id="rId11"/>
    <p:sldId id="284" r:id="rId12"/>
    <p:sldId id="285" r:id="rId13"/>
    <p:sldId id="278" r:id="rId14"/>
  </p:sldIdLst>
  <p:sldSz cx="18288000" cy="10287000"/>
  <p:notesSz cx="6858000" cy="9144000"/>
  <p:embeddedFontLst>
    <p:embeddedFont>
      <p:font typeface="Anton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Poppins" panose="020B0604020202020204" charset="0"/>
      <p:regular r:id="rId21"/>
      <p:bold r:id="rId22"/>
      <p:italic r:id="rId23"/>
      <p:boldItalic r:id="rId24"/>
    </p:embeddedFont>
    <p:embeddedFont>
      <p:font typeface="Poppins SemiBold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55C16C0-31EF-4128-9FEC-D21CAF03FE91}">
  <a:tblStyle styleId="{755C16C0-31EF-4128-9FEC-D21CAF03FE9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75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6210913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7230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2810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1341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0905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5727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3019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0813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4003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8234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8546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40866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3800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3443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6245595" y="0"/>
            <a:ext cx="15500499" cy="10287000"/>
          </a:xfrm>
          <a:custGeom>
            <a:avLst/>
            <a:gdLst/>
            <a:ahLst/>
            <a:cxnLst/>
            <a:rect l="l" t="t" r="r" b="b"/>
            <a:pathLst>
              <a:path w="15500499" h="10287000" extrusionOk="0">
                <a:moveTo>
                  <a:pt x="0" y="0"/>
                </a:moveTo>
                <a:lnTo>
                  <a:pt x="15500499" y="0"/>
                </a:lnTo>
                <a:lnTo>
                  <a:pt x="155004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71644"/>
            </a:stretch>
          </a:blipFill>
          <a:ln>
            <a:noFill/>
          </a:ln>
        </p:spPr>
      </p:sp>
      <p:pic>
        <p:nvPicPr>
          <p:cNvPr id="85" name="Google Shape;85;p13"/>
          <p:cNvPicPr preferRelativeResize="0"/>
          <p:nvPr/>
        </p:nvPicPr>
        <p:blipFill rotWithShape="1">
          <a:blip r:embed="rId4">
            <a:alphaModFix/>
          </a:blip>
          <a:srcRect t="42334" r="10172"/>
          <a:stretch/>
        </p:blipFill>
        <p:spPr>
          <a:xfrm flipH="1">
            <a:off x="6245595" y="5126619"/>
            <a:ext cx="12042405" cy="516038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/>
          <p:nvPr/>
        </p:nvSpPr>
        <p:spPr>
          <a:xfrm>
            <a:off x="-723053" y="0"/>
            <a:ext cx="12694204" cy="10287000"/>
          </a:xfrm>
          <a:custGeom>
            <a:avLst/>
            <a:gdLst/>
            <a:ahLst/>
            <a:cxnLst/>
            <a:rect l="l" t="t" r="r" b="b"/>
            <a:pathLst>
              <a:path w="12694204" h="10287000" extrusionOk="0">
                <a:moveTo>
                  <a:pt x="0" y="0"/>
                </a:moveTo>
                <a:lnTo>
                  <a:pt x="12694204" y="0"/>
                </a:lnTo>
                <a:lnTo>
                  <a:pt x="126942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09586"/>
            </a:stretch>
          </a:blipFill>
          <a:ln>
            <a:noFill/>
          </a:ln>
        </p:spPr>
      </p:sp>
      <p:grpSp>
        <p:nvGrpSpPr>
          <p:cNvPr id="87" name="Google Shape;87;p13"/>
          <p:cNvGrpSpPr/>
          <p:nvPr/>
        </p:nvGrpSpPr>
        <p:grpSpPr>
          <a:xfrm>
            <a:off x="9564563" y="3812167"/>
            <a:ext cx="11895781" cy="3303092"/>
            <a:chOff x="0" y="-57150"/>
            <a:chExt cx="3133045" cy="869950"/>
          </a:xfrm>
        </p:grpSpPr>
        <p:sp>
          <p:nvSpPr>
            <p:cNvPr id="88" name="Google Shape;88;p13"/>
            <p:cNvSpPr/>
            <p:nvPr/>
          </p:nvSpPr>
          <p:spPr>
            <a:xfrm>
              <a:off x="0" y="0"/>
              <a:ext cx="3133045" cy="113438"/>
            </a:xfrm>
            <a:custGeom>
              <a:avLst/>
              <a:gdLst/>
              <a:ahLst/>
              <a:cxnLst/>
              <a:rect l="l" t="t" r="r" b="b"/>
              <a:pathLst>
                <a:path w="3133045" h="113438" extrusionOk="0">
                  <a:moveTo>
                    <a:pt x="0" y="0"/>
                  </a:moveTo>
                  <a:lnTo>
                    <a:pt x="3133045" y="0"/>
                  </a:lnTo>
                  <a:lnTo>
                    <a:pt x="3133045" y="113438"/>
                  </a:lnTo>
                  <a:lnTo>
                    <a:pt x="0" y="113438"/>
                  </a:lnTo>
                  <a:lnTo>
                    <a:pt x="0" y="0"/>
                  </a:lnTo>
                </a:path>
              </a:pathLst>
            </a:custGeom>
            <a:solidFill>
              <a:srgbClr val="16AAEF"/>
            </a:solidFill>
            <a:ln>
              <a:noFill/>
            </a:ln>
          </p:spPr>
        </p:sp>
        <p:sp>
          <p:nvSpPr>
            <p:cNvPr id="89" name="Google Shape;89;p13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" name="Google Shape;90;p13"/>
          <p:cNvSpPr txBox="1"/>
          <p:nvPr/>
        </p:nvSpPr>
        <p:spPr>
          <a:xfrm>
            <a:off x="367654" y="859141"/>
            <a:ext cx="8514077" cy="598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7200" b="1" i="0" u="none" strike="noStrike" cap="none" dirty="0">
                <a:solidFill>
                  <a:srgbClr val="FFB400"/>
                </a:solidFill>
                <a:latin typeface="Anton"/>
                <a:ea typeface="Anton"/>
                <a:cs typeface="Anton"/>
                <a:sym typeface="Anton"/>
              </a:rPr>
              <a:t>Промотивни аспекти позиционирања спортске организације ФИФА</a:t>
            </a:r>
            <a:endParaRPr sz="700" b="1" dirty="0"/>
          </a:p>
        </p:txBody>
      </p:sp>
      <p:grpSp>
        <p:nvGrpSpPr>
          <p:cNvPr id="91" name="Google Shape;91;p13"/>
          <p:cNvGrpSpPr/>
          <p:nvPr/>
        </p:nvGrpSpPr>
        <p:grpSpPr>
          <a:xfrm>
            <a:off x="11578109" y="516434"/>
            <a:ext cx="11895781" cy="3303092"/>
            <a:chOff x="0" y="-57150"/>
            <a:chExt cx="3133045" cy="869950"/>
          </a:xfrm>
        </p:grpSpPr>
        <p:sp>
          <p:nvSpPr>
            <p:cNvPr id="92" name="Google Shape;92;p13"/>
            <p:cNvSpPr/>
            <p:nvPr/>
          </p:nvSpPr>
          <p:spPr>
            <a:xfrm>
              <a:off x="0" y="0"/>
              <a:ext cx="3133045" cy="113438"/>
            </a:xfrm>
            <a:custGeom>
              <a:avLst/>
              <a:gdLst/>
              <a:ahLst/>
              <a:cxnLst/>
              <a:rect l="l" t="t" r="r" b="b"/>
              <a:pathLst>
                <a:path w="3133045" h="113438" extrusionOk="0">
                  <a:moveTo>
                    <a:pt x="0" y="0"/>
                  </a:moveTo>
                  <a:lnTo>
                    <a:pt x="3133045" y="0"/>
                  </a:lnTo>
                  <a:lnTo>
                    <a:pt x="3133045" y="113438"/>
                  </a:lnTo>
                  <a:lnTo>
                    <a:pt x="0" y="113438"/>
                  </a:lnTo>
                  <a:lnTo>
                    <a:pt x="0" y="0"/>
                  </a:lnTo>
                </a:path>
              </a:pathLst>
            </a:custGeom>
            <a:solidFill>
              <a:srgbClr val="FFB400"/>
            </a:solidFill>
            <a:ln>
              <a:noFill/>
            </a:ln>
          </p:spPr>
        </p:sp>
        <p:sp>
          <p:nvSpPr>
            <p:cNvPr id="93" name="Google Shape;93;p13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10956973" y="1615010"/>
            <a:ext cx="11895859" cy="3303303"/>
            <a:chOff x="0" y="-57150"/>
            <a:chExt cx="3133045" cy="870000"/>
          </a:xfrm>
        </p:grpSpPr>
        <p:sp>
          <p:nvSpPr>
            <p:cNvPr id="95" name="Google Shape;95;p13"/>
            <p:cNvSpPr/>
            <p:nvPr/>
          </p:nvSpPr>
          <p:spPr>
            <a:xfrm>
              <a:off x="0" y="0"/>
              <a:ext cx="3133045" cy="113438"/>
            </a:xfrm>
            <a:custGeom>
              <a:avLst/>
              <a:gdLst/>
              <a:ahLst/>
              <a:cxnLst/>
              <a:rect l="l" t="t" r="r" b="b"/>
              <a:pathLst>
                <a:path w="3133045" h="113438" extrusionOk="0">
                  <a:moveTo>
                    <a:pt x="0" y="0"/>
                  </a:moveTo>
                  <a:lnTo>
                    <a:pt x="3133045" y="0"/>
                  </a:lnTo>
                  <a:lnTo>
                    <a:pt x="3133045" y="113438"/>
                  </a:lnTo>
                  <a:lnTo>
                    <a:pt x="0" y="113438"/>
                  </a:lnTo>
                  <a:lnTo>
                    <a:pt x="0" y="0"/>
                  </a:lnTo>
                </a:path>
              </a:pathLst>
            </a:custGeom>
            <a:solidFill>
              <a:srgbClr val="16AAEF"/>
            </a:solidFill>
            <a:ln>
              <a:noFill/>
            </a:ln>
          </p:spPr>
        </p:sp>
        <p:sp>
          <p:nvSpPr>
            <p:cNvPr id="96" name="Google Shape;96;p13"/>
            <p:cNvSpPr txBox="1"/>
            <p:nvPr/>
          </p:nvSpPr>
          <p:spPr>
            <a:xfrm>
              <a:off x="0" y="-57150"/>
              <a:ext cx="8127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" name="Google Shape;97;p13"/>
          <p:cNvGrpSpPr/>
          <p:nvPr/>
        </p:nvGrpSpPr>
        <p:grpSpPr>
          <a:xfrm rot="-3549828">
            <a:off x="3824115" y="4156609"/>
            <a:ext cx="12676318" cy="3303092"/>
            <a:chOff x="0" y="-57150"/>
            <a:chExt cx="3338619" cy="869950"/>
          </a:xfrm>
        </p:grpSpPr>
        <p:sp>
          <p:nvSpPr>
            <p:cNvPr id="98" name="Google Shape;98;p13"/>
            <p:cNvSpPr/>
            <p:nvPr/>
          </p:nvSpPr>
          <p:spPr>
            <a:xfrm>
              <a:off x="0" y="0"/>
              <a:ext cx="3338619" cy="113438"/>
            </a:xfrm>
            <a:custGeom>
              <a:avLst/>
              <a:gdLst/>
              <a:ahLst/>
              <a:cxnLst/>
              <a:rect l="l" t="t" r="r" b="b"/>
              <a:pathLst>
                <a:path w="3338619" h="113438" extrusionOk="0">
                  <a:moveTo>
                    <a:pt x="0" y="0"/>
                  </a:moveTo>
                  <a:lnTo>
                    <a:pt x="3338619" y="0"/>
                  </a:lnTo>
                  <a:lnTo>
                    <a:pt x="3338619" y="113438"/>
                  </a:lnTo>
                  <a:lnTo>
                    <a:pt x="0" y="113438"/>
                  </a:lnTo>
                  <a:lnTo>
                    <a:pt x="0" y="0"/>
                  </a:lnTo>
                </a:path>
              </a:pathLst>
            </a:custGeom>
            <a:solidFill>
              <a:srgbClr val="FFB400"/>
            </a:solidFill>
            <a:ln>
              <a:noFill/>
            </a:ln>
          </p:spPr>
        </p:sp>
        <p:sp>
          <p:nvSpPr>
            <p:cNvPr id="99" name="Google Shape;99;p13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" name="Google Shape;100;p13"/>
          <p:cNvGrpSpPr/>
          <p:nvPr/>
        </p:nvGrpSpPr>
        <p:grpSpPr>
          <a:xfrm>
            <a:off x="10284105" y="2713588"/>
            <a:ext cx="11895859" cy="3303303"/>
            <a:chOff x="0" y="-57150"/>
            <a:chExt cx="3133045" cy="870000"/>
          </a:xfrm>
        </p:grpSpPr>
        <p:sp>
          <p:nvSpPr>
            <p:cNvPr id="101" name="Google Shape;101;p13"/>
            <p:cNvSpPr/>
            <p:nvPr/>
          </p:nvSpPr>
          <p:spPr>
            <a:xfrm>
              <a:off x="0" y="0"/>
              <a:ext cx="3133045" cy="113438"/>
            </a:xfrm>
            <a:custGeom>
              <a:avLst/>
              <a:gdLst/>
              <a:ahLst/>
              <a:cxnLst/>
              <a:rect l="l" t="t" r="r" b="b"/>
              <a:pathLst>
                <a:path w="3133045" h="113438" extrusionOk="0">
                  <a:moveTo>
                    <a:pt x="0" y="0"/>
                  </a:moveTo>
                  <a:lnTo>
                    <a:pt x="3133045" y="0"/>
                  </a:lnTo>
                  <a:lnTo>
                    <a:pt x="3133045" y="113438"/>
                  </a:lnTo>
                  <a:lnTo>
                    <a:pt x="0" y="113438"/>
                  </a:lnTo>
                  <a:lnTo>
                    <a:pt x="0" y="0"/>
                  </a:lnTo>
                </a:path>
              </a:pathLst>
            </a:custGeom>
            <a:solidFill>
              <a:srgbClr val="FFB400"/>
            </a:solidFill>
            <a:ln>
              <a:noFill/>
            </a:ln>
          </p:spPr>
        </p:sp>
        <p:sp>
          <p:nvSpPr>
            <p:cNvPr id="102" name="Google Shape;102;p13"/>
            <p:cNvSpPr txBox="1"/>
            <p:nvPr/>
          </p:nvSpPr>
          <p:spPr>
            <a:xfrm>
              <a:off x="0" y="-57150"/>
              <a:ext cx="8127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3"/>
          <p:cNvSpPr txBox="1"/>
          <p:nvPr/>
        </p:nvSpPr>
        <p:spPr>
          <a:xfrm>
            <a:off x="-422149" y="7382796"/>
            <a:ext cx="8631113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200" b="0" i="0" u="none" strike="noStrike" cap="none" dirty="0">
                <a:solidFill>
                  <a:srgbClr val="FBFFF0"/>
                </a:solidFill>
                <a:latin typeface="Anton"/>
                <a:ea typeface="Anton"/>
                <a:cs typeface="Anton"/>
                <a:sym typeface="Anton"/>
              </a:rPr>
              <a:t>Студент: Милић Чоловић 94/2018</a:t>
            </a:r>
          </a:p>
          <a:p>
            <a:pPr marL="0" marR="0" lvl="0" indent="0" algn="l" rtl="0">
              <a:lnSpc>
                <a:spcPct val="11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200" dirty="0">
                <a:solidFill>
                  <a:srgbClr val="FBFFF0"/>
                </a:solidFill>
                <a:sym typeface="Anton"/>
              </a:rPr>
              <a:t>Ментор: проф. др Сандра Раденовић</a:t>
            </a:r>
            <a:endParaRPr sz="700" dirty="0">
              <a:latin typeface="Anton" panose="020B06040202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0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5525" y="7191329"/>
            <a:ext cx="3964950" cy="506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4"/>
          <p:cNvSpPr/>
          <p:nvPr/>
        </p:nvSpPr>
        <p:spPr>
          <a:xfrm>
            <a:off x="-181692" y="719636"/>
            <a:ext cx="18651385" cy="1703573"/>
          </a:xfrm>
          <a:custGeom>
            <a:avLst/>
            <a:gdLst/>
            <a:ahLst/>
            <a:cxnLst/>
            <a:rect l="l" t="t" r="r" b="b"/>
            <a:pathLst>
              <a:path w="4912299" h="448678" extrusionOk="0">
                <a:moveTo>
                  <a:pt x="0" y="0"/>
                </a:moveTo>
                <a:lnTo>
                  <a:pt x="4912299" y="0"/>
                </a:lnTo>
                <a:lnTo>
                  <a:pt x="4912299" y="448678"/>
                </a:lnTo>
                <a:lnTo>
                  <a:pt x="0" y="448678"/>
                </a:lnTo>
                <a:lnTo>
                  <a:pt x="0" y="0"/>
                </a:lnTo>
              </a:path>
            </a:pathLst>
          </a:custGeom>
          <a:solidFill>
            <a:srgbClr val="16AAEF"/>
          </a:solidFill>
          <a:ln>
            <a:noFill/>
          </a:ln>
        </p:spPr>
      </p:sp>
      <p:sp>
        <p:nvSpPr>
          <p:cNvPr id="111" name="Google Shape;111;p14"/>
          <p:cNvSpPr txBox="1"/>
          <p:nvPr/>
        </p:nvSpPr>
        <p:spPr>
          <a:xfrm>
            <a:off x="1028700" y="950454"/>
            <a:ext cx="16523100" cy="1218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6600" b="0" i="0" u="none" strike="noStrike" cap="none" dirty="0">
                <a:solidFill>
                  <a:srgbClr val="FBFFF0"/>
                </a:solidFill>
                <a:latin typeface="Anton"/>
                <a:ea typeface="Anton"/>
                <a:cs typeface="Anton"/>
                <a:sym typeface="Anton"/>
              </a:rPr>
              <a:t>Проблем, циљ и хипотезе истраживања</a:t>
            </a:r>
            <a:endParaRPr sz="1000" dirty="0"/>
          </a:p>
        </p:txBody>
      </p:sp>
      <p:sp>
        <p:nvSpPr>
          <p:cNvPr id="112" name="Google Shape;112;p14"/>
          <p:cNvSpPr txBox="1"/>
          <p:nvPr/>
        </p:nvSpPr>
        <p:spPr>
          <a:xfrm>
            <a:off x="882503" y="3868508"/>
            <a:ext cx="4235408" cy="3877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ru-RU" sz="2000" dirty="0">
                <a:latin typeface="Poppins"/>
                <a:ea typeface="Poppins"/>
                <a:cs typeface="Poppins"/>
                <a:sym typeface="Poppins"/>
              </a:rPr>
              <a:t>Проблем овог рада проистиче из недостатка литературе која се бавила промотивним аспектима позиционирања спортске организације ФИФА, због чега се аутор током писања морао ослонити на два сопствена истраживања: студију случаја и анкетно истраживање</a:t>
            </a:r>
            <a:endParaRPr dirty="0"/>
          </a:p>
        </p:txBody>
      </p:sp>
      <p:sp>
        <p:nvSpPr>
          <p:cNvPr id="113" name="Google Shape;113;p14"/>
          <p:cNvSpPr txBox="1"/>
          <p:nvPr/>
        </p:nvSpPr>
        <p:spPr>
          <a:xfrm>
            <a:off x="882503" y="3023190"/>
            <a:ext cx="5141301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000" b="1" i="0" u="none" strike="noStrike" cap="none" dirty="0">
                <a:solidFill>
                  <a:srgbClr val="16AAE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Проблем</a:t>
            </a:r>
            <a:endParaRPr dirty="0"/>
          </a:p>
        </p:txBody>
      </p:sp>
      <p:sp>
        <p:nvSpPr>
          <p:cNvPr id="114" name="Google Shape;114;p14"/>
          <p:cNvSpPr txBox="1"/>
          <p:nvPr/>
        </p:nvSpPr>
        <p:spPr>
          <a:xfrm>
            <a:off x="5773001" y="3821388"/>
            <a:ext cx="6100549" cy="5687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ru-RU" sz="2200" dirty="0">
                <a:latin typeface="Poppins"/>
                <a:ea typeface="Poppins"/>
                <a:cs typeface="Poppins"/>
                <a:sym typeface="Poppins"/>
              </a:rPr>
              <a:t>Циљ овог рада је приказати улогу и значај промоције, као основног елемента маркетинг микса, са аспекта позиционирања спортске организације ФИФА. Исто тако, циљ рада је испитивање начина промовисања спортске организације ФИФА на платформама за друштвене мреже, као и испитивање мишљења грађана Републике Србије о важности дигиталног оглашавања у контексту оснаживања бренда спортске организације, као и испитивање њиховог задовољства о промоцији спортске организације ФИФА.</a:t>
            </a:r>
            <a:endParaRPr dirty="0"/>
          </a:p>
        </p:txBody>
      </p:sp>
      <p:sp>
        <p:nvSpPr>
          <p:cNvPr id="115" name="Google Shape;115;p14"/>
          <p:cNvSpPr txBox="1"/>
          <p:nvPr/>
        </p:nvSpPr>
        <p:spPr>
          <a:xfrm>
            <a:off x="6252626" y="2999637"/>
            <a:ext cx="5141301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000" b="1" i="0" u="none" strike="noStrike" cap="none" dirty="0">
                <a:solidFill>
                  <a:srgbClr val="16AAE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Циљ</a:t>
            </a:r>
            <a:endParaRPr dirty="0"/>
          </a:p>
        </p:txBody>
      </p:sp>
      <p:sp>
        <p:nvSpPr>
          <p:cNvPr id="116" name="Google Shape;116;p14"/>
          <p:cNvSpPr txBox="1"/>
          <p:nvPr/>
        </p:nvSpPr>
        <p:spPr>
          <a:xfrm>
            <a:off x="12201099" y="3821388"/>
            <a:ext cx="5523274" cy="5213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ru-RU" sz="2200" dirty="0">
                <a:latin typeface="Poppins"/>
                <a:ea typeface="Poppins"/>
                <a:cs typeface="Poppins"/>
                <a:sym typeface="Poppins"/>
              </a:rPr>
              <a:t>„Испитаници су задовољни начином оглашавања спортске организације ФИФА“.</a:t>
            </a:r>
          </a:p>
          <a:p>
            <a:pPr lvl="0" algn="ctr">
              <a:lnSpc>
                <a:spcPct val="140000"/>
              </a:lnSpc>
            </a:pPr>
            <a:r>
              <a:rPr lang="ru-RU" sz="2200" dirty="0">
                <a:latin typeface="Poppins"/>
                <a:ea typeface="Poppins"/>
                <a:cs typeface="Poppins"/>
                <a:sym typeface="Poppins"/>
              </a:rPr>
              <a:t>Споредне хипотезе:</a:t>
            </a:r>
          </a:p>
          <a:p>
            <a:pPr lvl="0" algn="ctr">
              <a:lnSpc>
                <a:spcPct val="140000"/>
              </a:lnSpc>
            </a:pPr>
            <a:r>
              <a:rPr lang="ru-RU" sz="2200" dirty="0">
                <a:latin typeface="Poppins"/>
                <a:ea typeface="Poppins"/>
                <a:cs typeface="Poppins"/>
                <a:sym typeface="Poppins"/>
              </a:rPr>
              <a:t>„Испитаници су задовољнији дигиталним оглашавањем спортске организације ФИФА у односу на традиционални начин оглашавања“.</a:t>
            </a:r>
          </a:p>
          <a:p>
            <a:pPr lvl="0" algn="ctr">
              <a:lnSpc>
                <a:spcPct val="140000"/>
              </a:lnSpc>
            </a:pPr>
            <a:r>
              <a:rPr lang="ru-RU" sz="2200" dirty="0">
                <a:latin typeface="Poppins"/>
                <a:ea typeface="Poppins"/>
                <a:cs typeface="Poppins"/>
                <a:sym typeface="Poppins"/>
              </a:rPr>
              <a:t>„Испитаници сарадњу Кока-Коле са ФИФ-ом сматрају одличном маркетиншком сарадњом“.</a:t>
            </a:r>
          </a:p>
        </p:txBody>
      </p:sp>
      <p:sp>
        <p:nvSpPr>
          <p:cNvPr id="117" name="Google Shape;117;p14"/>
          <p:cNvSpPr txBox="1"/>
          <p:nvPr/>
        </p:nvSpPr>
        <p:spPr>
          <a:xfrm>
            <a:off x="12583072" y="2944343"/>
            <a:ext cx="5141301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000" b="1" i="0" u="none" strike="noStrike" cap="none" dirty="0">
                <a:solidFill>
                  <a:srgbClr val="16AAE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Хипотезе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0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18"/>
          <p:cNvGrpSpPr/>
          <p:nvPr/>
        </p:nvGrpSpPr>
        <p:grpSpPr>
          <a:xfrm>
            <a:off x="1752586" y="4911192"/>
            <a:ext cx="16947848" cy="4337583"/>
            <a:chOff x="0" y="-57150"/>
            <a:chExt cx="4463631" cy="1142408"/>
          </a:xfrm>
        </p:grpSpPr>
        <p:sp>
          <p:nvSpPr>
            <p:cNvPr id="193" name="Google Shape;193;p18"/>
            <p:cNvSpPr/>
            <p:nvPr/>
          </p:nvSpPr>
          <p:spPr>
            <a:xfrm>
              <a:off x="0" y="0"/>
              <a:ext cx="4463631" cy="1085258"/>
            </a:xfrm>
            <a:custGeom>
              <a:avLst/>
              <a:gdLst/>
              <a:ahLst/>
              <a:cxnLst/>
              <a:rect l="l" t="t" r="r" b="b"/>
              <a:pathLst>
                <a:path w="4463631" h="1085258" extrusionOk="0">
                  <a:moveTo>
                    <a:pt x="0" y="0"/>
                  </a:moveTo>
                  <a:lnTo>
                    <a:pt x="4463631" y="0"/>
                  </a:lnTo>
                  <a:lnTo>
                    <a:pt x="4463631" y="1085258"/>
                  </a:lnTo>
                  <a:lnTo>
                    <a:pt x="0" y="1085258"/>
                  </a:lnTo>
                  <a:lnTo>
                    <a:pt x="0" y="0"/>
                  </a:lnTo>
                </a:path>
              </a:pathLst>
            </a:custGeom>
            <a:solidFill>
              <a:srgbClr val="FFB400"/>
            </a:solidFill>
            <a:ln>
              <a:noFill/>
            </a:ln>
          </p:spPr>
        </p:sp>
        <p:sp>
          <p:nvSpPr>
            <p:cNvPr id="194" name="Google Shape;194;p18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5" name="Google Shape;195;p18"/>
          <p:cNvGrpSpPr/>
          <p:nvPr/>
        </p:nvGrpSpPr>
        <p:grpSpPr>
          <a:xfrm>
            <a:off x="0" y="803693"/>
            <a:ext cx="10017966" cy="12329798"/>
            <a:chOff x="0" y="0"/>
            <a:chExt cx="660400" cy="812800"/>
          </a:xfrm>
        </p:grpSpPr>
        <p:sp>
          <p:nvSpPr>
            <p:cNvPr id="196" name="Google Shape;196;p18"/>
            <p:cNvSpPr/>
            <p:nvPr/>
          </p:nvSpPr>
          <p:spPr>
            <a:xfrm>
              <a:off x="0" y="0"/>
              <a:ext cx="660400" cy="649200"/>
            </a:xfrm>
            <a:custGeom>
              <a:avLst/>
              <a:gdLst/>
              <a:ahLst/>
              <a:cxnLst/>
              <a:rect l="l" t="t" r="r" b="b"/>
              <a:pathLst>
                <a:path w="660400" h="649200" extrusionOk="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4868"/>
                  </a:cubicBezTo>
                  <a:lnTo>
                    <a:pt x="660400" y="649200"/>
                  </a:lnTo>
                  <a:lnTo>
                    <a:pt x="0" y="649200"/>
                  </a:lnTo>
                  <a:lnTo>
                    <a:pt x="0" y="325109"/>
                  </a:lnTo>
                  <a:cubicBezTo>
                    <a:pt x="1782" y="185660"/>
                    <a:pt x="93019" y="64045"/>
                    <a:pt x="220252" y="19070"/>
                  </a:cubicBezTo>
                </a:path>
              </a:pathLst>
            </a:custGeom>
            <a:solidFill>
              <a:srgbClr val="00A1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8"/>
            <p:cNvSpPr txBox="1"/>
            <p:nvPr/>
          </p:nvSpPr>
          <p:spPr>
            <a:xfrm>
              <a:off x="0" y="69850"/>
              <a:ext cx="660400" cy="7429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18"/>
          <p:cNvSpPr/>
          <p:nvPr/>
        </p:nvSpPr>
        <p:spPr>
          <a:xfrm>
            <a:off x="8741911" y="1811970"/>
            <a:ext cx="2022532" cy="3350580"/>
          </a:xfrm>
          <a:custGeom>
            <a:avLst/>
            <a:gdLst/>
            <a:ahLst/>
            <a:cxnLst/>
            <a:rect l="l" t="t" r="r" b="b"/>
            <a:pathLst>
              <a:path w="2022532" h="3350580" extrusionOk="0">
                <a:moveTo>
                  <a:pt x="0" y="0"/>
                </a:moveTo>
                <a:lnTo>
                  <a:pt x="2022531" y="0"/>
                </a:lnTo>
                <a:lnTo>
                  <a:pt x="2022531" y="3350580"/>
                </a:lnTo>
                <a:lnTo>
                  <a:pt x="0" y="33505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0" name="Google Shape;200;p18"/>
          <p:cNvSpPr txBox="1"/>
          <p:nvPr/>
        </p:nvSpPr>
        <p:spPr>
          <a:xfrm>
            <a:off x="8445520" y="3327959"/>
            <a:ext cx="8813780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9000" b="0" i="0" u="none" strike="noStrike" cap="none" dirty="0">
                <a:solidFill>
                  <a:srgbClr val="00A153"/>
                </a:solidFill>
                <a:latin typeface="Anton"/>
                <a:ea typeface="Anton"/>
                <a:cs typeface="Anton"/>
                <a:sym typeface="Anton"/>
              </a:rPr>
              <a:t>Промоција </a:t>
            </a:r>
            <a:endParaRPr dirty="0"/>
          </a:p>
        </p:txBody>
      </p:sp>
      <p:sp>
        <p:nvSpPr>
          <p:cNvPr id="202" name="Google Shape;202;p18"/>
          <p:cNvSpPr txBox="1"/>
          <p:nvPr/>
        </p:nvSpPr>
        <p:spPr>
          <a:xfrm>
            <a:off x="12017348" y="5727724"/>
            <a:ext cx="5078178" cy="310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ctr">
              <a:lnSpc>
                <a:spcPct val="140000"/>
              </a:lnSpc>
            </a:pPr>
            <a:r>
              <a:rPr lang="sr-Cyrl-RS" sz="2400" dirty="0"/>
              <a:t>унапређење продаје, оглашавање путем традиционалних и дигиталних канала комуницирања, односе с јавношћу, односе с медијима, директну продају и публицитет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686" y="3533756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0"/>
        </a:solid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3" name="Google Shape;493;p31"/>
          <p:cNvGrpSpPr/>
          <p:nvPr/>
        </p:nvGrpSpPr>
        <p:grpSpPr>
          <a:xfrm>
            <a:off x="0" y="5616802"/>
            <a:ext cx="4578704" cy="2847327"/>
            <a:chOff x="0" y="-57150"/>
            <a:chExt cx="1398945" cy="869950"/>
          </a:xfrm>
        </p:grpSpPr>
        <p:sp>
          <p:nvSpPr>
            <p:cNvPr id="494" name="Google Shape;494;p31"/>
            <p:cNvSpPr/>
            <p:nvPr/>
          </p:nvSpPr>
          <p:spPr>
            <a:xfrm>
              <a:off x="0" y="0"/>
              <a:ext cx="1398945" cy="113207"/>
            </a:xfrm>
            <a:custGeom>
              <a:avLst/>
              <a:gdLst/>
              <a:ahLst/>
              <a:cxnLst/>
              <a:rect l="l" t="t" r="r" b="b"/>
              <a:pathLst>
                <a:path w="1398945" h="113207" extrusionOk="0">
                  <a:moveTo>
                    <a:pt x="0" y="0"/>
                  </a:moveTo>
                  <a:lnTo>
                    <a:pt x="1398945" y="0"/>
                  </a:lnTo>
                  <a:lnTo>
                    <a:pt x="1398945" y="113207"/>
                  </a:lnTo>
                  <a:lnTo>
                    <a:pt x="0" y="113207"/>
                  </a:lnTo>
                  <a:lnTo>
                    <a:pt x="0" y="0"/>
                  </a:lnTo>
                </a:path>
              </a:pathLst>
            </a:custGeom>
            <a:solidFill>
              <a:srgbClr val="00A153"/>
            </a:solidFill>
            <a:ln>
              <a:noFill/>
            </a:ln>
          </p:spPr>
        </p:sp>
        <p:sp>
          <p:nvSpPr>
            <p:cNvPr id="495" name="Google Shape;495;p3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6" name="Google Shape;496;p31"/>
          <p:cNvGrpSpPr/>
          <p:nvPr/>
        </p:nvGrpSpPr>
        <p:grpSpPr>
          <a:xfrm>
            <a:off x="9136622" y="5616802"/>
            <a:ext cx="4578704" cy="2847327"/>
            <a:chOff x="0" y="-57150"/>
            <a:chExt cx="1398945" cy="869950"/>
          </a:xfrm>
        </p:grpSpPr>
        <p:sp>
          <p:nvSpPr>
            <p:cNvPr id="497" name="Google Shape;497;p31"/>
            <p:cNvSpPr/>
            <p:nvPr/>
          </p:nvSpPr>
          <p:spPr>
            <a:xfrm>
              <a:off x="0" y="0"/>
              <a:ext cx="1398945" cy="113207"/>
            </a:xfrm>
            <a:custGeom>
              <a:avLst/>
              <a:gdLst/>
              <a:ahLst/>
              <a:cxnLst/>
              <a:rect l="l" t="t" r="r" b="b"/>
              <a:pathLst>
                <a:path w="1398945" h="113207" extrusionOk="0">
                  <a:moveTo>
                    <a:pt x="0" y="0"/>
                  </a:moveTo>
                  <a:lnTo>
                    <a:pt x="1398945" y="0"/>
                  </a:lnTo>
                  <a:lnTo>
                    <a:pt x="1398945" y="113207"/>
                  </a:lnTo>
                  <a:lnTo>
                    <a:pt x="0" y="113207"/>
                  </a:lnTo>
                  <a:lnTo>
                    <a:pt x="0" y="0"/>
                  </a:lnTo>
                </a:path>
              </a:pathLst>
            </a:custGeom>
            <a:solidFill>
              <a:srgbClr val="16AAEF"/>
            </a:solidFill>
            <a:ln>
              <a:noFill/>
            </a:ln>
          </p:spPr>
        </p:sp>
        <p:sp>
          <p:nvSpPr>
            <p:cNvPr id="498" name="Google Shape;498;p3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9" name="Google Shape;499;p31"/>
          <p:cNvGrpSpPr/>
          <p:nvPr/>
        </p:nvGrpSpPr>
        <p:grpSpPr>
          <a:xfrm>
            <a:off x="4568311" y="5616802"/>
            <a:ext cx="4578704" cy="2847327"/>
            <a:chOff x="0" y="-57150"/>
            <a:chExt cx="1398945" cy="869950"/>
          </a:xfrm>
        </p:grpSpPr>
        <p:sp>
          <p:nvSpPr>
            <p:cNvPr id="500" name="Google Shape;500;p31"/>
            <p:cNvSpPr/>
            <p:nvPr/>
          </p:nvSpPr>
          <p:spPr>
            <a:xfrm>
              <a:off x="0" y="0"/>
              <a:ext cx="1398945" cy="113207"/>
            </a:xfrm>
            <a:custGeom>
              <a:avLst/>
              <a:gdLst/>
              <a:ahLst/>
              <a:cxnLst/>
              <a:rect l="l" t="t" r="r" b="b"/>
              <a:pathLst>
                <a:path w="1398945" h="113207" extrusionOk="0">
                  <a:moveTo>
                    <a:pt x="0" y="0"/>
                  </a:moveTo>
                  <a:lnTo>
                    <a:pt x="1398945" y="0"/>
                  </a:lnTo>
                  <a:lnTo>
                    <a:pt x="1398945" y="113207"/>
                  </a:lnTo>
                  <a:lnTo>
                    <a:pt x="0" y="113207"/>
                  </a:lnTo>
                  <a:lnTo>
                    <a:pt x="0" y="0"/>
                  </a:lnTo>
                </a:path>
              </a:pathLst>
            </a:custGeom>
            <a:solidFill>
              <a:srgbClr val="FFB400"/>
            </a:solidFill>
            <a:ln>
              <a:noFill/>
            </a:ln>
          </p:spPr>
        </p:sp>
        <p:sp>
          <p:nvSpPr>
            <p:cNvPr id="501" name="Google Shape;501;p3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2" name="Google Shape;502;p31"/>
          <p:cNvGrpSpPr/>
          <p:nvPr/>
        </p:nvGrpSpPr>
        <p:grpSpPr>
          <a:xfrm>
            <a:off x="13709296" y="5616802"/>
            <a:ext cx="4578704" cy="2847327"/>
            <a:chOff x="0" y="-57150"/>
            <a:chExt cx="1398945" cy="869950"/>
          </a:xfrm>
        </p:grpSpPr>
        <p:sp>
          <p:nvSpPr>
            <p:cNvPr id="503" name="Google Shape;503;p31"/>
            <p:cNvSpPr/>
            <p:nvPr/>
          </p:nvSpPr>
          <p:spPr>
            <a:xfrm>
              <a:off x="0" y="0"/>
              <a:ext cx="1398945" cy="113207"/>
            </a:xfrm>
            <a:custGeom>
              <a:avLst/>
              <a:gdLst/>
              <a:ahLst/>
              <a:cxnLst/>
              <a:rect l="l" t="t" r="r" b="b"/>
              <a:pathLst>
                <a:path w="1398945" h="113207" extrusionOk="0">
                  <a:moveTo>
                    <a:pt x="0" y="0"/>
                  </a:moveTo>
                  <a:lnTo>
                    <a:pt x="1398945" y="0"/>
                  </a:lnTo>
                  <a:lnTo>
                    <a:pt x="1398945" y="113207"/>
                  </a:lnTo>
                  <a:lnTo>
                    <a:pt x="0" y="11320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04" name="Google Shape;504;p3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5" name="Google Shape;505;p31"/>
          <p:cNvSpPr txBox="1"/>
          <p:nvPr/>
        </p:nvSpPr>
        <p:spPr>
          <a:xfrm>
            <a:off x="4593116" y="904875"/>
            <a:ext cx="9101769" cy="164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8000" b="0" i="0" u="none" strike="noStrike" cap="none" dirty="0">
                <a:solidFill>
                  <a:srgbClr val="00A153"/>
                </a:solidFill>
                <a:latin typeface="Anton"/>
                <a:ea typeface="Anton"/>
                <a:cs typeface="Anton"/>
                <a:sym typeface="Anton"/>
              </a:rPr>
              <a:t>Облици промоције</a:t>
            </a:r>
            <a:endParaRPr sz="1100" dirty="0"/>
          </a:p>
        </p:txBody>
      </p:sp>
      <p:sp>
        <p:nvSpPr>
          <p:cNvPr id="506" name="Google Shape;506;p31"/>
          <p:cNvSpPr txBox="1"/>
          <p:nvPr/>
        </p:nvSpPr>
        <p:spPr>
          <a:xfrm>
            <a:off x="353976" y="6828144"/>
            <a:ext cx="3870752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000" b="1" i="0" u="none" strike="noStrike" cap="none" dirty="0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Унапређење продаје</a:t>
            </a:r>
            <a:endParaRPr dirty="0"/>
          </a:p>
        </p:txBody>
      </p:sp>
      <p:sp>
        <p:nvSpPr>
          <p:cNvPr id="507" name="Google Shape;507;p31"/>
          <p:cNvSpPr txBox="1"/>
          <p:nvPr/>
        </p:nvSpPr>
        <p:spPr>
          <a:xfrm>
            <a:off x="4923378" y="3779050"/>
            <a:ext cx="3870752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000" b="1" i="0" u="none" strike="noStrike" cap="none" dirty="0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Односи с јавношћу</a:t>
            </a:r>
            <a:endParaRPr dirty="0"/>
          </a:p>
        </p:txBody>
      </p:sp>
      <p:sp>
        <p:nvSpPr>
          <p:cNvPr id="510" name="Google Shape;510;p31"/>
          <p:cNvSpPr txBox="1"/>
          <p:nvPr/>
        </p:nvSpPr>
        <p:spPr>
          <a:xfrm>
            <a:off x="353976" y="4139731"/>
            <a:ext cx="3870752" cy="147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999" b="0" i="0" u="none" strike="noStrike" cap="none" dirty="0">
                <a:solidFill>
                  <a:srgbClr val="00A153"/>
                </a:solidFill>
                <a:latin typeface="Anton"/>
                <a:ea typeface="Anton"/>
                <a:cs typeface="Anton"/>
                <a:sym typeface="Anton"/>
              </a:rPr>
              <a:t>Економска пропаганда</a:t>
            </a:r>
            <a:endParaRPr dirty="0"/>
          </a:p>
        </p:txBody>
      </p:sp>
      <p:sp>
        <p:nvSpPr>
          <p:cNvPr id="511" name="Google Shape;511;p31"/>
          <p:cNvSpPr txBox="1"/>
          <p:nvPr/>
        </p:nvSpPr>
        <p:spPr>
          <a:xfrm>
            <a:off x="4922287" y="6823381"/>
            <a:ext cx="3870752" cy="738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999" b="0" i="0" u="none" strike="noStrike" cap="none" dirty="0">
                <a:solidFill>
                  <a:srgbClr val="FFB400"/>
                </a:solidFill>
                <a:latin typeface="Anton"/>
                <a:ea typeface="Anton"/>
                <a:cs typeface="Anton"/>
                <a:sym typeface="Anton"/>
              </a:rPr>
              <a:t>Публицитет</a:t>
            </a:r>
            <a:endParaRPr dirty="0"/>
          </a:p>
        </p:txBody>
      </p:sp>
      <p:sp>
        <p:nvSpPr>
          <p:cNvPr id="512" name="Google Shape;512;p31"/>
          <p:cNvSpPr txBox="1"/>
          <p:nvPr/>
        </p:nvSpPr>
        <p:spPr>
          <a:xfrm>
            <a:off x="14063272" y="6454113"/>
            <a:ext cx="3870752" cy="147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999" b="0" i="0" u="none" strike="noStrike" cap="none" dirty="0">
                <a:solidFill>
                  <a:srgbClr val="FFB400"/>
                </a:solidFill>
                <a:latin typeface="Anton"/>
                <a:ea typeface="Anton"/>
                <a:cs typeface="Anton"/>
                <a:sym typeface="Anton"/>
              </a:rPr>
              <a:t>Директни маркетинг</a:t>
            </a:r>
            <a:endParaRPr dirty="0"/>
          </a:p>
        </p:txBody>
      </p:sp>
      <p:sp>
        <p:nvSpPr>
          <p:cNvPr id="513" name="Google Shape;513;p31"/>
          <p:cNvSpPr txBox="1"/>
          <p:nvPr/>
        </p:nvSpPr>
        <p:spPr>
          <a:xfrm>
            <a:off x="9615609" y="4614079"/>
            <a:ext cx="3870752" cy="738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999" b="0" i="0" u="none" strike="noStrike" cap="none" dirty="0">
                <a:solidFill>
                  <a:srgbClr val="16AAEF"/>
                </a:solidFill>
                <a:latin typeface="Anton"/>
                <a:ea typeface="Anton"/>
                <a:cs typeface="Anton"/>
                <a:sym typeface="Anton"/>
              </a:rPr>
              <a:t>Лична продаја</a:t>
            </a:r>
            <a:endParaRPr dirty="0"/>
          </a:p>
        </p:txBody>
      </p:sp>
      <p:sp>
        <p:nvSpPr>
          <p:cNvPr id="518" name="Google Shape;518;p31"/>
          <p:cNvSpPr/>
          <p:nvPr/>
        </p:nvSpPr>
        <p:spPr>
          <a:xfrm>
            <a:off x="1704732" y="1047459"/>
            <a:ext cx="1719856" cy="1926519"/>
          </a:xfrm>
          <a:custGeom>
            <a:avLst/>
            <a:gdLst/>
            <a:ahLst/>
            <a:cxnLst/>
            <a:rect l="l" t="t" r="r" b="b"/>
            <a:pathLst>
              <a:path w="1719856" h="1926519" extrusionOk="0">
                <a:moveTo>
                  <a:pt x="0" y="0"/>
                </a:moveTo>
                <a:lnTo>
                  <a:pt x="1719856" y="0"/>
                </a:lnTo>
                <a:lnTo>
                  <a:pt x="1719856" y="1926519"/>
                </a:lnTo>
                <a:lnTo>
                  <a:pt x="0" y="192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19" name="Google Shape;519;p31"/>
          <p:cNvSpPr/>
          <p:nvPr/>
        </p:nvSpPr>
        <p:spPr>
          <a:xfrm>
            <a:off x="14558749" y="8052106"/>
            <a:ext cx="2414637" cy="2807718"/>
          </a:xfrm>
          <a:custGeom>
            <a:avLst/>
            <a:gdLst/>
            <a:ahLst/>
            <a:cxnLst/>
            <a:rect l="l" t="t" r="r" b="b"/>
            <a:pathLst>
              <a:path w="2414637" h="2807718" extrusionOk="0">
                <a:moveTo>
                  <a:pt x="0" y="0"/>
                </a:moveTo>
                <a:lnTo>
                  <a:pt x="2414637" y="0"/>
                </a:lnTo>
                <a:lnTo>
                  <a:pt x="2414637" y="2807718"/>
                </a:lnTo>
                <a:lnTo>
                  <a:pt x="0" y="28077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6" grpId="0"/>
      <p:bldP spid="5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0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5525" y="7191329"/>
            <a:ext cx="3964950" cy="506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4"/>
          <p:cNvSpPr/>
          <p:nvPr/>
        </p:nvSpPr>
        <p:spPr>
          <a:xfrm>
            <a:off x="-181692" y="719636"/>
            <a:ext cx="18651385" cy="1703573"/>
          </a:xfrm>
          <a:custGeom>
            <a:avLst/>
            <a:gdLst/>
            <a:ahLst/>
            <a:cxnLst/>
            <a:rect l="l" t="t" r="r" b="b"/>
            <a:pathLst>
              <a:path w="4912299" h="448678" extrusionOk="0">
                <a:moveTo>
                  <a:pt x="0" y="0"/>
                </a:moveTo>
                <a:lnTo>
                  <a:pt x="4912299" y="0"/>
                </a:lnTo>
                <a:lnTo>
                  <a:pt x="4912299" y="448678"/>
                </a:lnTo>
                <a:lnTo>
                  <a:pt x="0" y="448678"/>
                </a:lnTo>
                <a:lnTo>
                  <a:pt x="0" y="0"/>
                </a:lnTo>
              </a:path>
            </a:pathLst>
          </a:custGeom>
          <a:solidFill>
            <a:srgbClr val="16AAEF"/>
          </a:solidFill>
          <a:ln>
            <a:noFill/>
          </a:ln>
        </p:spPr>
      </p:sp>
      <p:sp>
        <p:nvSpPr>
          <p:cNvPr id="111" name="Google Shape;111;p14"/>
          <p:cNvSpPr txBox="1"/>
          <p:nvPr/>
        </p:nvSpPr>
        <p:spPr>
          <a:xfrm>
            <a:off x="1028700" y="950454"/>
            <a:ext cx="16523100" cy="1218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6600" b="0" i="0" u="none" strike="noStrike" cap="none" dirty="0">
                <a:solidFill>
                  <a:srgbClr val="FBFFF0"/>
                </a:solidFill>
                <a:latin typeface="Anton"/>
                <a:ea typeface="Anton"/>
                <a:cs typeface="Anton"/>
                <a:sym typeface="Anton"/>
              </a:rPr>
              <a:t>Маркетиншка стратегија ФИФЕ</a:t>
            </a:r>
            <a:endParaRPr sz="1000" dirty="0"/>
          </a:p>
        </p:txBody>
      </p:sp>
      <p:sp>
        <p:nvSpPr>
          <p:cNvPr id="113" name="Google Shape;113;p14"/>
          <p:cNvSpPr txBox="1"/>
          <p:nvPr/>
        </p:nvSpPr>
        <p:spPr>
          <a:xfrm>
            <a:off x="882503" y="3023190"/>
            <a:ext cx="5141301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000" b="1" i="0" u="none" strike="noStrike" cap="none" dirty="0">
                <a:solidFill>
                  <a:srgbClr val="16AAE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Јасни и прецизни циљеви</a:t>
            </a:r>
            <a:endParaRPr dirty="0"/>
          </a:p>
        </p:txBody>
      </p:sp>
      <p:sp>
        <p:nvSpPr>
          <p:cNvPr id="115" name="Google Shape;115;p14"/>
          <p:cNvSpPr txBox="1"/>
          <p:nvPr/>
        </p:nvSpPr>
        <p:spPr>
          <a:xfrm>
            <a:off x="6252626" y="2999637"/>
            <a:ext cx="5141301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000" b="1" i="0" u="none" strike="noStrike" cap="none" dirty="0">
                <a:solidFill>
                  <a:srgbClr val="16AAE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Рад у тиму</a:t>
            </a:r>
            <a:endParaRPr dirty="0"/>
          </a:p>
        </p:txBody>
      </p:sp>
      <p:sp>
        <p:nvSpPr>
          <p:cNvPr id="117" name="Google Shape;117;p14"/>
          <p:cNvSpPr txBox="1"/>
          <p:nvPr/>
        </p:nvSpPr>
        <p:spPr>
          <a:xfrm>
            <a:off x="12583072" y="2944343"/>
            <a:ext cx="5141301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000" b="1" i="0" u="none" strike="noStrike" cap="none" dirty="0">
                <a:solidFill>
                  <a:srgbClr val="16AAE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Јачање бренда</a:t>
            </a:r>
            <a:endParaRPr dirty="0"/>
          </a:p>
        </p:txBody>
      </p:sp>
      <p:sp>
        <p:nvSpPr>
          <p:cNvPr id="11" name="Google Shape;113;p14"/>
          <p:cNvSpPr txBox="1"/>
          <p:nvPr/>
        </p:nvSpPr>
        <p:spPr>
          <a:xfrm>
            <a:off x="882503" y="4758730"/>
            <a:ext cx="5141301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000" b="1" i="0" u="none" strike="noStrike" cap="none" dirty="0">
                <a:solidFill>
                  <a:srgbClr val="16AAE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Оријентација ка циљној групи</a:t>
            </a:r>
            <a:endParaRPr dirty="0"/>
          </a:p>
        </p:txBody>
      </p:sp>
      <p:sp>
        <p:nvSpPr>
          <p:cNvPr id="12" name="Google Shape;113;p14"/>
          <p:cNvSpPr txBox="1"/>
          <p:nvPr/>
        </p:nvSpPr>
        <p:spPr>
          <a:xfrm>
            <a:off x="6252625" y="4758730"/>
            <a:ext cx="5141301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000" b="1" i="0" u="none" strike="noStrike" cap="none" dirty="0">
                <a:solidFill>
                  <a:srgbClr val="16AAE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Искоришћавање снаге носталгије</a:t>
            </a:r>
            <a:endParaRPr dirty="0"/>
          </a:p>
        </p:txBody>
      </p:sp>
      <p:sp>
        <p:nvSpPr>
          <p:cNvPr id="13" name="Google Shape;113;p14"/>
          <p:cNvSpPr txBox="1"/>
          <p:nvPr/>
        </p:nvSpPr>
        <p:spPr>
          <a:xfrm>
            <a:off x="12583072" y="4563126"/>
            <a:ext cx="5141301" cy="2400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000" b="1" i="0" u="none" strike="noStrike" cap="none" dirty="0">
                <a:solidFill>
                  <a:srgbClr val="16AAE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Комбинација традиционалних и дигиталних начина комуницирања</a:t>
            </a:r>
            <a:endParaRPr dirty="0"/>
          </a:p>
        </p:txBody>
      </p:sp>
      <p:sp>
        <p:nvSpPr>
          <p:cNvPr id="14" name="Google Shape;113;p14"/>
          <p:cNvSpPr txBox="1"/>
          <p:nvPr/>
        </p:nvSpPr>
        <p:spPr>
          <a:xfrm>
            <a:off x="882503" y="6710360"/>
            <a:ext cx="5141301" cy="1800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ru-RU" sz="3000" b="1" dirty="0">
                <a:solidFill>
                  <a:srgbClr val="16AAE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Формирање садржаја који инспиришу и који имају забавни карактер </a:t>
            </a:r>
            <a:endParaRPr dirty="0"/>
          </a:p>
        </p:txBody>
      </p:sp>
      <p:sp>
        <p:nvSpPr>
          <p:cNvPr id="15" name="Google Shape;113;p14"/>
          <p:cNvSpPr txBox="1"/>
          <p:nvPr/>
        </p:nvSpPr>
        <p:spPr>
          <a:xfrm>
            <a:off x="6719599" y="7191329"/>
            <a:ext cx="5141301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sr-Cyrl-RS" sz="3000" b="1" dirty="0">
                <a:solidFill>
                  <a:srgbClr val="16AAE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Присуство емоција током оглашавања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342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115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0"/>
        </a:solidFill>
        <a:effectLst/>
      </p:bgPr>
    </p:bg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221478"/>
              </p:ext>
            </p:extLst>
          </p:nvPr>
        </p:nvGraphicFramePr>
        <p:xfrm>
          <a:off x="2200098" y="1431052"/>
          <a:ext cx="13549418" cy="7699449"/>
        </p:xfrm>
        <a:graphic>
          <a:graphicData uri="http://schemas.openxmlformats.org/drawingml/2006/table">
            <a:tbl>
              <a:tblPr firstRow="1" firstCol="1" bandRow="1">
                <a:tableStyleId>{755C16C0-31EF-4128-9FEC-D21CAF03FE91}</a:tableStyleId>
              </a:tblPr>
              <a:tblGrid>
                <a:gridCol w="6773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75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90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Cyrl-RS" sz="2400" dirty="0">
                          <a:effectLst/>
                        </a:rPr>
                        <a:t>СНАГЕ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04" marR="676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Cyrl-RS" sz="2400">
                          <a:effectLst/>
                        </a:rPr>
                        <a:t>СЛАБОСТИ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04" marR="67604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52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err="1">
                          <a:effectLst/>
                        </a:rPr>
                        <a:t>Снажно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sr-Cyrl-RS" sz="2400" dirty="0">
                          <a:effectLst/>
                        </a:rPr>
                        <a:t>изграђен бренд;</a:t>
                      </a:r>
                      <a:endParaRPr lang="en-US" sz="2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Cyrl-RS" sz="2400" dirty="0">
                          <a:effectLst/>
                        </a:rPr>
                        <a:t>Дистрибуциона мрежа на глобалном нивоу;</a:t>
                      </a:r>
                      <a:endParaRPr lang="en-US" sz="2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Cyrl-RS" sz="2400" dirty="0">
                          <a:effectLst/>
                        </a:rPr>
                        <a:t>Континуирано улагање у маркетиншко истраживање тржишта;</a:t>
                      </a:r>
                      <a:endParaRPr lang="en-US" sz="2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Cyrl-RS" sz="2400" dirty="0">
                          <a:effectLst/>
                        </a:rPr>
                        <a:t>Улагање у иновације и креативност;</a:t>
                      </a:r>
                      <a:endParaRPr lang="en-US" sz="2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Cyrl-RS" sz="2400" dirty="0">
                          <a:effectLst/>
                        </a:rPr>
                        <a:t>Могућност првилачења нових и задржавања постојећих потрошача/клијената.</a:t>
                      </a:r>
                      <a:endParaRPr lang="en-US" sz="2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04" marR="676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Cyrl-RS" sz="2400" dirty="0">
                          <a:effectLst/>
                        </a:rPr>
                        <a:t>ФИФА </a:t>
                      </a:r>
                      <a:r>
                        <a:rPr lang="en-US" sz="2400" dirty="0">
                          <a:effectLst/>
                        </a:rPr>
                        <a:t>The Beautiful Game и Global Scandal </a:t>
                      </a:r>
                      <a:r>
                        <a:rPr lang="sr-Cyrl-RS" sz="2400" dirty="0">
                          <a:effectLst/>
                        </a:rPr>
                        <a:t>сусрећу се са спорим процесима унутар организације;</a:t>
                      </a:r>
                      <a:endParaRPr lang="en-US" sz="2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Cyrl-RS" sz="2400" dirty="0">
                          <a:effectLst/>
                        </a:rPr>
                        <a:t>Високе цене производа.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04" marR="6760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0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Cyrl-RS" sz="2400">
                          <a:effectLst/>
                        </a:rPr>
                        <a:t>ШАНСЕ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04" marR="676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Cyrl-RS" sz="2400" dirty="0">
                          <a:effectLst/>
                        </a:rPr>
                        <a:t>ПРЕТЊЕ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04" marR="6760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03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Cyrl-RS" sz="2400">
                          <a:effectLst/>
                        </a:rPr>
                        <a:t>Одрживо пословање (брига о животној средини и здравље љиди);</a:t>
                      </a:r>
                      <a:endParaRPr lang="en-US" sz="20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Cyrl-RS" sz="2400">
                          <a:effectLst/>
                        </a:rPr>
                        <a:t>Експанзија на регионалном нивоу;</a:t>
                      </a:r>
                      <a:endParaRPr lang="en-US" sz="20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Cyrl-RS" sz="2400">
                          <a:effectLst/>
                        </a:rPr>
                        <a:t>Диверзификација.</a:t>
                      </a:r>
                      <a:endParaRPr lang="en-US" sz="2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04" marR="676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Cyrl-RS" sz="2400" dirty="0">
                          <a:effectLst/>
                        </a:rPr>
                        <a:t>Појава нове конкуренције;</a:t>
                      </a:r>
                      <a:endParaRPr lang="en-US" sz="2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Cyrl-RS" sz="2400" dirty="0">
                          <a:effectLst/>
                        </a:rPr>
                        <a:t>Повећање имитација.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04" marR="6760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153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04538" y="438631"/>
            <a:ext cx="9709391" cy="8217626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1"/>
          <p:cNvSpPr/>
          <p:nvPr/>
        </p:nvSpPr>
        <p:spPr>
          <a:xfrm>
            <a:off x="5769345" y="0"/>
            <a:ext cx="15500499" cy="10287000"/>
          </a:xfrm>
          <a:custGeom>
            <a:avLst/>
            <a:gdLst/>
            <a:ahLst/>
            <a:cxnLst/>
            <a:rect l="l" t="t" r="r" b="b"/>
            <a:pathLst>
              <a:path w="15500499" h="10287000" extrusionOk="0">
                <a:moveTo>
                  <a:pt x="0" y="0"/>
                </a:moveTo>
                <a:lnTo>
                  <a:pt x="15500499" y="0"/>
                </a:lnTo>
                <a:lnTo>
                  <a:pt x="155004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r="-71644"/>
            </a:stretch>
          </a:blipFill>
          <a:ln>
            <a:noFill/>
          </a:ln>
        </p:spPr>
      </p:sp>
      <p:sp>
        <p:nvSpPr>
          <p:cNvPr id="251" name="Google Shape;251;p21"/>
          <p:cNvSpPr/>
          <p:nvPr/>
        </p:nvSpPr>
        <p:spPr>
          <a:xfrm>
            <a:off x="6141721" y="0"/>
            <a:ext cx="15500499" cy="10287000"/>
          </a:xfrm>
          <a:custGeom>
            <a:avLst/>
            <a:gdLst/>
            <a:ahLst/>
            <a:cxnLst/>
            <a:rect l="l" t="t" r="r" b="b"/>
            <a:pathLst>
              <a:path w="15500499" h="10287000" extrusionOk="0">
                <a:moveTo>
                  <a:pt x="0" y="0"/>
                </a:moveTo>
                <a:lnTo>
                  <a:pt x="15500499" y="0"/>
                </a:lnTo>
                <a:lnTo>
                  <a:pt x="155004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r="-71644"/>
            </a:stretch>
          </a:blipFill>
          <a:ln>
            <a:noFill/>
          </a:ln>
        </p:spPr>
      </p:sp>
      <p:grpSp>
        <p:nvGrpSpPr>
          <p:cNvPr id="252" name="Google Shape;252;p21"/>
          <p:cNvGrpSpPr/>
          <p:nvPr/>
        </p:nvGrpSpPr>
        <p:grpSpPr>
          <a:xfrm>
            <a:off x="11578109" y="516434"/>
            <a:ext cx="11895781" cy="3303092"/>
            <a:chOff x="0" y="-57150"/>
            <a:chExt cx="3133045" cy="869950"/>
          </a:xfrm>
        </p:grpSpPr>
        <p:sp>
          <p:nvSpPr>
            <p:cNvPr id="253" name="Google Shape;253;p21"/>
            <p:cNvSpPr/>
            <p:nvPr/>
          </p:nvSpPr>
          <p:spPr>
            <a:xfrm>
              <a:off x="0" y="0"/>
              <a:ext cx="3133045" cy="113438"/>
            </a:xfrm>
            <a:custGeom>
              <a:avLst/>
              <a:gdLst/>
              <a:ahLst/>
              <a:cxnLst/>
              <a:rect l="l" t="t" r="r" b="b"/>
              <a:pathLst>
                <a:path w="3133045" h="113438" extrusionOk="0">
                  <a:moveTo>
                    <a:pt x="0" y="0"/>
                  </a:moveTo>
                  <a:lnTo>
                    <a:pt x="3133045" y="0"/>
                  </a:lnTo>
                  <a:lnTo>
                    <a:pt x="3133045" y="113438"/>
                  </a:lnTo>
                  <a:lnTo>
                    <a:pt x="0" y="113438"/>
                  </a:lnTo>
                  <a:lnTo>
                    <a:pt x="0" y="0"/>
                  </a:lnTo>
                </a:path>
              </a:pathLst>
            </a:custGeom>
            <a:solidFill>
              <a:srgbClr val="FFB400"/>
            </a:solidFill>
            <a:ln>
              <a:noFill/>
            </a:ln>
          </p:spPr>
        </p:sp>
        <p:sp>
          <p:nvSpPr>
            <p:cNvPr id="254" name="Google Shape;254;p2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5" name="Google Shape;255;p21"/>
          <p:cNvGrpSpPr/>
          <p:nvPr/>
        </p:nvGrpSpPr>
        <p:grpSpPr>
          <a:xfrm>
            <a:off x="10284105" y="2713590"/>
            <a:ext cx="11895781" cy="3303092"/>
            <a:chOff x="0" y="-57150"/>
            <a:chExt cx="3133045" cy="869950"/>
          </a:xfrm>
        </p:grpSpPr>
        <p:sp>
          <p:nvSpPr>
            <p:cNvPr id="256" name="Google Shape;256;p21"/>
            <p:cNvSpPr/>
            <p:nvPr/>
          </p:nvSpPr>
          <p:spPr>
            <a:xfrm>
              <a:off x="0" y="0"/>
              <a:ext cx="3133045" cy="113438"/>
            </a:xfrm>
            <a:custGeom>
              <a:avLst/>
              <a:gdLst/>
              <a:ahLst/>
              <a:cxnLst/>
              <a:rect l="l" t="t" r="r" b="b"/>
              <a:pathLst>
                <a:path w="3133045" h="113438" extrusionOk="0">
                  <a:moveTo>
                    <a:pt x="0" y="0"/>
                  </a:moveTo>
                  <a:lnTo>
                    <a:pt x="3133045" y="0"/>
                  </a:lnTo>
                  <a:lnTo>
                    <a:pt x="3133045" y="113438"/>
                  </a:lnTo>
                  <a:lnTo>
                    <a:pt x="0" y="113438"/>
                  </a:lnTo>
                  <a:lnTo>
                    <a:pt x="0" y="0"/>
                  </a:lnTo>
                </a:path>
              </a:pathLst>
            </a:custGeom>
            <a:solidFill>
              <a:srgbClr val="FFB400"/>
            </a:solidFill>
            <a:ln>
              <a:noFill/>
            </a:ln>
          </p:spPr>
        </p:sp>
        <p:sp>
          <p:nvSpPr>
            <p:cNvPr id="257" name="Google Shape;257;p2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8" name="Google Shape;258;p21"/>
          <p:cNvGrpSpPr/>
          <p:nvPr/>
        </p:nvGrpSpPr>
        <p:grpSpPr>
          <a:xfrm>
            <a:off x="9564563" y="3812167"/>
            <a:ext cx="11895781" cy="3303092"/>
            <a:chOff x="0" y="-57150"/>
            <a:chExt cx="3133045" cy="869950"/>
          </a:xfrm>
        </p:grpSpPr>
        <p:sp>
          <p:nvSpPr>
            <p:cNvPr id="259" name="Google Shape;259;p21"/>
            <p:cNvSpPr/>
            <p:nvPr/>
          </p:nvSpPr>
          <p:spPr>
            <a:xfrm>
              <a:off x="0" y="0"/>
              <a:ext cx="3133045" cy="113438"/>
            </a:xfrm>
            <a:custGeom>
              <a:avLst/>
              <a:gdLst/>
              <a:ahLst/>
              <a:cxnLst/>
              <a:rect l="l" t="t" r="r" b="b"/>
              <a:pathLst>
                <a:path w="3133045" h="113438" extrusionOk="0">
                  <a:moveTo>
                    <a:pt x="0" y="0"/>
                  </a:moveTo>
                  <a:lnTo>
                    <a:pt x="3133045" y="0"/>
                  </a:lnTo>
                  <a:lnTo>
                    <a:pt x="3133045" y="113438"/>
                  </a:lnTo>
                  <a:lnTo>
                    <a:pt x="0" y="113438"/>
                  </a:lnTo>
                  <a:lnTo>
                    <a:pt x="0" y="0"/>
                  </a:lnTo>
                </a:path>
              </a:pathLst>
            </a:custGeom>
            <a:solidFill>
              <a:srgbClr val="FFB400"/>
            </a:solidFill>
            <a:ln>
              <a:noFill/>
            </a:ln>
          </p:spPr>
        </p:sp>
        <p:sp>
          <p:nvSpPr>
            <p:cNvPr id="260" name="Google Shape;260;p2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1" name="Google Shape;261;p21"/>
          <p:cNvGrpSpPr/>
          <p:nvPr/>
        </p:nvGrpSpPr>
        <p:grpSpPr>
          <a:xfrm>
            <a:off x="8939773" y="4909628"/>
            <a:ext cx="6135215" cy="3303092"/>
            <a:chOff x="0" y="-57150"/>
            <a:chExt cx="1615859" cy="869950"/>
          </a:xfrm>
        </p:grpSpPr>
        <p:sp>
          <p:nvSpPr>
            <p:cNvPr id="262" name="Google Shape;262;p21"/>
            <p:cNvSpPr/>
            <p:nvPr/>
          </p:nvSpPr>
          <p:spPr>
            <a:xfrm>
              <a:off x="0" y="0"/>
              <a:ext cx="1615859" cy="113438"/>
            </a:xfrm>
            <a:custGeom>
              <a:avLst/>
              <a:gdLst/>
              <a:ahLst/>
              <a:cxnLst/>
              <a:rect l="l" t="t" r="r" b="b"/>
              <a:pathLst>
                <a:path w="1615859" h="113438" extrusionOk="0">
                  <a:moveTo>
                    <a:pt x="0" y="0"/>
                  </a:moveTo>
                  <a:lnTo>
                    <a:pt x="1615859" y="0"/>
                  </a:lnTo>
                  <a:lnTo>
                    <a:pt x="1615859" y="113438"/>
                  </a:lnTo>
                  <a:lnTo>
                    <a:pt x="0" y="113438"/>
                  </a:lnTo>
                  <a:lnTo>
                    <a:pt x="0" y="0"/>
                  </a:lnTo>
                </a:path>
              </a:pathLst>
            </a:custGeom>
            <a:solidFill>
              <a:srgbClr val="FFB400"/>
            </a:solidFill>
            <a:ln>
              <a:noFill/>
            </a:ln>
          </p:spPr>
        </p:sp>
        <p:sp>
          <p:nvSpPr>
            <p:cNvPr id="263" name="Google Shape;263;p2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4" name="Google Shape;264;p21"/>
          <p:cNvGrpSpPr/>
          <p:nvPr/>
        </p:nvGrpSpPr>
        <p:grpSpPr>
          <a:xfrm>
            <a:off x="8254317" y="6007088"/>
            <a:ext cx="6820671" cy="3303092"/>
            <a:chOff x="0" y="-57150"/>
            <a:chExt cx="1796391" cy="869950"/>
          </a:xfrm>
        </p:grpSpPr>
        <p:sp>
          <p:nvSpPr>
            <p:cNvPr id="265" name="Google Shape;265;p21"/>
            <p:cNvSpPr/>
            <p:nvPr/>
          </p:nvSpPr>
          <p:spPr>
            <a:xfrm>
              <a:off x="0" y="0"/>
              <a:ext cx="1796391" cy="113438"/>
            </a:xfrm>
            <a:custGeom>
              <a:avLst/>
              <a:gdLst/>
              <a:ahLst/>
              <a:cxnLst/>
              <a:rect l="l" t="t" r="r" b="b"/>
              <a:pathLst>
                <a:path w="1796391" h="113438" extrusionOk="0">
                  <a:moveTo>
                    <a:pt x="0" y="0"/>
                  </a:moveTo>
                  <a:lnTo>
                    <a:pt x="1796391" y="0"/>
                  </a:lnTo>
                  <a:lnTo>
                    <a:pt x="1796391" y="113438"/>
                  </a:lnTo>
                  <a:lnTo>
                    <a:pt x="0" y="113438"/>
                  </a:lnTo>
                  <a:lnTo>
                    <a:pt x="0" y="0"/>
                  </a:lnTo>
                </a:path>
              </a:pathLst>
            </a:custGeom>
            <a:solidFill>
              <a:srgbClr val="FFB400"/>
            </a:solidFill>
            <a:ln>
              <a:noFill/>
            </a:ln>
          </p:spPr>
        </p:sp>
        <p:sp>
          <p:nvSpPr>
            <p:cNvPr id="266" name="Google Shape;266;p2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7" name="Google Shape;267;p21"/>
          <p:cNvGrpSpPr/>
          <p:nvPr/>
        </p:nvGrpSpPr>
        <p:grpSpPr>
          <a:xfrm>
            <a:off x="10956973" y="1615012"/>
            <a:ext cx="11895781" cy="3303092"/>
            <a:chOff x="0" y="-57150"/>
            <a:chExt cx="3133045" cy="869950"/>
          </a:xfrm>
        </p:grpSpPr>
        <p:sp>
          <p:nvSpPr>
            <p:cNvPr id="268" name="Google Shape;268;p21"/>
            <p:cNvSpPr/>
            <p:nvPr/>
          </p:nvSpPr>
          <p:spPr>
            <a:xfrm>
              <a:off x="0" y="0"/>
              <a:ext cx="3133045" cy="113438"/>
            </a:xfrm>
            <a:custGeom>
              <a:avLst/>
              <a:gdLst/>
              <a:ahLst/>
              <a:cxnLst/>
              <a:rect l="l" t="t" r="r" b="b"/>
              <a:pathLst>
                <a:path w="3133045" h="113438" extrusionOk="0">
                  <a:moveTo>
                    <a:pt x="0" y="0"/>
                  </a:moveTo>
                  <a:lnTo>
                    <a:pt x="3133045" y="0"/>
                  </a:lnTo>
                  <a:lnTo>
                    <a:pt x="3133045" y="113438"/>
                  </a:lnTo>
                  <a:lnTo>
                    <a:pt x="0" y="113438"/>
                  </a:lnTo>
                  <a:lnTo>
                    <a:pt x="0" y="0"/>
                  </a:lnTo>
                </a:path>
              </a:pathLst>
            </a:custGeom>
            <a:solidFill>
              <a:srgbClr val="FFB400"/>
            </a:solidFill>
            <a:ln>
              <a:noFill/>
            </a:ln>
          </p:spPr>
        </p:sp>
        <p:sp>
          <p:nvSpPr>
            <p:cNvPr id="269" name="Google Shape;269;p2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0" name="Google Shape;270;p21"/>
          <p:cNvSpPr/>
          <p:nvPr/>
        </p:nvSpPr>
        <p:spPr>
          <a:xfrm>
            <a:off x="6937465" y="383318"/>
            <a:ext cx="1412102" cy="1412102"/>
          </a:xfrm>
          <a:custGeom>
            <a:avLst/>
            <a:gdLst/>
            <a:ahLst/>
            <a:cxnLst/>
            <a:rect l="l" t="t" r="r" b="b"/>
            <a:pathLst>
              <a:path w="1412102" h="1412102" extrusionOk="0">
                <a:moveTo>
                  <a:pt x="0" y="0"/>
                </a:moveTo>
                <a:lnTo>
                  <a:pt x="1412102" y="0"/>
                </a:lnTo>
                <a:lnTo>
                  <a:pt x="1412102" y="1412103"/>
                </a:lnTo>
                <a:lnTo>
                  <a:pt x="0" y="14121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1" name="Google Shape;271;p21"/>
          <p:cNvSpPr txBox="1"/>
          <p:nvPr/>
        </p:nvSpPr>
        <p:spPr>
          <a:xfrm>
            <a:off x="7772063" y="7115259"/>
            <a:ext cx="12239813" cy="2659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>
              <a:lnSpc>
                <a:spcPct val="120004"/>
              </a:lnSpc>
            </a:pPr>
            <a:r>
              <a:rPr lang="ru-RU" sz="7200" dirty="0">
                <a:solidFill>
                  <a:srgbClr val="16AAEF"/>
                </a:solidFill>
                <a:latin typeface="Anton"/>
                <a:ea typeface="Anton"/>
                <a:cs typeface="Anton"/>
                <a:sym typeface="Anton"/>
              </a:rPr>
              <a:t>ИНТЕРПРЕТАЦИЈА РЕЗУЛТАТА СА ДИСКУСИЈОМ</a:t>
            </a:r>
            <a:endParaRPr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0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5"/>
          <p:cNvPicPr preferRelativeResize="0"/>
          <p:nvPr/>
        </p:nvPicPr>
        <p:blipFill rotWithShape="1">
          <a:blip r:embed="rId3">
            <a:alphaModFix/>
          </a:blip>
          <a:srcRect t="16638" b="46465"/>
          <a:stretch/>
        </p:blipFill>
        <p:spPr>
          <a:xfrm>
            <a:off x="0" y="2256238"/>
            <a:ext cx="18288000" cy="48215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3" name="Google Shape;123;p15"/>
          <p:cNvGrpSpPr/>
          <p:nvPr/>
        </p:nvGrpSpPr>
        <p:grpSpPr>
          <a:xfrm>
            <a:off x="-222979" y="6860829"/>
            <a:ext cx="18733962" cy="3426171"/>
            <a:chOff x="0" y="-57150"/>
            <a:chExt cx="4934047" cy="902366"/>
          </a:xfrm>
        </p:grpSpPr>
        <p:sp>
          <p:nvSpPr>
            <p:cNvPr id="124" name="Google Shape;124;p15"/>
            <p:cNvSpPr/>
            <p:nvPr/>
          </p:nvSpPr>
          <p:spPr>
            <a:xfrm>
              <a:off x="0" y="0"/>
              <a:ext cx="4934047" cy="845216"/>
            </a:xfrm>
            <a:custGeom>
              <a:avLst/>
              <a:gdLst/>
              <a:ahLst/>
              <a:cxnLst/>
              <a:rect l="l" t="t" r="r" b="b"/>
              <a:pathLst>
                <a:path w="4934047" h="845216" extrusionOk="0">
                  <a:moveTo>
                    <a:pt x="0" y="0"/>
                  </a:moveTo>
                  <a:lnTo>
                    <a:pt x="4934047" y="0"/>
                  </a:lnTo>
                  <a:lnTo>
                    <a:pt x="4934047" y="845216"/>
                  </a:lnTo>
                  <a:lnTo>
                    <a:pt x="0" y="845216"/>
                  </a:lnTo>
                  <a:lnTo>
                    <a:pt x="0" y="0"/>
                  </a:lnTo>
                </a:path>
              </a:pathLst>
            </a:custGeom>
            <a:solidFill>
              <a:srgbClr val="16AAEF"/>
            </a:solidFill>
            <a:ln>
              <a:noFill/>
            </a:ln>
          </p:spPr>
        </p:sp>
        <p:sp>
          <p:nvSpPr>
            <p:cNvPr id="125" name="Google Shape;125;p1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" name="Google Shape;126;p15"/>
          <p:cNvGrpSpPr/>
          <p:nvPr/>
        </p:nvGrpSpPr>
        <p:grpSpPr>
          <a:xfrm>
            <a:off x="2912737" y="5986106"/>
            <a:ext cx="2183428" cy="2183428"/>
            <a:chOff x="0" y="0"/>
            <a:chExt cx="812800" cy="812800"/>
          </a:xfrm>
        </p:grpSpPr>
        <p:sp>
          <p:nvSpPr>
            <p:cNvPr id="127" name="Google Shape;127;p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FFB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" name="Google Shape;129;p15"/>
          <p:cNvGrpSpPr/>
          <p:nvPr/>
        </p:nvGrpSpPr>
        <p:grpSpPr>
          <a:xfrm>
            <a:off x="7983531" y="5986106"/>
            <a:ext cx="2560590" cy="2307252"/>
            <a:chOff x="0" y="0"/>
            <a:chExt cx="812800" cy="812800"/>
          </a:xfrm>
        </p:grpSpPr>
        <p:sp>
          <p:nvSpPr>
            <p:cNvPr id="130" name="Google Shape;130;p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FFB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" name="Google Shape;132;p15"/>
          <p:cNvGrpSpPr/>
          <p:nvPr/>
        </p:nvGrpSpPr>
        <p:grpSpPr>
          <a:xfrm>
            <a:off x="13435837" y="5986106"/>
            <a:ext cx="2521013" cy="2307252"/>
            <a:chOff x="0" y="0"/>
            <a:chExt cx="812800" cy="812800"/>
          </a:xfrm>
        </p:grpSpPr>
        <p:sp>
          <p:nvSpPr>
            <p:cNvPr id="133" name="Google Shape;133;p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FFB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15"/>
          <p:cNvSpPr/>
          <p:nvPr/>
        </p:nvSpPr>
        <p:spPr>
          <a:xfrm>
            <a:off x="14337052" y="1498988"/>
            <a:ext cx="3381513" cy="1153941"/>
          </a:xfrm>
          <a:custGeom>
            <a:avLst/>
            <a:gdLst/>
            <a:ahLst/>
            <a:cxnLst/>
            <a:rect l="l" t="t" r="r" b="b"/>
            <a:pathLst>
              <a:path w="3381513" h="1153941" extrusionOk="0">
                <a:moveTo>
                  <a:pt x="0" y="0"/>
                </a:moveTo>
                <a:lnTo>
                  <a:pt x="3381513" y="0"/>
                </a:lnTo>
                <a:lnTo>
                  <a:pt x="3381513" y="1153941"/>
                </a:lnTo>
                <a:lnTo>
                  <a:pt x="0" y="11539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6" name="Google Shape;136;p15"/>
          <p:cNvSpPr/>
          <p:nvPr/>
        </p:nvSpPr>
        <p:spPr>
          <a:xfrm rot="-261494">
            <a:off x="-781995" y="1411164"/>
            <a:ext cx="4277919" cy="2197781"/>
          </a:xfrm>
          <a:custGeom>
            <a:avLst/>
            <a:gdLst/>
            <a:ahLst/>
            <a:cxnLst/>
            <a:rect l="l" t="t" r="r" b="b"/>
            <a:pathLst>
              <a:path w="4277919" h="2197781" extrusionOk="0">
                <a:moveTo>
                  <a:pt x="0" y="0"/>
                </a:moveTo>
                <a:lnTo>
                  <a:pt x="4277919" y="0"/>
                </a:lnTo>
                <a:lnTo>
                  <a:pt x="4277919" y="2197781"/>
                </a:lnTo>
                <a:lnTo>
                  <a:pt x="0" y="21977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7" name="Google Shape;137;p15"/>
          <p:cNvSpPr txBox="1"/>
          <p:nvPr/>
        </p:nvSpPr>
        <p:spPr>
          <a:xfrm>
            <a:off x="3950948" y="495300"/>
            <a:ext cx="10386104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7200" b="0" i="0" u="none" strike="noStrike" cap="none" dirty="0">
                <a:solidFill>
                  <a:srgbClr val="00A153"/>
                </a:solidFill>
                <a:latin typeface="Anton"/>
                <a:ea typeface="Anton"/>
                <a:cs typeface="Anton"/>
                <a:sym typeface="Anton"/>
              </a:rPr>
              <a:t>Анкетно истраживање</a:t>
            </a:r>
            <a:endParaRPr sz="1050" dirty="0"/>
          </a:p>
        </p:txBody>
      </p:sp>
      <p:sp>
        <p:nvSpPr>
          <p:cNvPr id="138" name="Google Shape;138;p15"/>
          <p:cNvSpPr txBox="1"/>
          <p:nvPr/>
        </p:nvSpPr>
        <p:spPr>
          <a:xfrm>
            <a:off x="3266796" y="6468220"/>
            <a:ext cx="147531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8000" b="0" i="0" u="none" strike="noStrike" cap="none" dirty="0">
                <a:solidFill>
                  <a:srgbClr val="FBFFF0"/>
                </a:solidFill>
                <a:latin typeface="Anton"/>
                <a:ea typeface="Anton"/>
                <a:cs typeface="Anton"/>
                <a:sym typeface="Anton"/>
              </a:rPr>
              <a:t>193</a:t>
            </a:r>
            <a:endParaRPr dirty="0"/>
          </a:p>
        </p:txBody>
      </p:sp>
      <p:sp>
        <p:nvSpPr>
          <p:cNvPr id="139" name="Google Shape;139;p15"/>
          <p:cNvSpPr txBox="1"/>
          <p:nvPr/>
        </p:nvSpPr>
        <p:spPr>
          <a:xfrm>
            <a:off x="8406345" y="6737280"/>
            <a:ext cx="1810230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4800" b="0" i="0" u="none" strike="noStrike" cap="none" dirty="0">
                <a:solidFill>
                  <a:srgbClr val="FBFFF0"/>
                </a:solidFill>
                <a:latin typeface="Anton"/>
                <a:ea typeface="Anton"/>
                <a:cs typeface="Anton"/>
                <a:sym typeface="Anton"/>
              </a:rPr>
              <a:t>82,4%</a:t>
            </a:r>
            <a:endParaRPr sz="900" dirty="0"/>
          </a:p>
        </p:txBody>
      </p:sp>
      <p:sp>
        <p:nvSpPr>
          <p:cNvPr id="140" name="Google Shape;140;p15"/>
          <p:cNvSpPr txBox="1"/>
          <p:nvPr/>
        </p:nvSpPr>
        <p:spPr>
          <a:xfrm>
            <a:off x="13672182" y="6468220"/>
            <a:ext cx="2082737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6000" b="0" i="0" u="none" strike="noStrike" cap="none" dirty="0">
                <a:solidFill>
                  <a:srgbClr val="FBFFF0"/>
                </a:solidFill>
                <a:latin typeface="Anton"/>
                <a:ea typeface="Anton"/>
                <a:cs typeface="Anton"/>
                <a:sym typeface="Anton"/>
              </a:rPr>
              <a:t>17,6%</a:t>
            </a:r>
            <a:endParaRPr sz="1050" dirty="0"/>
          </a:p>
        </p:txBody>
      </p:sp>
      <p:sp>
        <p:nvSpPr>
          <p:cNvPr id="144" name="Google Shape;144;p15"/>
          <p:cNvSpPr txBox="1"/>
          <p:nvPr/>
        </p:nvSpPr>
        <p:spPr>
          <a:xfrm>
            <a:off x="1853691" y="8293359"/>
            <a:ext cx="4301520" cy="646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999" b="1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Број испитаника</a:t>
            </a:r>
            <a:endParaRPr dirty="0"/>
          </a:p>
        </p:txBody>
      </p:sp>
      <p:sp>
        <p:nvSpPr>
          <p:cNvPr id="145" name="Google Shape;145;p15"/>
          <p:cNvSpPr txBox="1"/>
          <p:nvPr/>
        </p:nvSpPr>
        <p:spPr>
          <a:xfrm>
            <a:off x="7451559" y="8293359"/>
            <a:ext cx="3384882" cy="646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999" b="1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Мушкараца</a:t>
            </a:r>
            <a:endParaRPr dirty="0"/>
          </a:p>
        </p:txBody>
      </p:sp>
      <p:sp>
        <p:nvSpPr>
          <p:cNvPr id="146" name="Google Shape;146;p15"/>
          <p:cNvSpPr txBox="1"/>
          <p:nvPr/>
        </p:nvSpPr>
        <p:spPr>
          <a:xfrm>
            <a:off x="12664762" y="8293359"/>
            <a:ext cx="3725581" cy="646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999" b="1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Жена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0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5525" y="7191329"/>
            <a:ext cx="3964950" cy="506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4"/>
          <p:cNvSpPr/>
          <p:nvPr/>
        </p:nvSpPr>
        <p:spPr>
          <a:xfrm>
            <a:off x="-181692" y="719636"/>
            <a:ext cx="18651385" cy="1703573"/>
          </a:xfrm>
          <a:custGeom>
            <a:avLst/>
            <a:gdLst/>
            <a:ahLst/>
            <a:cxnLst/>
            <a:rect l="l" t="t" r="r" b="b"/>
            <a:pathLst>
              <a:path w="4912299" h="448678" extrusionOk="0">
                <a:moveTo>
                  <a:pt x="0" y="0"/>
                </a:moveTo>
                <a:lnTo>
                  <a:pt x="4912299" y="0"/>
                </a:lnTo>
                <a:lnTo>
                  <a:pt x="4912299" y="448678"/>
                </a:lnTo>
                <a:lnTo>
                  <a:pt x="0" y="448678"/>
                </a:lnTo>
                <a:lnTo>
                  <a:pt x="0" y="0"/>
                </a:lnTo>
              </a:path>
            </a:pathLst>
          </a:custGeom>
          <a:solidFill>
            <a:srgbClr val="16AAEF"/>
          </a:solidFill>
          <a:ln>
            <a:noFill/>
          </a:ln>
        </p:spPr>
      </p:sp>
      <p:sp>
        <p:nvSpPr>
          <p:cNvPr id="111" name="Google Shape;111;p14"/>
          <p:cNvSpPr txBox="1"/>
          <p:nvPr/>
        </p:nvSpPr>
        <p:spPr>
          <a:xfrm>
            <a:off x="1028700" y="950454"/>
            <a:ext cx="16523100" cy="1218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6600" b="0" i="0" u="none" strike="noStrike" cap="none" dirty="0">
                <a:solidFill>
                  <a:srgbClr val="FBFFF0"/>
                </a:solidFill>
                <a:latin typeface="Anton"/>
                <a:ea typeface="Anton"/>
                <a:cs typeface="Anton"/>
                <a:sym typeface="Anton"/>
              </a:rPr>
              <a:t>Интерпретација резултата</a:t>
            </a:r>
            <a:endParaRPr sz="10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154777"/>
              </p:ext>
            </p:extLst>
          </p:nvPr>
        </p:nvGraphicFramePr>
        <p:xfrm>
          <a:off x="3330054" y="2423209"/>
          <a:ext cx="11614244" cy="8042720"/>
        </p:xfrm>
        <a:graphic>
          <a:graphicData uri="http://schemas.openxmlformats.org/drawingml/2006/table">
            <a:tbl>
              <a:tblPr firstRow="1" firstCol="1" bandRow="1">
                <a:tableStyleId>{755C16C0-31EF-4128-9FEC-D21CAF03FE91}</a:tableStyleId>
              </a:tblPr>
              <a:tblGrid>
                <a:gridCol w="3870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09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2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9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Тврдње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>
                          <a:effectLst/>
                        </a:rPr>
                        <a:t>Аритм. сред.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>
                          <a:effectLst/>
                        </a:rPr>
                        <a:t>Станд. дев.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7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Спортска организација ФИФА има снажно изграђен бренд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>
                          <a:effectLst/>
                        </a:rPr>
                        <a:t>3,16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>
                          <a:effectLst/>
                        </a:rPr>
                        <a:t>0,8376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65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Логотип ФИФЕ ми помаже да идентификујем бренд и повећам лојалност према бренду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3,23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>
                          <a:effectLst/>
                        </a:rPr>
                        <a:t>0,8599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54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800">
                          <a:effectLst/>
                        </a:rPr>
                        <a:t>Познате личности (инфлуенсерски маркетинг) позитивно утиче на мене да пратим Светско првенство у фудбалу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3,33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0,9162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54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800">
                          <a:effectLst/>
                        </a:rPr>
                        <a:t>У потпуности сам задовољан начином промовисања ФИФЕ путем традиционалних канала комуницирања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3,06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0,9499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77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800">
                          <a:effectLst/>
                        </a:rPr>
                        <a:t>Спортска организација ФИФА има снажно изграђен бренд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>
                          <a:effectLst/>
                        </a:rPr>
                        <a:t>3,26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0,9336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554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800">
                          <a:effectLst/>
                        </a:rPr>
                        <a:t>Промовисање путем различитих канала комуницирања помаже ФИФИ да додатно оснажи свој бренд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>
                          <a:effectLst/>
                        </a:rPr>
                        <a:t>3,26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0,8262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665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800">
                          <a:effectLst/>
                        </a:rPr>
                        <a:t>Сарадњу Кока-Коле са ФИФ-ом сматрам одличном маркетиншком сарадњом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>
                          <a:effectLst/>
                        </a:rPr>
                        <a:t>3,36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0,8610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65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800">
                          <a:effectLst/>
                        </a:rPr>
                        <a:t>Радо препоручујем другима да прате Светско првенство у фудбалу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>
                          <a:effectLst/>
                        </a:rPr>
                        <a:t>3,55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0,8401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49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УКУПНО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>
                          <a:effectLst/>
                        </a:rPr>
                        <a:t>2,87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0,8781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7" marR="44297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3331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0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5525" y="7191329"/>
            <a:ext cx="3964950" cy="506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4"/>
          <p:cNvSpPr/>
          <p:nvPr/>
        </p:nvSpPr>
        <p:spPr>
          <a:xfrm>
            <a:off x="-181692" y="719636"/>
            <a:ext cx="18651385" cy="1703573"/>
          </a:xfrm>
          <a:custGeom>
            <a:avLst/>
            <a:gdLst/>
            <a:ahLst/>
            <a:cxnLst/>
            <a:rect l="l" t="t" r="r" b="b"/>
            <a:pathLst>
              <a:path w="4912299" h="448678" extrusionOk="0">
                <a:moveTo>
                  <a:pt x="0" y="0"/>
                </a:moveTo>
                <a:lnTo>
                  <a:pt x="4912299" y="0"/>
                </a:lnTo>
                <a:lnTo>
                  <a:pt x="4912299" y="448678"/>
                </a:lnTo>
                <a:lnTo>
                  <a:pt x="0" y="448678"/>
                </a:lnTo>
                <a:lnTo>
                  <a:pt x="0" y="0"/>
                </a:lnTo>
              </a:path>
            </a:pathLst>
          </a:custGeom>
          <a:solidFill>
            <a:srgbClr val="16AAEF"/>
          </a:solidFill>
          <a:ln>
            <a:noFill/>
          </a:ln>
        </p:spPr>
      </p:sp>
      <p:sp>
        <p:nvSpPr>
          <p:cNvPr id="111" name="Google Shape;111;p14"/>
          <p:cNvSpPr txBox="1"/>
          <p:nvPr/>
        </p:nvSpPr>
        <p:spPr>
          <a:xfrm>
            <a:off x="1028700" y="950454"/>
            <a:ext cx="16523100" cy="1218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6600" b="0" i="0" u="none" strike="noStrike" cap="none" dirty="0">
                <a:solidFill>
                  <a:srgbClr val="FBFFF0"/>
                </a:solidFill>
                <a:latin typeface="Anton"/>
                <a:ea typeface="Anton"/>
                <a:cs typeface="Anton"/>
                <a:sym typeface="Anton"/>
              </a:rPr>
              <a:t>Закључак</a:t>
            </a:r>
            <a:endParaRPr sz="1000" dirty="0"/>
          </a:p>
        </p:txBody>
      </p:sp>
      <p:sp>
        <p:nvSpPr>
          <p:cNvPr id="112" name="Google Shape;112;p14"/>
          <p:cNvSpPr txBox="1"/>
          <p:nvPr/>
        </p:nvSpPr>
        <p:spPr>
          <a:xfrm>
            <a:off x="882503" y="3868508"/>
            <a:ext cx="14976196" cy="5416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/>
            <a:r>
              <a:rPr lang="sr-Cyrl-RS" sz="3200" dirty="0"/>
              <a:t>ФИФА издваја огромне финансијске ресурсе у маркетиншке кампање, што јој за последицу омогућава остварење све веће профитабилности. </a:t>
            </a:r>
          </a:p>
          <a:p>
            <a:pPr algn="just"/>
            <a:endParaRPr lang="sr-Cyrl-RS" sz="3200" dirty="0"/>
          </a:p>
          <a:p>
            <a:pPr algn="just"/>
            <a:r>
              <a:rPr lang="sr-Cyrl-RS" sz="3200" dirty="0"/>
              <a:t>Одликује је снажан бренд, глобална дистрибуциона мрежа, континуирано улагање у маркетиншко истраживање тржишта, улагање у иновације и могућност привлачења и задржавања лојалне базе клијената. </a:t>
            </a:r>
          </a:p>
          <a:p>
            <a:pPr algn="just"/>
            <a:endParaRPr lang="sr-Cyrl-RS" sz="3200" dirty="0"/>
          </a:p>
          <a:p>
            <a:pPr algn="just"/>
            <a:r>
              <a:rPr lang="sr-Cyrl-RS" sz="3200" dirty="0"/>
              <a:t>Наравно, требало би узети у озбир и слабости и претње из окружења који су обухваћени у оквиру </a:t>
            </a:r>
            <a:r>
              <a:rPr lang="sr-Latn-RS" sz="3200" i="1" dirty="0"/>
              <a:t>swot </a:t>
            </a:r>
            <a:r>
              <a:rPr lang="sr-Cyrl-RS" sz="3200" dirty="0"/>
              <a:t>анализе, а чијим превазилажењем организација може додатно унапредити свој начин пословања и тиме ојачати свој бренд на тржишту.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6707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0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5525" y="7191329"/>
            <a:ext cx="3964950" cy="506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4"/>
          <p:cNvSpPr/>
          <p:nvPr/>
        </p:nvSpPr>
        <p:spPr>
          <a:xfrm>
            <a:off x="-181692" y="719636"/>
            <a:ext cx="18651385" cy="1703573"/>
          </a:xfrm>
          <a:custGeom>
            <a:avLst/>
            <a:gdLst/>
            <a:ahLst/>
            <a:cxnLst/>
            <a:rect l="l" t="t" r="r" b="b"/>
            <a:pathLst>
              <a:path w="4912299" h="448678" extrusionOk="0">
                <a:moveTo>
                  <a:pt x="0" y="0"/>
                </a:moveTo>
                <a:lnTo>
                  <a:pt x="4912299" y="0"/>
                </a:lnTo>
                <a:lnTo>
                  <a:pt x="4912299" y="448678"/>
                </a:lnTo>
                <a:lnTo>
                  <a:pt x="0" y="448678"/>
                </a:lnTo>
                <a:lnTo>
                  <a:pt x="0" y="0"/>
                </a:lnTo>
              </a:path>
            </a:pathLst>
          </a:custGeom>
          <a:solidFill>
            <a:srgbClr val="16AAEF"/>
          </a:solidFill>
          <a:ln>
            <a:noFill/>
          </a:ln>
        </p:spPr>
      </p:sp>
      <p:sp>
        <p:nvSpPr>
          <p:cNvPr id="111" name="Google Shape;111;p14"/>
          <p:cNvSpPr txBox="1"/>
          <p:nvPr/>
        </p:nvSpPr>
        <p:spPr>
          <a:xfrm>
            <a:off x="1028700" y="950454"/>
            <a:ext cx="16523100" cy="1218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6600" b="0" i="0" u="none" strike="noStrike" cap="none" dirty="0">
                <a:solidFill>
                  <a:srgbClr val="FBFFF0"/>
                </a:solidFill>
                <a:latin typeface="Anton"/>
                <a:ea typeface="Anton"/>
                <a:cs typeface="Anton"/>
                <a:sym typeface="Anton"/>
              </a:rPr>
              <a:t>Закључак</a:t>
            </a:r>
            <a:endParaRPr sz="1000" dirty="0"/>
          </a:p>
        </p:txBody>
      </p:sp>
      <p:sp>
        <p:nvSpPr>
          <p:cNvPr id="112" name="Google Shape;112;p14"/>
          <p:cNvSpPr txBox="1"/>
          <p:nvPr/>
        </p:nvSpPr>
        <p:spPr>
          <a:xfrm>
            <a:off x="855208" y="2831278"/>
            <a:ext cx="14976196" cy="720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/>
            <a:r>
              <a:rPr lang="sr-Cyrl-RS" sz="3600" dirty="0"/>
              <a:t>С обзиром да је укупна просечна вредност у анкетном истраживању износила свега 2,87 може се констатовати присутност делимичног задовољства, те да се </a:t>
            </a:r>
            <a:r>
              <a:rPr lang="sr-Cyrl-RS" sz="3600" b="1" dirty="0"/>
              <a:t>главна хипотеза у раду делимично прихвата. </a:t>
            </a:r>
          </a:p>
          <a:p>
            <a:pPr algn="just"/>
            <a:endParaRPr lang="sr-Cyrl-RS" sz="3600" dirty="0"/>
          </a:p>
          <a:p>
            <a:pPr algn="just"/>
            <a:r>
              <a:rPr lang="sr-Cyrl-RS" sz="3600" dirty="0"/>
              <a:t>Такође је установљено да испитаници радо препоручују другима да прате Светско првенство у фудбалу (просечна вредност износила је 3,55), да су задовољни сарадњом између ФИФЕ и Кока-Коле (просечна вредност износила је 3,36) и да сматрају да познате личности имају велики утицај на њихову одлуку да прате Светско првенство у фудбалу (просечна вредност износила је 3,33), док су најмање били задовољни традиционалним начином оглашавања ФИФЕ (просечна вредност износила је 3,06).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3597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0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5525" y="7191329"/>
            <a:ext cx="3964950" cy="506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4"/>
          <p:cNvSpPr/>
          <p:nvPr/>
        </p:nvSpPr>
        <p:spPr>
          <a:xfrm>
            <a:off x="-181692" y="719636"/>
            <a:ext cx="18651385" cy="1703573"/>
          </a:xfrm>
          <a:custGeom>
            <a:avLst/>
            <a:gdLst/>
            <a:ahLst/>
            <a:cxnLst/>
            <a:rect l="l" t="t" r="r" b="b"/>
            <a:pathLst>
              <a:path w="4912299" h="448678" extrusionOk="0">
                <a:moveTo>
                  <a:pt x="0" y="0"/>
                </a:moveTo>
                <a:lnTo>
                  <a:pt x="4912299" y="0"/>
                </a:lnTo>
                <a:lnTo>
                  <a:pt x="4912299" y="448678"/>
                </a:lnTo>
                <a:lnTo>
                  <a:pt x="0" y="448678"/>
                </a:lnTo>
                <a:lnTo>
                  <a:pt x="0" y="0"/>
                </a:lnTo>
              </a:path>
            </a:pathLst>
          </a:custGeom>
          <a:solidFill>
            <a:srgbClr val="16AAEF"/>
          </a:solidFill>
          <a:ln>
            <a:noFill/>
          </a:ln>
        </p:spPr>
      </p:sp>
      <p:sp>
        <p:nvSpPr>
          <p:cNvPr id="111" name="Google Shape;111;p14"/>
          <p:cNvSpPr txBox="1"/>
          <p:nvPr/>
        </p:nvSpPr>
        <p:spPr>
          <a:xfrm>
            <a:off x="1028700" y="950454"/>
            <a:ext cx="16523100" cy="1218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6600" b="0" i="0" u="none" strike="noStrike" cap="none" dirty="0">
                <a:solidFill>
                  <a:srgbClr val="FBFFF0"/>
                </a:solidFill>
                <a:latin typeface="Anton"/>
                <a:ea typeface="Anton"/>
                <a:cs typeface="Anton"/>
                <a:sym typeface="Anton"/>
              </a:rPr>
              <a:t>Закључак</a:t>
            </a:r>
            <a:endParaRPr sz="1000" dirty="0"/>
          </a:p>
        </p:txBody>
      </p:sp>
      <p:sp>
        <p:nvSpPr>
          <p:cNvPr id="112" name="Google Shape;112;p14"/>
          <p:cNvSpPr txBox="1"/>
          <p:nvPr/>
        </p:nvSpPr>
        <p:spPr>
          <a:xfrm>
            <a:off x="855208" y="2831278"/>
            <a:ext cx="14976196" cy="6771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/>
            <a:r>
              <a:rPr lang="sr-Cyrl-RS" sz="4000" dirty="0"/>
              <a:t>Истовремено је утврђено да су испитаници задовољнији дигиталним каналима комуницирања (просечна вредност износила је 3,26) у односу на традиционалне начине оглашавања (просечна вредност износила је 3,06), што указује да се још једна од споредних хипотеза у раду прихвата. </a:t>
            </a:r>
          </a:p>
          <a:p>
            <a:pPr algn="just"/>
            <a:endParaRPr lang="sr-Cyrl-RS" sz="4000" dirty="0"/>
          </a:p>
          <a:p>
            <a:pPr algn="just"/>
            <a:r>
              <a:rPr lang="sr-Cyrl-RS" sz="4000" dirty="0"/>
              <a:t>Генерално посматрано, ФИФА би требало да више пажње посвети промовисању путем: телевизије, штампаних медија, радија и слично, што би додатно утицало на њихову бољу позиционираност у свести потрошача.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3403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0"/>
        </a:solidFill>
        <a:effectLst/>
      </p:bgPr>
    </p:bg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" name="Google Shape;563;p35"/>
          <p:cNvPicPr preferRelativeResize="0"/>
          <p:nvPr/>
        </p:nvPicPr>
        <p:blipFill rotWithShape="1">
          <a:blip r:embed="rId3">
            <a:alphaModFix/>
          </a:blip>
          <a:srcRect l="16795" t="31219" b="30041"/>
          <a:stretch/>
        </p:blipFill>
        <p:spPr>
          <a:xfrm>
            <a:off x="0" y="0"/>
            <a:ext cx="18288000" cy="6385663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35"/>
          <p:cNvSpPr txBox="1"/>
          <p:nvPr/>
        </p:nvSpPr>
        <p:spPr>
          <a:xfrm>
            <a:off x="4667535" y="6849805"/>
            <a:ext cx="8703974" cy="1814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4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8800" b="0" i="0" u="none" strike="noStrike" cap="none" dirty="0">
                <a:solidFill>
                  <a:srgbClr val="00A153"/>
                </a:solidFill>
                <a:latin typeface="Anton"/>
                <a:ea typeface="Anton"/>
                <a:cs typeface="Anton"/>
                <a:sym typeface="Anton"/>
              </a:rPr>
              <a:t>Хвала на пажњи</a:t>
            </a:r>
            <a:r>
              <a:rPr lang="en-US" sz="8800" b="0" i="0" u="none" strike="noStrike" cap="none" dirty="0">
                <a:solidFill>
                  <a:srgbClr val="00A153"/>
                </a:solidFill>
                <a:latin typeface="Anton"/>
                <a:ea typeface="Anton"/>
                <a:cs typeface="Anton"/>
                <a:sym typeface="Anton"/>
              </a:rPr>
              <a:t>!</a:t>
            </a:r>
            <a:endParaRPr sz="1050" dirty="0"/>
          </a:p>
        </p:txBody>
      </p:sp>
      <p:sp>
        <p:nvSpPr>
          <p:cNvPr id="566" name="Google Shape;566;p35"/>
          <p:cNvSpPr/>
          <p:nvPr/>
        </p:nvSpPr>
        <p:spPr>
          <a:xfrm>
            <a:off x="1028700" y="6105443"/>
            <a:ext cx="3467297" cy="3303388"/>
          </a:xfrm>
          <a:custGeom>
            <a:avLst/>
            <a:gdLst/>
            <a:ahLst/>
            <a:cxnLst/>
            <a:rect l="l" t="t" r="r" b="b"/>
            <a:pathLst>
              <a:path w="3467297" h="3303388" extrusionOk="0">
                <a:moveTo>
                  <a:pt x="0" y="0"/>
                </a:moveTo>
                <a:lnTo>
                  <a:pt x="3467297" y="0"/>
                </a:lnTo>
                <a:lnTo>
                  <a:pt x="3467297" y="3303389"/>
                </a:lnTo>
                <a:lnTo>
                  <a:pt x="0" y="33033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67" name="Google Shape;567;p35"/>
          <p:cNvSpPr/>
          <p:nvPr/>
        </p:nvSpPr>
        <p:spPr>
          <a:xfrm>
            <a:off x="14171749" y="6813133"/>
            <a:ext cx="3087551" cy="2683362"/>
          </a:xfrm>
          <a:custGeom>
            <a:avLst/>
            <a:gdLst/>
            <a:ahLst/>
            <a:cxnLst/>
            <a:rect l="l" t="t" r="r" b="b"/>
            <a:pathLst>
              <a:path w="3087551" h="2683362" extrusionOk="0">
                <a:moveTo>
                  <a:pt x="0" y="0"/>
                </a:moveTo>
                <a:lnTo>
                  <a:pt x="3087551" y="0"/>
                </a:lnTo>
                <a:lnTo>
                  <a:pt x="3087551" y="2683362"/>
                </a:lnTo>
                <a:lnTo>
                  <a:pt x="0" y="2683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736</Words>
  <Application>Microsoft Office PowerPoint</Application>
  <PresentationFormat>Custom</PresentationFormat>
  <Paragraphs>104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Poppins SemiBold</vt:lpstr>
      <vt:lpstr>Calibri</vt:lpstr>
      <vt:lpstr>Anton</vt:lpstr>
      <vt:lpstr>Arial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Korisnik</dc:creator>
  <cp:lastModifiedBy>Sandra Radenovic</cp:lastModifiedBy>
  <cp:revision>7</cp:revision>
  <dcterms:modified xsi:type="dcterms:W3CDTF">2023-09-28T09:37:37Z</dcterms:modified>
</cp:coreProperties>
</file>