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9398B1-1721-43DA-AC9E-5B2F7C6E529D}" v="389" dt="2023-09-25T16:24:55.2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352AE2-F6FD-4D4F-8D23-65F70F22BF05}"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E71D0A1B-7028-4603-B95A-A183F530323C}">
      <dgm:prSet/>
      <dgm:spPr/>
      <dgm:t>
        <a:bodyPr/>
        <a:lstStyle/>
        <a:p>
          <a:r>
            <a:rPr lang="sr-Cyrl-RS"/>
            <a:t>Разумевање спортског навијања са социокултурног становишта захтева да истражимо како ова активност обликује и обликују културне вредности и друштвене норме заједнице. Различита друштва могу да придају различите нивое значаја спорту и фандому. </a:t>
          </a:r>
          <a:endParaRPr lang="en-US"/>
        </a:p>
      </dgm:t>
    </dgm:pt>
    <dgm:pt modelId="{9913A8E5-5F18-41E5-AD8C-56DE8D14BCB4}" type="parTrans" cxnId="{90A5ECA7-1966-40E3-A7DC-12D8D669F4B8}">
      <dgm:prSet/>
      <dgm:spPr/>
      <dgm:t>
        <a:bodyPr/>
        <a:lstStyle/>
        <a:p>
          <a:endParaRPr lang="en-US"/>
        </a:p>
      </dgm:t>
    </dgm:pt>
    <dgm:pt modelId="{B5A2526F-5E5F-45B9-A57F-EC0A7F713A50}" type="sibTrans" cxnId="{90A5ECA7-1966-40E3-A7DC-12D8D669F4B8}">
      <dgm:prSet/>
      <dgm:spPr/>
      <dgm:t>
        <a:bodyPr/>
        <a:lstStyle/>
        <a:p>
          <a:endParaRPr lang="en-US"/>
        </a:p>
      </dgm:t>
    </dgm:pt>
    <dgm:pt modelId="{BDCFF9D6-A486-4E3E-A799-46ED450BBFDA}">
      <dgm:prSet/>
      <dgm:spPr/>
      <dgm:t>
        <a:bodyPr/>
        <a:lstStyle/>
        <a:p>
          <a:r>
            <a:rPr lang="sr-Cyrl-RS"/>
            <a:t>У основи спортског навијања је формирање колективног идентитета. Осећај припадности већој групи са заједничким интересима може бити посебно оснажујући. Овај осећај идентитета је често толико јак да превазилази географске, расне, па чак и политичке границе. Обожаваоци стварају унутар-групе и ван-групе на основу своје оданости, и то може постати сочиво кроз које тумаче свет. </a:t>
          </a:r>
          <a:endParaRPr lang="en-US"/>
        </a:p>
      </dgm:t>
    </dgm:pt>
    <dgm:pt modelId="{A576B8D8-FBEF-4716-800C-347CE64E9B00}" type="parTrans" cxnId="{839FE49C-06C6-4C43-B774-E8E74937BA6A}">
      <dgm:prSet/>
      <dgm:spPr/>
      <dgm:t>
        <a:bodyPr/>
        <a:lstStyle/>
        <a:p>
          <a:endParaRPr lang="en-US"/>
        </a:p>
      </dgm:t>
    </dgm:pt>
    <dgm:pt modelId="{652A89C2-4D33-4EFD-9900-273A703CE856}" type="sibTrans" cxnId="{839FE49C-06C6-4C43-B774-E8E74937BA6A}">
      <dgm:prSet/>
      <dgm:spPr/>
      <dgm:t>
        <a:bodyPr/>
        <a:lstStyle/>
        <a:p>
          <a:endParaRPr lang="en-US"/>
        </a:p>
      </dgm:t>
    </dgm:pt>
    <dgm:pt modelId="{8AEB1FA3-A08F-4A30-90E2-653082940083}">
      <dgm:prSet/>
      <dgm:spPr/>
      <dgm:t>
        <a:bodyPr/>
        <a:lstStyle/>
        <a:p>
          <a:r>
            <a:rPr lang="sr-Cyrl-RS"/>
            <a:t>Спортско навијање има и емоционалне и психолошке импликације. Не ради се само о изражавању радости због гола или туге због пораза; ради се о катарзичном ослобађању које долази од тога да сте део нечега већег од себе. </a:t>
          </a:r>
          <a:endParaRPr lang="en-US"/>
        </a:p>
      </dgm:t>
    </dgm:pt>
    <dgm:pt modelId="{28BB1D87-D800-42DE-864C-8816DCB62C6A}" type="parTrans" cxnId="{EB79983F-05FC-445B-A156-10A35B0794EF}">
      <dgm:prSet/>
      <dgm:spPr/>
      <dgm:t>
        <a:bodyPr/>
        <a:lstStyle/>
        <a:p>
          <a:endParaRPr lang="en-US"/>
        </a:p>
      </dgm:t>
    </dgm:pt>
    <dgm:pt modelId="{243AC7F1-DD3A-4D96-B928-982223B57883}" type="sibTrans" cxnId="{EB79983F-05FC-445B-A156-10A35B0794EF}">
      <dgm:prSet/>
      <dgm:spPr/>
      <dgm:t>
        <a:bodyPr/>
        <a:lstStyle/>
        <a:p>
          <a:endParaRPr lang="en-US"/>
        </a:p>
      </dgm:t>
    </dgm:pt>
    <dgm:pt modelId="{0EBBD10F-D3DB-43E1-B1C6-4650073199C8}" type="pres">
      <dgm:prSet presAssocID="{5E352AE2-F6FD-4D4F-8D23-65F70F22BF05}" presName="hierChild1" presStyleCnt="0">
        <dgm:presLayoutVars>
          <dgm:chPref val="1"/>
          <dgm:dir/>
          <dgm:animOne val="branch"/>
          <dgm:animLvl val="lvl"/>
          <dgm:resizeHandles/>
        </dgm:presLayoutVars>
      </dgm:prSet>
      <dgm:spPr/>
    </dgm:pt>
    <dgm:pt modelId="{38351276-E8A3-467C-9A3A-C2FCD97B8CD7}" type="pres">
      <dgm:prSet presAssocID="{E71D0A1B-7028-4603-B95A-A183F530323C}" presName="hierRoot1" presStyleCnt="0"/>
      <dgm:spPr/>
    </dgm:pt>
    <dgm:pt modelId="{A0F03075-A87A-4ACB-B97E-07955B8704EF}" type="pres">
      <dgm:prSet presAssocID="{E71D0A1B-7028-4603-B95A-A183F530323C}" presName="composite" presStyleCnt="0"/>
      <dgm:spPr/>
    </dgm:pt>
    <dgm:pt modelId="{619CE4DD-8CFF-4029-BBB4-02C7FCF992DC}" type="pres">
      <dgm:prSet presAssocID="{E71D0A1B-7028-4603-B95A-A183F530323C}" presName="background" presStyleLbl="node0" presStyleIdx="0" presStyleCnt="3"/>
      <dgm:spPr/>
    </dgm:pt>
    <dgm:pt modelId="{6172A0A6-07DD-4CB3-9DE4-D63FEAAF5A36}" type="pres">
      <dgm:prSet presAssocID="{E71D0A1B-7028-4603-B95A-A183F530323C}" presName="text" presStyleLbl="fgAcc0" presStyleIdx="0" presStyleCnt="3">
        <dgm:presLayoutVars>
          <dgm:chPref val="3"/>
        </dgm:presLayoutVars>
      </dgm:prSet>
      <dgm:spPr/>
    </dgm:pt>
    <dgm:pt modelId="{F1FCA02A-46B4-45FD-8926-F686BA70AF02}" type="pres">
      <dgm:prSet presAssocID="{E71D0A1B-7028-4603-B95A-A183F530323C}" presName="hierChild2" presStyleCnt="0"/>
      <dgm:spPr/>
    </dgm:pt>
    <dgm:pt modelId="{542CFCB3-49FF-4CC0-A6EC-EDFE3E249C91}" type="pres">
      <dgm:prSet presAssocID="{BDCFF9D6-A486-4E3E-A799-46ED450BBFDA}" presName="hierRoot1" presStyleCnt="0"/>
      <dgm:spPr/>
    </dgm:pt>
    <dgm:pt modelId="{991FBCEE-020E-4A3D-9CC9-C4EC1D58FB3C}" type="pres">
      <dgm:prSet presAssocID="{BDCFF9D6-A486-4E3E-A799-46ED450BBFDA}" presName="composite" presStyleCnt="0"/>
      <dgm:spPr/>
    </dgm:pt>
    <dgm:pt modelId="{523851DF-6861-4CDD-A805-4D488D0C2D54}" type="pres">
      <dgm:prSet presAssocID="{BDCFF9D6-A486-4E3E-A799-46ED450BBFDA}" presName="background" presStyleLbl="node0" presStyleIdx="1" presStyleCnt="3"/>
      <dgm:spPr/>
    </dgm:pt>
    <dgm:pt modelId="{64C7421E-5CD7-4C4F-B713-EA00EE279B69}" type="pres">
      <dgm:prSet presAssocID="{BDCFF9D6-A486-4E3E-A799-46ED450BBFDA}" presName="text" presStyleLbl="fgAcc0" presStyleIdx="1" presStyleCnt="3">
        <dgm:presLayoutVars>
          <dgm:chPref val="3"/>
        </dgm:presLayoutVars>
      </dgm:prSet>
      <dgm:spPr/>
    </dgm:pt>
    <dgm:pt modelId="{654D1BFB-DBC8-4DD6-BE0F-486FC2EC486B}" type="pres">
      <dgm:prSet presAssocID="{BDCFF9D6-A486-4E3E-A799-46ED450BBFDA}" presName="hierChild2" presStyleCnt="0"/>
      <dgm:spPr/>
    </dgm:pt>
    <dgm:pt modelId="{6542AEEE-D1A3-426B-B4DF-49ADDCC4D013}" type="pres">
      <dgm:prSet presAssocID="{8AEB1FA3-A08F-4A30-90E2-653082940083}" presName="hierRoot1" presStyleCnt="0"/>
      <dgm:spPr/>
    </dgm:pt>
    <dgm:pt modelId="{E0950084-1900-40AE-8294-6A3FDC267625}" type="pres">
      <dgm:prSet presAssocID="{8AEB1FA3-A08F-4A30-90E2-653082940083}" presName="composite" presStyleCnt="0"/>
      <dgm:spPr/>
    </dgm:pt>
    <dgm:pt modelId="{331C96FA-5BD7-48A6-B8B4-49E39E75046A}" type="pres">
      <dgm:prSet presAssocID="{8AEB1FA3-A08F-4A30-90E2-653082940083}" presName="background" presStyleLbl="node0" presStyleIdx="2" presStyleCnt="3"/>
      <dgm:spPr/>
    </dgm:pt>
    <dgm:pt modelId="{83511754-5720-43E0-9B86-08447D784D55}" type="pres">
      <dgm:prSet presAssocID="{8AEB1FA3-A08F-4A30-90E2-653082940083}" presName="text" presStyleLbl="fgAcc0" presStyleIdx="2" presStyleCnt="3">
        <dgm:presLayoutVars>
          <dgm:chPref val="3"/>
        </dgm:presLayoutVars>
      </dgm:prSet>
      <dgm:spPr/>
    </dgm:pt>
    <dgm:pt modelId="{43E8C31C-7A8B-4249-8922-605F0A8C1924}" type="pres">
      <dgm:prSet presAssocID="{8AEB1FA3-A08F-4A30-90E2-653082940083}" presName="hierChild2" presStyleCnt="0"/>
      <dgm:spPr/>
    </dgm:pt>
  </dgm:ptLst>
  <dgm:cxnLst>
    <dgm:cxn modelId="{EB79983F-05FC-445B-A156-10A35B0794EF}" srcId="{5E352AE2-F6FD-4D4F-8D23-65F70F22BF05}" destId="{8AEB1FA3-A08F-4A30-90E2-653082940083}" srcOrd="2" destOrd="0" parTransId="{28BB1D87-D800-42DE-864C-8816DCB62C6A}" sibTransId="{243AC7F1-DD3A-4D96-B928-982223B57883}"/>
    <dgm:cxn modelId="{81CF6A60-788A-49C6-B522-A987F84E80E2}" type="presOf" srcId="{5E352AE2-F6FD-4D4F-8D23-65F70F22BF05}" destId="{0EBBD10F-D3DB-43E1-B1C6-4650073199C8}" srcOrd="0" destOrd="0" presId="urn:microsoft.com/office/officeart/2005/8/layout/hierarchy1"/>
    <dgm:cxn modelId="{6DE09E92-8CBA-442B-9AE7-3707711381BC}" type="presOf" srcId="{E71D0A1B-7028-4603-B95A-A183F530323C}" destId="{6172A0A6-07DD-4CB3-9DE4-D63FEAAF5A36}" srcOrd="0" destOrd="0" presId="urn:microsoft.com/office/officeart/2005/8/layout/hierarchy1"/>
    <dgm:cxn modelId="{839FE49C-06C6-4C43-B774-E8E74937BA6A}" srcId="{5E352AE2-F6FD-4D4F-8D23-65F70F22BF05}" destId="{BDCFF9D6-A486-4E3E-A799-46ED450BBFDA}" srcOrd="1" destOrd="0" parTransId="{A576B8D8-FBEF-4716-800C-347CE64E9B00}" sibTransId="{652A89C2-4D33-4EFD-9900-273A703CE856}"/>
    <dgm:cxn modelId="{90A5ECA7-1966-40E3-A7DC-12D8D669F4B8}" srcId="{5E352AE2-F6FD-4D4F-8D23-65F70F22BF05}" destId="{E71D0A1B-7028-4603-B95A-A183F530323C}" srcOrd="0" destOrd="0" parTransId="{9913A8E5-5F18-41E5-AD8C-56DE8D14BCB4}" sibTransId="{B5A2526F-5E5F-45B9-A57F-EC0A7F713A50}"/>
    <dgm:cxn modelId="{B4FE70B2-77EC-4CC9-87CF-96CC4FDB0C93}" type="presOf" srcId="{8AEB1FA3-A08F-4A30-90E2-653082940083}" destId="{83511754-5720-43E0-9B86-08447D784D55}" srcOrd="0" destOrd="0" presId="urn:microsoft.com/office/officeart/2005/8/layout/hierarchy1"/>
    <dgm:cxn modelId="{91A5D1CA-6F61-4546-97F7-6D85E82D87CF}" type="presOf" srcId="{BDCFF9D6-A486-4E3E-A799-46ED450BBFDA}" destId="{64C7421E-5CD7-4C4F-B713-EA00EE279B69}" srcOrd="0" destOrd="0" presId="urn:microsoft.com/office/officeart/2005/8/layout/hierarchy1"/>
    <dgm:cxn modelId="{2088B145-5D4B-4976-8482-85E3E78C5DCA}" type="presParOf" srcId="{0EBBD10F-D3DB-43E1-B1C6-4650073199C8}" destId="{38351276-E8A3-467C-9A3A-C2FCD97B8CD7}" srcOrd="0" destOrd="0" presId="urn:microsoft.com/office/officeart/2005/8/layout/hierarchy1"/>
    <dgm:cxn modelId="{85F7BD05-CB38-46AC-97DD-B93E70A2C2AE}" type="presParOf" srcId="{38351276-E8A3-467C-9A3A-C2FCD97B8CD7}" destId="{A0F03075-A87A-4ACB-B97E-07955B8704EF}" srcOrd="0" destOrd="0" presId="urn:microsoft.com/office/officeart/2005/8/layout/hierarchy1"/>
    <dgm:cxn modelId="{7A03D453-3023-4333-B9A8-7F4D35016450}" type="presParOf" srcId="{A0F03075-A87A-4ACB-B97E-07955B8704EF}" destId="{619CE4DD-8CFF-4029-BBB4-02C7FCF992DC}" srcOrd="0" destOrd="0" presId="urn:microsoft.com/office/officeart/2005/8/layout/hierarchy1"/>
    <dgm:cxn modelId="{B00851B8-45C9-41C4-94B7-0F514DEADCD3}" type="presParOf" srcId="{A0F03075-A87A-4ACB-B97E-07955B8704EF}" destId="{6172A0A6-07DD-4CB3-9DE4-D63FEAAF5A36}" srcOrd="1" destOrd="0" presId="urn:microsoft.com/office/officeart/2005/8/layout/hierarchy1"/>
    <dgm:cxn modelId="{5E90BC83-5994-480D-8601-42066C4EA087}" type="presParOf" srcId="{38351276-E8A3-467C-9A3A-C2FCD97B8CD7}" destId="{F1FCA02A-46B4-45FD-8926-F686BA70AF02}" srcOrd="1" destOrd="0" presId="urn:microsoft.com/office/officeart/2005/8/layout/hierarchy1"/>
    <dgm:cxn modelId="{39E9DC21-F4F4-4415-BAAE-53492C7B3234}" type="presParOf" srcId="{0EBBD10F-D3DB-43E1-B1C6-4650073199C8}" destId="{542CFCB3-49FF-4CC0-A6EC-EDFE3E249C91}" srcOrd="1" destOrd="0" presId="urn:microsoft.com/office/officeart/2005/8/layout/hierarchy1"/>
    <dgm:cxn modelId="{4C1F18A1-83FD-4EAD-9492-F676D9844719}" type="presParOf" srcId="{542CFCB3-49FF-4CC0-A6EC-EDFE3E249C91}" destId="{991FBCEE-020E-4A3D-9CC9-C4EC1D58FB3C}" srcOrd="0" destOrd="0" presId="urn:microsoft.com/office/officeart/2005/8/layout/hierarchy1"/>
    <dgm:cxn modelId="{D886F71D-B236-4747-9CB5-3D45B0335A06}" type="presParOf" srcId="{991FBCEE-020E-4A3D-9CC9-C4EC1D58FB3C}" destId="{523851DF-6861-4CDD-A805-4D488D0C2D54}" srcOrd="0" destOrd="0" presId="urn:microsoft.com/office/officeart/2005/8/layout/hierarchy1"/>
    <dgm:cxn modelId="{3B1C9D3A-3F85-4681-A5C8-724D73D67AC7}" type="presParOf" srcId="{991FBCEE-020E-4A3D-9CC9-C4EC1D58FB3C}" destId="{64C7421E-5CD7-4C4F-B713-EA00EE279B69}" srcOrd="1" destOrd="0" presId="urn:microsoft.com/office/officeart/2005/8/layout/hierarchy1"/>
    <dgm:cxn modelId="{9FF0E4FF-6A1E-43CF-AE1E-E7C64BEE4635}" type="presParOf" srcId="{542CFCB3-49FF-4CC0-A6EC-EDFE3E249C91}" destId="{654D1BFB-DBC8-4DD6-BE0F-486FC2EC486B}" srcOrd="1" destOrd="0" presId="urn:microsoft.com/office/officeart/2005/8/layout/hierarchy1"/>
    <dgm:cxn modelId="{115B8421-FA07-406B-8B7B-0CD29095846E}" type="presParOf" srcId="{0EBBD10F-D3DB-43E1-B1C6-4650073199C8}" destId="{6542AEEE-D1A3-426B-B4DF-49ADDCC4D013}" srcOrd="2" destOrd="0" presId="urn:microsoft.com/office/officeart/2005/8/layout/hierarchy1"/>
    <dgm:cxn modelId="{3DEB474C-A169-4124-AEEB-691D775C7651}" type="presParOf" srcId="{6542AEEE-D1A3-426B-B4DF-49ADDCC4D013}" destId="{E0950084-1900-40AE-8294-6A3FDC267625}" srcOrd="0" destOrd="0" presId="urn:microsoft.com/office/officeart/2005/8/layout/hierarchy1"/>
    <dgm:cxn modelId="{52428568-92DA-4C05-B74E-D51C4093DA54}" type="presParOf" srcId="{E0950084-1900-40AE-8294-6A3FDC267625}" destId="{331C96FA-5BD7-48A6-B8B4-49E39E75046A}" srcOrd="0" destOrd="0" presId="urn:microsoft.com/office/officeart/2005/8/layout/hierarchy1"/>
    <dgm:cxn modelId="{9B958B8F-4E07-4CA9-8613-BBC9F9FD7CF5}" type="presParOf" srcId="{E0950084-1900-40AE-8294-6A3FDC267625}" destId="{83511754-5720-43E0-9B86-08447D784D55}" srcOrd="1" destOrd="0" presId="urn:microsoft.com/office/officeart/2005/8/layout/hierarchy1"/>
    <dgm:cxn modelId="{30BAB21B-1924-477A-AA2A-CB7F731D9A98}" type="presParOf" srcId="{6542AEEE-D1A3-426B-B4DF-49ADDCC4D013}" destId="{43E8C31C-7A8B-4249-8922-605F0A8C192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CE4DD-8CFF-4029-BBB4-02C7FCF992DC}">
      <dsp:nvSpPr>
        <dsp:cNvPr id="0" name=""/>
        <dsp:cNvSpPr/>
      </dsp:nvSpPr>
      <dsp:spPr>
        <a:xfrm>
          <a:off x="0" y="1165266"/>
          <a:ext cx="2864392" cy="181888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172A0A6-07DD-4CB3-9DE4-D63FEAAF5A36}">
      <dsp:nvSpPr>
        <dsp:cNvPr id="0" name=""/>
        <dsp:cNvSpPr/>
      </dsp:nvSpPr>
      <dsp:spPr>
        <a:xfrm>
          <a:off x="318265" y="1467618"/>
          <a:ext cx="2864392" cy="181888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sr-Cyrl-RS" sz="1100" kern="1200"/>
            <a:t>Разумевање спортског навијања са социокултурног становишта захтева да истражимо како ова активност обликује и обликују културне вредности и друштвене норме заједнице. Различита друштва могу да придају различите нивое значаја спорту и фандому. </a:t>
          </a:r>
          <a:endParaRPr lang="en-US" sz="1100" kern="1200"/>
        </a:p>
      </dsp:txBody>
      <dsp:txXfrm>
        <a:off x="371538" y="1520891"/>
        <a:ext cx="2757846" cy="1712342"/>
      </dsp:txXfrm>
    </dsp:sp>
    <dsp:sp modelId="{523851DF-6861-4CDD-A805-4D488D0C2D54}">
      <dsp:nvSpPr>
        <dsp:cNvPr id="0" name=""/>
        <dsp:cNvSpPr/>
      </dsp:nvSpPr>
      <dsp:spPr>
        <a:xfrm>
          <a:off x="3500923" y="1165266"/>
          <a:ext cx="2864392" cy="181888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4C7421E-5CD7-4C4F-B713-EA00EE279B69}">
      <dsp:nvSpPr>
        <dsp:cNvPr id="0" name=""/>
        <dsp:cNvSpPr/>
      </dsp:nvSpPr>
      <dsp:spPr>
        <a:xfrm>
          <a:off x="3819189" y="1467618"/>
          <a:ext cx="2864392" cy="181888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sr-Cyrl-RS" sz="1100" kern="1200"/>
            <a:t>У основи спортског навијања је формирање колективног идентитета. Осећај припадности већој групи са заједничким интересима може бити посебно оснажујући. Овај осећај идентитета је често толико јак да превазилази географске, расне, па чак и политичке границе. Обожаваоци стварају унутар-групе и ван-групе на основу своје оданости, и то може постати сочиво кроз које тумаче свет. </a:t>
          </a:r>
          <a:endParaRPr lang="en-US" sz="1100" kern="1200"/>
        </a:p>
      </dsp:txBody>
      <dsp:txXfrm>
        <a:off x="3872462" y="1520891"/>
        <a:ext cx="2757846" cy="1712342"/>
      </dsp:txXfrm>
    </dsp:sp>
    <dsp:sp modelId="{331C96FA-5BD7-48A6-B8B4-49E39E75046A}">
      <dsp:nvSpPr>
        <dsp:cNvPr id="0" name=""/>
        <dsp:cNvSpPr/>
      </dsp:nvSpPr>
      <dsp:spPr>
        <a:xfrm>
          <a:off x="7001847" y="1165266"/>
          <a:ext cx="2864392" cy="181888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3511754-5720-43E0-9B86-08447D784D55}">
      <dsp:nvSpPr>
        <dsp:cNvPr id="0" name=""/>
        <dsp:cNvSpPr/>
      </dsp:nvSpPr>
      <dsp:spPr>
        <a:xfrm>
          <a:off x="7320112" y="1467618"/>
          <a:ext cx="2864392" cy="181888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sr-Cyrl-RS" sz="1100" kern="1200"/>
            <a:t>Спортско навијање има и емоционалне и психолошке импликације. Не ради се само о изражавању радости због гола или туге због пораза; ради се о катарзичном ослобађању које долази од тога да сте део нечега већег од себе. </a:t>
          </a:r>
          <a:endParaRPr lang="en-US" sz="1100" kern="1200"/>
        </a:p>
      </dsp:txBody>
      <dsp:txXfrm>
        <a:off x="7373385" y="1520891"/>
        <a:ext cx="2757846" cy="171234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3645-DCFE-47FC-8A66-F9A45A422ED9}"/>
              </a:ext>
            </a:extLst>
          </p:cNvPr>
          <p:cNvSpPr>
            <a:spLocks noGrp="1"/>
          </p:cNvSpPr>
          <p:nvPr>
            <p:ph type="ctrTitle"/>
          </p:nvPr>
        </p:nvSpPr>
        <p:spPr>
          <a:xfrm>
            <a:off x="3221150" y="1247140"/>
            <a:ext cx="7891760" cy="3450844"/>
          </a:xfrm>
        </p:spPr>
        <p:txBody>
          <a:bodyPr anchor="t"/>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AD509FA-7BD7-4D45-998F-0E43038F179C}"/>
              </a:ext>
            </a:extLst>
          </p:cNvPr>
          <p:cNvSpPr>
            <a:spLocks noGrp="1"/>
          </p:cNvSpPr>
          <p:nvPr>
            <p:ph type="subTitle" idx="1"/>
          </p:nvPr>
        </p:nvSpPr>
        <p:spPr>
          <a:xfrm>
            <a:off x="3221150" y="4818126"/>
            <a:ext cx="7891760" cy="126898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Rectangle 8">
            <a:extLst>
              <a:ext uri="{FF2B5EF4-FFF2-40B4-BE49-F238E27FC236}">
                <a16:creationId xmlns:a16="http://schemas.microsoft.com/office/drawing/2014/main" id="{2D03A0B2-4A2F-D846-A5E6-FB7CB9A031F7}"/>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7F573F1D-73A7-FB41-BCAD-FC9AA7DEF4F5}"/>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Date Placeholder 6">
            <a:extLst>
              <a:ext uri="{FF2B5EF4-FFF2-40B4-BE49-F238E27FC236}">
                <a16:creationId xmlns:a16="http://schemas.microsoft.com/office/drawing/2014/main" id="{DDCFA51C-E4FE-4BF2-A2DD-E32DE57D8AD0}"/>
              </a:ext>
            </a:extLst>
          </p:cNvPr>
          <p:cNvSpPr>
            <a:spLocks noGrp="1"/>
          </p:cNvSpPr>
          <p:nvPr>
            <p:ph type="dt" sz="half" idx="10"/>
          </p:nvPr>
        </p:nvSpPr>
        <p:spPr/>
        <p:txBody>
          <a:bodyPr/>
          <a:lstStyle/>
          <a:p>
            <a:pPr algn="r"/>
            <a:fld id="{1449AA12-8195-4182-A7AC-2E7E59DFBDAF}" type="datetimeFigureOut">
              <a:rPr lang="en-US" smtClean="0"/>
              <a:pPr algn="r"/>
              <a:t>9/25/2023</a:t>
            </a:fld>
            <a:endParaRPr lang="en-US"/>
          </a:p>
        </p:txBody>
      </p:sp>
      <p:sp>
        <p:nvSpPr>
          <p:cNvPr id="8" name="Footer Placeholder 7">
            <a:extLst>
              <a:ext uri="{FF2B5EF4-FFF2-40B4-BE49-F238E27FC236}">
                <a16:creationId xmlns:a16="http://schemas.microsoft.com/office/drawing/2014/main" id="{5A438448-FC2D-4A2F-B7C0-04AC50311EAA}"/>
              </a:ext>
            </a:extLst>
          </p:cNvPr>
          <p:cNvSpPr>
            <a:spLocks noGrp="1"/>
          </p:cNvSpPr>
          <p:nvPr>
            <p:ph type="ftr" sz="quarter" idx="11"/>
          </p:nvPr>
        </p:nvSpPr>
        <p:spPr>
          <a:xfrm>
            <a:off x="3221150" y="6292850"/>
            <a:ext cx="4114800" cy="365125"/>
          </a:xfrm>
        </p:spPr>
        <p:txBody>
          <a:bodyPr/>
          <a:lstStyle/>
          <a:p>
            <a:pPr algn="l"/>
            <a:endParaRPr lang="en-US" dirty="0"/>
          </a:p>
        </p:txBody>
      </p:sp>
      <p:sp>
        <p:nvSpPr>
          <p:cNvPr id="11" name="Slide Number Placeholder 10">
            <a:extLst>
              <a:ext uri="{FF2B5EF4-FFF2-40B4-BE49-F238E27FC236}">
                <a16:creationId xmlns:a16="http://schemas.microsoft.com/office/drawing/2014/main" id="{3B07C67E-EAD9-47D8-9559-4E091BC03BA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504369710"/>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5DD8-8608-4B55-96D8-0AB848C02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3CC0B-7B21-422D-937D-FBD49EE939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0EAFA-89BC-43E9-8EB9-B6B3CD136E43}"/>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5" name="Footer Placeholder 4">
            <a:extLst>
              <a:ext uri="{FF2B5EF4-FFF2-40B4-BE49-F238E27FC236}">
                <a16:creationId xmlns:a16="http://schemas.microsoft.com/office/drawing/2014/main" id="{A3850944-70C2-487F-A102-58CDFB94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7B7B8-A972-455E-9D8C-9B8026A5306D}"/>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51" name="Rectangle 50">
            <a:extLst>
              <a:ext uri="{FF2B5EF4-FFF2-40B4-BE49-F238E27FC236}">
                <a16:creationId xmlns:a16="http://schemas.microsoft.com/office/drawing/2014/main" id="{CCC95119-6D9D-3542-9E0E-4171B33DC9C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FC92F19-7317-314C-81B7-43B8B687F4E4}"/>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7339045"/>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F2-AA0E-4F0C-9AD6-2353021573D7}"/>
              </a:ext>
            </a:extLst>
          </p:cNvPr>
          <p:cNvSpPr>
            <a:spLocks noGrp="1"/>
          </p:cNvSpPr>
          <p:nvPr>
            <p:ph type="title"/>
          </p:nvPr>
        </p:nvSpPr>
        <p:spPr>
          <a:xfrm>
            <a:off x="3221150" y="1251674"/>
            <a:ext cx="7891760" cy="2914688"/>
          </a:xfrm>
        </p:spPr>
        <p:txBody>
          <a:bodyPr anchor="t"/>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7937807-96B8-4061-A845-1287216BF53B}"/>
              </a:ext>
            </a:extLst>
          </p:cNvPr>
          <p:cNvSpPr>
            <a:spLocks noGrp="1"/>
          </p:cNvSpPr>
          <p:nvPr>
            <p:ph type="body" idx="1"/>
          </p:nvPr>
        </p:nvSpPr>
        <p:spPr>
          <a:xfrm>
            <a:off x="3221150" y="4818126"/>
            <a:ext cx="7891760" cy="1271524"/>
          </a:xfrm>
        </p:spPr>
        <p:txBody>
          <a:bodyPr anchor="b"/>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AF346-9503-4767-BCB4-84B823E27419}"/>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5" name="Footer Placeholder 4">
            <a:extLst>
              <a:ext uri="{FF2B5EF4-FFF2-40B4-BE49-F238E27FC236}">
                <a16:creationId xmlns:a16="http://schemas.microsoft.com/office/drawing/2014/main" id="{5259605B-A39D-4BEE-B46F-16CF13FA0BA7}"/>
              </a:ext>
            </a:extLst>
          </p:cNvPr>
          <p:cNvSpPr>
            <a:spLocks noGrp="1"/>
          </p:cNvSpPr>
          <p:nvPr>
            <p:ph type="ftr" sz="quarter" idx="11"/>
          </p:nvPr>
        </p:nvSpPr>
        <p:spPr>
          <a:xfrm>
            <a:off x="3221150" y="6292850"/>
            <a:ext cx="4114800" cy="365125"/>
          </a:xfrm>
        </p:spPr>
        <p:txBody>
          <a:bodyPr/>
          <a:lstStyle/>
          <a:p>
            <a:endParaRPr lang="en-US"/>
          </a:p>
        </p:txBody>
      </p:sp>
      <p:sp>
        <p:nvSpPr>
          <p:cNvPr id="6" name="Slide Number Placeholder 5">
            <a:extLst>
              <a:ext uri="{FF2B5EF4-FFF2-40B4-BE49-F238E27FC236}">
                <a16:creationId xmlns:a16="http://schemas.microsoft.com/office/drawing/2014/main" id="{2575834A-942D-410B-A430-43F9E01FC5F9}"/>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4AD199D5-C485-D449-9804-F755E0907B51}"/>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4290D1A7-C550-2540-86C9-EB0FB2EB2E71}"/>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1917068215"/>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CAD2-C321-4E81-AEBE-696A90E2D9A4}"/>
              </a:ext>
            </a:extLst>
          </p:cNvPr>
          <p:cNvSpPr>
            <a:spLocks noGrp="1"/>
          </p:cNvSpPr>
          <p:nvPr>
            <p:ph type="title"/>
          </p:nvPr>
        </p:nvSpPr>
        <p:spPr>
          <a:xfrm>
            <a:off x="1587710" y="455362"/>
            <a:ext cx="9486690" cy="155041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EF20CD1-0E09-4415-911C-0F5B7341DD80}"/>
              </a:ext>
            </a:extLst>
          </p:cNvPr>
          <p:cNvSpPr>
            <a:spLocks noGrp="1"/>
          </p:cNvSpPr>
          <p:nvPr>
            <p:ph sz="half" idx="1"/>
          </p:nvPr>
        </p:nvSpPr>
        <p:spPr>
          <a:xfrm>
            <a:off x="1587709" y="2160016"/>
            <a:ext cx="4425437" cy="39270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963EDD-031A-49CA-9130-067550BD0D55}"/>
              </a:ext>
            </a:extLst>
          </p:cNvPr>
          <p:cNvSpPr>
            <a:spLocks noGrp="1"/>
          </p:cNvSpPr>
          <p:nvPr>
            <p:ph sz="half" idx="2"/>
          </p:nvPr>
        </p:nvSpPr>
        <p:spPr>
          <a:xfrm>
            <a:off x="6648963" y="2160016"/>
            <a:ext cx="4425437" cy="39270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0808E79-A0BE-49F3-AE92-7EE5CC78F1A6}"/>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6" name="Footer Placeholder 5">
            <a:extLst>
              <a:ext uri="{FF2B5EF4-FFF2-40B4-BE49-F238E27FC236}">
                <a16:creationId xmlns:a16="http://schemas.microsoft.com/office/drawing/2014/main" id="{2898B87C-BF1E-47CF-9A4E-FD4BE32C05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06E71-46F6-469C-A9CA-E707EBE51B58}"/>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052659F6-6B3B-A545-A45F-FAD238210D47}"/>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0637F8-15DE-2240-8BF8-D6E57A337B1A}"/>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0731250"/>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B26D-64DE-4314-8BD2-25FD618FB46D}"/>
              </a:ext>
            </a:extLst>
          </p:cNvPr>
          <p:cNvSpPr>
            <a:spLocks noGrp="1"/>
          </p:cNvSpPr>
          <p:nvPr>
            <p:ph type="title"/>
          </p:nvPr>
        </p:nvSpPr>
        <p:spPr>
          <a:xfrm>
            <a:off x="1591056" y="457200"/>
            <a:ext cx="9521854" cy="15544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9D77613-5CEE-4B05-A937-CD43EAAABF38}"/>
              </a:ext>
            </a:extLst>
          </p:cNvPr>
          <p:cNvSpPr>
            <a:spLocks noGrp="1"/>
          </p:cNvSpPr>
          <p:nvPr>
            <p:ph type="body" idx="1"/>
          </p:nvPr>
        </p:nvSpPr>
        <p:spPr>
          <a:xfrm>
            <a:off x="1591057"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43E4779-3B5A-4993-9C7F-FB19F1633F5D}"/>
              </a:ext>
            </a:extLst>
          </p:cNvPr>
          <p:cNvSpPr>
            <a:spLocks noGrp="1"/>
          </p:cNvSpPr>
          <p:nvPr>
            <p:ph sz="half" idx="2"/>
          </p:nvPr>
        </p:nvSpPr>
        <p:spPr>
          <a:xfrm>
            <a:off x="1591056" y="2988998"/>
            <a:ext cx="4425697" cy="3098112"/>
          </a:xfrm>
        </p:spPr>
        <p:txBody>
          <a:bodyPr/>
          <a:lstStyle>
            <a:lvl1pPr>
              <a:defRPr sz="2000"/>
            </a:lvl1pPr>
            <a:lvl2pPr>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B51081A-685C-4C18-9AE9-425106A02F6B}"/>
              </a:ext>
            </a:extLst>
          </p:cNvPr>
          <p:cNvSpPr>
            <a:spLocks noGrp="1"/>
          </p:cNvSpPr>
          <p:nvPr>
            <p:ph type="body" sz="quarter" idx="3"/>
          </p:nvPr>
        </p:nvSpPr>
        <p:spPr>
          <a:xfrm>
            <a:off x="6687214"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780F424-FE3A-4B7D-B60C-7AEA2118A585}"/>
              </a:ext>
            </a:extLst>
          </p:cNvPr>
          <p:cNvSpPr>
            <a:spLocks noGrp="1"/>
          </p:cNvSpPr>
          <p:nvPr>
            <p:ph sz="quarter" idx="4"/>
          </p:nvPr>
        </p:nvSpPr>
        <p:spPr>
          <a:xfrm>
            <a:off x="6687214" y="2988998"/>
            <a:ext cx="4425696" cy="3098112"/>
          </a:xfrm>
        </p:spPr>
        <p:txBody>
          <a:bodyPr/>
          <a:lstStyle>
            <a:lvl1pPr>
              <a:defRPr sz="2000"/>
            </a:lvl1pPr>
            <a:lvl2pPr>
              <a:defRPr sz="1800"/>
            </a:lvl2pPr>
            <a:lvl3pPr>
              <a:defRPr sz="16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864D2A96-CD7D-41BC-BDBE-5E29B7C0B325}"/>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8" name="Footer Placeholder 7">
            <a:extLst>
              <a:ext uri="{FF2B5EF4-FFF2-40B4-BE49-F238E27FC236}">
                <a16:creationId xmlns:a16="http://schemas.microsoft.com/office/drawing/2014/main" id="{2CD1471D-6DDE-4E56-84E9-48136966A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A3F451-CF28-4F57-B844-52A665440A0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2" name="Rectangle 11">
            <a:extLst>
              <a:ext uri="{FF2B5EF4-FFF2-40B4-BE49-F238E27FC236}">
                <a16:creationId xmlns:a16="http://schemas.microsoft.com/office/drawing/2014/main" id="{2D1FA03E-7A83-AB41-BB4B-25B04946559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702630-3C98-A142-9D04-1D852974DC2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221676"/>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D7A-4502-49C3-BAFB-6D46F7A2E2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B67EE-A167-43D1-9C58-7B736CF28B64}"/>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4" name="Footer Placeholder 3">
            <a:extLst>
              <a:ext uri="{FF2B5EF4-FFF2-40B4-BE49-F238E27FC236}">
                <a16:creationId xmlns:a16="http://schemas.microsoft.com/office/drawing/2014/main" id="{3C5605B7-599B-450E-9E8D-2A9AE3F30F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5BD2B1-8C5F-430B-A0F2-CD5281AB75E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8" name="Rectangle 7">
            <a:extLst>
              <a:ext uri="{FF2B5EF4-FFF2-40B4-BE49-F238E27FC236}">
                <a16:creationId xmlns:a16="http://schemas.microsoft.com/office/drawing/2014/main" id="{1DBA877B-B45A-BD48-8FC8-E752E7D7174F}"/>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F3343D-2AFA-B544-B40A-315F5EC680B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9490067"/>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308016-71BA-4CD3-918D-51613F7F4DF5}"/>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3" name="Footer Placeholder 2">
            <a:extLst>
              <a:ext uri="{FF2B5EF4-FFF2-40B4-BE49-F238E27FC236}">
                <a16:creationId xmlns:a16="http://schemas.microsoft.com/office/drawing/2014/main" id="{95B24F46-0425-47C6-9FFB-F69AFFFE89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CE7A99-1593-4189-A514-8209CC32A2EA}"/>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7" name="Rectangle 6">
            <a:extLst>
              <a:ext uri="{FF2B5EF4-FFF2-40B4-BE49-F238E27FC236}">
                <a16:creationId xmlns:a16="http://schemas.microsoft.com/office/drawing/2014/main" id="{11C15DFD-AB97-AB43-A6C9-2808708C91B4}"/>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05BA89-ECA6-2247-ABBB-3C67160202E9}"/>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2810316"/>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933B-3FC6-4B08-9FBE-2DD48307A4D4}"/>
              </a:ext>
            </a:extLst>
          </p:cNvPr>
          <p:cNvSpPr>
            <a:spLocks noGrp="1"/>
          </p:cNvSpPr>
          <p:nvPr>
            <p:ph type="title"/>
          </p:nvPr>
        </p:nvSpPr>
        <p:spPr>
          <a:xfrm>
            <a:off x="1587712" y="455362"/>
            <a:ext cx="4043440" cy="1584512"/>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77FBD4A-4514-4DCE-8F18-914DF3F4EED1}"/>
              </a:ext>
            </a:extLst>
          </p:cNvPr>
          <p:cNvSpPr>
            <a:spLocks noGrp="1"/>
          </p:cNvSpPr>
          <p:nvPr>
            <p:ph idx="1"/>
          </p:nvPr>
        </p:nvSpPr>
        <p:spPr>
          <a:xfrm>
            <a:off x="6271232" y="565151"/>
            <a:ext cx="5358384" cy="5521960"/>
          </a:xfrm>
        </p:spPr>
        <p:txBody>
          <a:bodyPr>
            <a:normAutofit/>
          </a:bodyPr>
          <a:lstStyle>
            <a:lvl1pPr>
              <a:defRPr sz="2200"/>
            </a:lvl1pPr>
            <a:lvl2pPr>
              <a:defRPr sz="1900"/>
            </a:lvl2pPr>
            <a:lvl3pPr>
              <a:defRPr sz="17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AF18C85-0675-4202-B796-352766854939}"/>
              </a:ext>
            </a:extLst>
          </p:cNvPr>
          <p:cNvSpPr>
            <a:spLocks noGrp="1"/>
          </p:cNvSpPr>
          <p:nvPr>
            <p:ph type="body" sz="half" idx="2"/>
          </p:nvPr>
        </p:nvSpPr>
        <p:spPr>
          <a:xfrm>
            <a:off x="1587712" y="2039874"/>
            <a:ext cx="4043440"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079E5-F934-4D04-866F-F7CB5B08ACC4}"/>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6" name="Footer Placeholder 5">
            <a:extLst>
              <a:ext uri="{FF2B5EF4-FFF2-40B4-BE49-F238E27FC236}">
                <a16:creationId xmlns:a16="http://schemas.microsoft.com/office/drawing/2014/main" id="{E705FC94-7915-439A-B937-F02D1BB03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69B19-4156-4584-B1DC-4F42F200B915}"/>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DC1B6031-8ABE-F648-8E05-3D08D0D54B53}"/>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DABD855-35E6-BE4F-8B03-FD12DDB32E10}"/>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048674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1F3B-090C-4BB5-84BE-8ED0FC5981A5}"/>
              </a:ext>
            </a:extLst>
          </p:cNvPr>
          <p:cNvSpPr>
            <a:spLocks noGrp="1"/>
          </p:cNvSpPr>
          <p:nvPr>
            <p:ph type="title"/>
          </p:nvPr>
        </p:nvSpPr>
        <p:spPr>
          <a:xfrm>
            <a:off x="1587711" y="455362"/>
            <a:ext cx="4043436" cy="1584512"/>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397C49E-9426-4B24-B2A7-C54B89DA60A3}"/>
              </a:ext>
            </a:extLst>
          </p:cNvPr>
          <p:cNvSpPr>
            <a:spLocks noGrp="1"/>
          </p:cNvSpPr>
          <p:nvPr>
            <p:ph type="pic" idx="1"/>
          </p:nvPr>
        </p:nvSpPr>
        <p:spPr>
          <a:xfrm>
            <a:off x="6271232" y="565150"/>
            <a:ext cx="5355607" cy="55226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BC7F011-0A5F-44E9-88CD-C95A33351B45}"/>
              </a:ext>
            </a:extLst>
          </p:cNvPr>
          <p:cNvSpPr>
            <a:spLocks noGrp="1"/>
          </p:cNvSpPr>
          <p:nvPr>
            <p:ph type="body" sz="half" idx="2"/>
          </p:nvPr>
        </p:nvSpPr>
        <p:spPr>
          <a:xfrm>
            <a:off x="1587711" y="2039874"/>
            <a:ext cx="4043436"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721C85-27BB-4533-A21B-C379FE03A944}"/>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6" name="Footer Placeholder 5">
            <a:extLst>
              <a:ext uri="{FF2B5EF4-FFF2-40B4-BE49-F238E27FC236}">
                <a16:creationId xmlns:a16="http://schemas.microsoft.com/office/drawing/2014/main" id="{35018850-01F1-4247-9BFD-1DDC5DDDC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B365A9-4C28-480F-B370-2DFF234B73F7}"/>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920EAFF3-0A84-F84B-90E4-A596F00B3DC2}"/>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392559-3C15-B249-93C9-B0F7E9E5DDD8}"/>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3576622"/>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53B0-59B2-4B39-93E0-DCFBB932C82A}"/>
              </a:ext>
            </a:extLst>
          </p:cNvPr>
          <p:cNvSpPr>
            <a:spLocks noGrp="1"/>
          </p:cNvSpPr>
          <p:nvPr>
            <p:ph type="title"/>
          </p:nvPr>
        </p:nvSpPr>
        <p:spPr>
          <a:xfrm>
            <a:off x="1587710" y="455362"/>
            <a:ext cx="9525200" cy="1550419"/>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18C5F7B-98AC-425B-80BD-6C6F3032D0CE}"/>
              </a:ext>
            </a:extLst>
          </p:cNvPr>
          <p:cNvSpPr>
            <a:spLocks noGrp="1"/>
          </p:cNvSpPr>
          <p:nvPr>
            <p:ph type="body" orient="vert" idx="1"/>
          </p:nvPr>
        </p:nvSpPr>
        <p:spPr>
          <a:xfrm>
            <a:off x="1587710" y="2160016"/>
            <a:ext cx="9525200" cy="39261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C88C2EE-2433-424A-878C-24514FF5D44F}"/>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5" name="Footer Placeholder 4">
            <a:extLst>
              <a:ext uri="{FF2B5EF4-FFF2-40B4-BE49-F238E27FC236}">
                <a16:creationId xmlns:a16="http://schemas.microsoft.com/office/drawing/2014/main" id="{1FFEFD20-ADE2-40F3-A071-6D1E97F8F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7D1D5-5E92-48E1-9475-EC122D3FE61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60FCF945-5CF3-5542-A36A-9CBB738E735E}"/>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7D61B-66C5-4341-8F2D-129A9E4D8283}"/>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010661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47FBCF-6EDB-4883-92D4-612F4D1C5589}"/>
              </a:ext>
            </a:extLst>
          </p:cNvPr>
          <p:cNvSpPr>
            <a:spLocks noGrp="1"/>
          </p:cNvSpPr>
          <p:nvPr>
            <p:ph type="title" orient="vert"/>
          </p:nvPr>
        </p:nvSpPr>
        <p:spPr>
          <a:xfrm>
            <a:off x="8846380" y="565149"/>
            <a:ext cx="2266530" cy="56118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9D2DF8-B588-416F-AA11-9F3A0DDE6765}"/>
              </a:ext>
            </a:extLst>
          </p:cNvPr>
          <p:cNvSpPr>
            <a:spLocks noGrp="1"/>
          </p:cNvSpPr>
          <p:nvPr>
            <p:ph type="body" orient="vert" idx="1"/>
          </p:nvPr>
        </p:nvSpPr>
        <p:spPr>
          <a:xfrm>
            <a:off x="1587710" y="565149"/>
            <a:ext cx="7088929" cy="5611813"/>
          </a:xfrm>
        </p:spPr>
        <p:txBody>
          <a:bodyPr vert="eaVert"/>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72F7B1D-405D-4EE7-9A23-3F21916C9503}"/>
              </a:ext>
            </a:extLst>
          </p:cNvPr>
          <p:cNvSpPr>
            <a:spLocks noGrp="1"/>
          </p:cNvSpPr>
          <p:nvPr>
            <p:ph type="dt" sz="half" idx="10"/>
          </p:nvPr>
        </p:nvSpPr>
        <p:spPr/>
        <p:txBody>
          <a:bodyPr/>
          <a:lstStyle/>
          <a:p>
            <a:fld id="{1449AA12-8195-4182-A7AC-2E7E59DFBDAF}" type="datetimeFigureOut">
              <a:rPr lang="en-US" smtClean="0"/>
              <a:t>9/25/2023</a:t>
            </a:fld>
            <a:endParaRPr lang="en-US"/>
          </a:p>
        </p:txBody>
      </p:sp>
      <p:sp>
        <p:nvSpPr>
          <p:cNvPr id="5" name="Footer Placeholder 4">
            <a:extLst>
              <a:ext uri="{FF2B5EF4-FFF2-40B4-BE49-F238E27FC236}">
                <a16:creationId xmlns:a16="http://schemas.microsoft.com/office/drawing/2014/main" id="{D27B9304-686C-431A-8E7F-D9DD19F4D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A240B-DB2E-46ED-8AC6-744B2C1C70E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2F275F2C-778B-864A-8379-6D0726B18FDC}"/>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0051C8-76B3-384B-BCF1-60BB80301FCD}"/>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1136370"/>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ACD69-D2F4-4938-B590-C414049017E0}"/>
              </a:ext>
            </a:extLst>
          </p:cNvPr>
          <p:cNvSpPr>
            <a:spLocks noGrp="1"/>
          </p:cNvSpPr>
          <p:nvPr>
            <p:ph type="title"/>
          </p:nvPr>
        </p:nvSpPr>
        <p:spPr>
          <a:xfrm>
            <a:off x="1587710" y="455362"/>
            <a:ext cx="9486690" cy="1550419"/>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2E762BD4-BA0F-4CA4-BAE3-DF2B5087C045}"/>
              </a:ext>
            </a:extLst>
          </p:cNvPr>
          <p:cNvSpPr>
            <a:spLocks noGrp="1"/>
          </p:cNvSpPr>
          <p:nvPr>
            <p:ph type="body" idx="1"/>
          </p:nvPr>
        </p:nvSpPr>
        <p:spPr>
          <a:xfrm>
            <a:off x="1587710" y="2160016"/>
            <a:ext cx="9486690" cy="3926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80B2FEE-249E-42F1-94D8-A8C0759EF471}"/>
              </a:ext>
            </a:extLst>
          </p:cNvPr>
          <p:cNvSpPr>
            <a:spLocks noGrp="1"/>
          </p:cNvSpPr>
          <p:nvPr>
            <p:ph type="dt" sz="half" idx="2"/>
          </p:nvPr>
        </p:nvSpPr>
        <p:spPr>
          <a:xfrm>
            <a:off x="8018632" y="6292850"/>
            <a:ext cx="3094278"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49AA12-8195-4182-A7AC-2E7E59DFBDAF}" type="datetimeFigureOut">
              <a:rPr lang="en-US" smtClean="0"/>
              <a:pPr/>
              <a:t>9/25/2023</a:t>
            </a:fld>
            <a:endParaRPr lang="en-US"/>
          </a:p>
        </p:txBody>
      </p:sp>
      <p:sp>
        <p:nvSpPr>
          <p:cNvPr id="5" name="Footer Placeholder 4">
            <a:extLst>
              <a:ext uri="{FF2B5EF4-FFF2-40B4-BE49-F238E27FC236}">
                <a16:creationId xmlns:a16="http://schemas.microsoft.com/office/drawing/2014/main" id="{8560C617-A890-4920-83B0-143C03349066}"/>
              </a:ext>
            </a:extLst>
          </p:cNvPr>
          <p:cNvSpPr>
            <a:spLocks noGrp="1"/>
          </p:cNvSpPr>
          <p:nvPr>
            <p:ph type="ftr" sz="quarter" idx="3"/>
          </p:nvPr>
        </p:nvSpPr>
        <p:spPr>
          <a:xfrm>
            <a:off x="1587711" y="6292850"/>
            <a:ext cx="41148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4F1B4F1-B06B-4BBE-BFFF-C0B386E2449E}"/>
              </a:ext>
            </a:extLst>
          </p:cNvPr>
          <p:cNvSpPr>
            <a:spLocks noGrp="1"/>
          </p:cNvSpPr>
          <p:nvPr>
            <p:ph type="sldNum" sz="quarter" idx="4"/>
          </p:nvPr>
        </p:nvSpPr>
        <p:spPr>
          <a:xfrm>
            <a:off x="11149574" y="6292850"/>
            <a:ext cx="813816"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742286765"/>
      </p:ext>
    </p:extLst>
  </p:cSld>
  <p:clrMap bg1="dk1" tx1="lt1" bg2="dk2" tx2="lt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ransition spd="slow">
    <p:wipe/>
  </p:transition>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8F843D-1C1B-C740-AC27-E3238D0F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merican Football Player">
            <a:extLst>
              <a:ext uri="{FF2B5EF4-FFF2-40B4-BE49-F238E27FC236}">
                <a16:creationId xmlns:a16="http://schemas.microsoft.com/office/drawing/2014/main" id="{AA7DCC01-2175-22FB-B7C8-F4A9044E897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6273" b="6250"/>
          <a:stretch/>
        </p:blipFill>
        <p:spPr>
          <a:xfrm>
            <a:off x="3048" y="10"/>
            <a:ext cx="12188952" cy="6857990"/>
          </a:xfrm>
          <a:prstGeom prst="rect">
            <a:avLst/>
          </a:prstGeom>
        </p:spPr>
      </p:pic>
      <p:sp>
        <p:nvSpPr>
          <p:cNvPr id="11" name="Rectangle">
            <a:extLst>
              <a:ext uri="{FF2B5EF4-FFF2-40B4-BE49-F238E27FC236}">
                <a16:creationId xmlns:a16="http://schemas.microsoft.com/office/drawing/2014/main" id="{44037D61-FFBD-0342-90C5-D1AD7C899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4092341"/>
            <a:ext cx="12188949" cy="2190751"/>
          </a:xfrm>
          <a:prstGeom prst="rect">
            <a:avLst/>
          </a:prstGeom>
          <a:solidFill>
            <a:schemeClr val="bg1">
              <a:alpha val="85000"/>
            </a:schemeClr>
          </a:solidFill>
          <a:ln w="12700">
            <a:miter lim="400000"/>
          </a:ln>
        </p:spPr>
        <p:txBody>
          <a:bodyPr lIns="50800" tIns="50800" rIns="50800" bIns="50800" anchor="ctr"/>
          <a:lstStyle/>
          <a:p>
            <a:pPr algn="ctr" defTabSz="457200"/>
            <a:endParaRPr sz="2600" cap="all" dirty="0">
              <a:solidFill>
                <a:srgbClr val="FFFFFF"/>
              </a:solidFill>
              <a:sym typeface="Avenir Next"/>
            </a:endParaRPr>
          </a:p>
        </p:txBody>
      </p:sp>
      <p:sp>
        <p:nvSpPr>
          <p:cNvPr id="2" name="Title 1"/>
          <p:cNvSpPr>
            <a:spLocks noGrp="1"/>
          </p:cNvSpPr>
          <p:nvPr>
            <p:ph type="ctrTitle"/>
          </p:nvPr>
        </p:nvSpPr>
        <p:spPr>
          <a:xfrm>
            <a:off x="1659749" y="4284640"/>
            <a:ext cx="9626949" cy="1134452"/>
          </a:xfrm>
        </p:spPr>
        <p:txBody>
          <a:bodyPr anchor="ctr">
            <a:normAutofit/>
          </a:bodyPr>
          <a:lstStyle/>
          <a:p>
            <a:pPr algn="ctr"/>
            <a:r>
              <a:rPr lang="ru" sz="2400" dirty="0">
                <a:latin typeface="Times New Roman"/>
                <a:ea typeface="Calibri Light"/>
                <a:cs typeface="Times New Roman"/>
              </a:rPr>
              <a:t>СОЦИОЛОШКИ АСПЕКТИ СПОРТСКОГ НАВИЈАЊА И ПРИПАДНОСТ  СУБКУЛТУРИ НАВИЈАЧКИХ ГРУПА</a:t>
            </a:r>
            <a:endParaRPr lang="en-US" sz="2400"/>
          </a:p>
        </p:txBody>
      </p:sp>
      <p:sp>
        <p:nvSpPr>
          <p:cNvPr id="3" name="Subtitle 2"/>
          <p:cNvSpPr>
            <a:spLocks noGrp="1"/>
          </p:cNvSpPr>
          <p:nvPr>
            <p:ph type="subTitle" idx="1"/>
          </p:nvPr>
        </p:nvSpPr>
        <p:spPr>
          <a:xfrm>
            <a:off x="1659749" y="5431280"/>
            <a:ext cx="9626949" cy="613921"/>
          </a:xfrm>
        </p:spPr>
        <p:txBody>
          <a:bodyPr>
            <a:normAutofit/>
          </a:bodyPr>
          <a:lstStyle/>
          <a:p>
            <a:pPr algn="ctr"/>
            <a:r>
              <a:rPr lang="en-US" sz="2000" b="1" err="1"/>
              <a:t>Новак</a:t>
            </a:r>
            <a:r>
              <a:rPr lang="en-US" sz="2000" b="1" dirty="0"/>
              <a:t> </a:t>
            </a:r>
            <a:r>
              <a:rPr lang="en-US" sz="2000" b="1" err="1"/>
              <a:t>Ћорсовић</a:t>
            </a:r>
            <a:endParaRPr lang="en-US" sz="2000" b="1"/>
          </a:p>
        </p:txBody>
      </p:sp>
      <p:sp>
        <p:nvSpPr>
          <p:cNvPr id="13" name="Rectangle 12">
            <a:extLst>
              <a:ext uri="{FF2B5EF4-FFF2-40B4-BE49-F238E27FC236}">
                <a16:creationId xmlns:a16="http://schemas.microsoft.com/office/drawing/2014/main" id="{D5B0F748-7FA7-4DDF-89A3-7F1D8EE1F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903E872-C07A-4030-B584-D321D40CA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5127362" y="455362"/>
            <a:ext cx="6881728" cy="1550419"/>
          </a:xfrm>
        </p:spPr>
        <p:txBody>
          <a:bodyPr>
            <a:normAutofit/>
          </a:bodyPr>
          <a:lstStyle/>
          <a:p>
            <a:r>
              <a:rPr lang="en-US" sz="4000" err="1"/>
              <a:t>Увод</a:t>
            </a:r>
            <a:endParaRPr lang="en-US" sz="3200"/>
          </a:p>
        </p:txBody>
      </p:sp>
      <p:pic>
        <p:nvPicPr>
          <p:cNvPr id="4" name="Picture 3">
            <a:extLst>
              <a:ext uri="{FF2B5EF4-FFF2-40B4-BE49-F238E27FC236}">
                <a16:creationId xmlns:a16="http://schemas.microsoft.com/office/drawing/2014/main" id="{4A448322-D20C-3616-B78C-04207FE23792}"/>
              </a:ext>
            </a:extLst>
          </p:cNvPr>
          <p:cNvPicPr>
            <a:picLocks noChangeAspect="1"/>
          </p:cNvPicPr>
          <p:nvPr/>
        </p:nvPicPr>
        <p:blipFill rotWithShape="1">
          <a:blip r:embed="rId2"/>
          <a:srcRect l="42046" r="12682" b="-1"/>
          <a:stretch/>
        </p:blipFill>
        <p:spPr>
          <a:xfrm>
            <a:off x="20" y="10"/>
            <a:ext cx="4651228" cy="6857990"/>
          </a:xfrm>
          <a:prstGeom prst="rect">
            <a:avLst/>
          </a:prstGeom>
        </p:spPr>
      </p:pic>
      <p:sp>
        <p:nvSpPr>
          <p:cNvPr id="28" name="Rectangle 27">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5127362" y="1709256"/>
            <a:ext cx="6881728" cy="4376912"/>
          </a:xfrm>
        </p:spPr>
        <p:txBody>
          <a:bodyPr vert="horz" lIns="91440" tIns="45720" rIns="91440" bIns="45720" rtlCol="0" anchor="t">
            <a:noAutofit/>
          </a:bodyPr>
          <a:lstStyle/>
          <a:p>
            <a:pPr>
              <a:lnSpc>
                <a:spcPct val="100000"/>
              </a:lnSpc>
            </a:pPr>
            <a:r>
              <a:rPr lang="sr-Latn-RS" sz="1800" dirty="0" err="1">
                <a:latin typeface="Times New Roman"/>
                <a:cs typeface="Times New Roman"/>
              </a:rPr>
              <a:t>Спортско</a:t>
            </a:r>
            <a:r>
              <a:rPr lang="sr-Latn-RS" sz="1800" dirty="0">
                <a:latin typeface="Times New Roman"/>
                <a:cs typeface="Times New Roman"/>
              </a:rPr>
              <a:t> </a:t>
            </a:r>
            <a:r>
              <a:rPr lang="sr-Latn-RS" sz="1800" dirty="0" err="1">
                <a:latin typeface="Times New Roman"/>
                <a:cs typeface="Times New Roman"/>
              </a:rPr>
              <a:t>навијање</a:t>
            </a:r>
            <a:r>
              <a:rPr lang="sr-Latn-RS" sz="1800" dirty="0">
                <a:latin typeface="Times New Roman"/>
                <a:cs typeface="Times New Roman"/>
              </a:rPr>
              <a:t> и </a:t>
            </a:r>
            <a:r>
              <a:rPr lang="sr-Latn-RS" sz="1800" dirty="0" err="1">
                <a:latin typeface="Times New Roman"/>
                <a:cs typeface="Times New Roman"/>
              </a:rPr>
              <a:t>навијачке</a:t>
            </a:r>
            <a:r>
              <a:rPr lang="sr-Latn-RS" sz="1800" dirty="0">
                <a:latin typeface="Times New Roman"/>
                <a:cs typeface="Times New Roman"/>
              </a:rPr>
              <a:t> </a:t>
            </a:r>
            <a:r>
              <a:rPr lang="sr-Latn-RS" sz="1800" dirty="0" err="1">
                <a:latin typeface="Times New Roman"/>
                <a:cs typeface="Times New Roman"/>
              </a:rPr>
              <a:t>субкултуре</a:t>
            </a:r>
            <a:r>
              <a:rPr lang="sr-Latn-RS" sz="1800" dirty="0">
                <a:latin typeface="Times New Roman"/>
                <a:cs typeface="Times New Roman"/>
              </a:rPr>
              <a:t> </a:t>
            </a:r>
            <a:r>
              <a:rPr lang="sr-Latn-RS" sz="1800" dirty="0" err="1">
                <a:latin typeface="Times New Roman"/>
                <a:cs typeface="Times New Roman"/>
              </a:rPr>
              <a:t>нуде</a:t>
            </a:r>
            <a:r>
              <a:rPr lang="sr-Latn-RS" sz="1800" dirty="0">
                <a:latin typeface="Times New Roman"/>
                <a:cs typeface="Times New Roman"/>
              </a:rPr>
              <a:t> </a:t>
            </a:r>
            <a:r>
              <a:rPr lang="sr-Latn-RS" sz="1800" dirty="0" err="1">
                <a:latin typeface="Times New Roman"/>
                <a:cs typeface="Times New Roman"/>
              </a:rPr>
              <a:t>динамично</a:t>
            </a:r>
            <a:r>
              <a:rPr lang="sr-Latn-RS" sz="1800" dirty="0">
                <a:latin typeface="Times New Roman"/>
                <a:cs typeface="Times New Roman"/>
              </a:rPr>
              <a:t> и </a:t>
            </a:r>
            <a:r>
              <a:rPr lang="sr-Latn-RS" sz="1800" dirty="0" err="1">
                <a:latin typeface="Times New Roman"/>
                <a:cs typeface="Times New Roman"/>
              </a:rPr>
              <a:t>вишеструко</a:t>
            </a:r>
            <a:r>
              <a:rPr lang="sr-Latn-RS" sz="1800" dirty="0">
                <a:latin typeface="Times New Roman"/>
                <a:cs typeface="Times New Roman"/>
              </a:rPr>
              <a:t> </a:t>
            </a:r>
            <a:r>
              <a:rPr lang="sr-Latn-RS" sz="1800" dirty="0" err="1">
                <a:latin typeface="Times New Roman"/>
                <a:cs typeface="Times New Roman"/>
              </a:rPr>
              <a:t>сочиво</a:t>
            </a:r>
            <a:r>
              <a:rPr lang="sr-Latn-RS" sz="1800" dirty="0">
                <a:latin typeface="Times New Roman"/>
                <a:cs typeface="Times New Roman"/>
              </a:rPr>
              <a:t> </a:t>
            </a:r>
            <a:r>
              <a:rPr lang="sr-Latn-RS" sz="1800" dirty="0" err="1">
                <a:latin typeface="Times New Roman"/>
                <a:cs typeface="Times New Roman"/>
              </a:rPr>
              <a:t>кроз</a:t>
            </a:r>
            <a:r>
              <a:rPr lang="sr-Latn-RS" sz="1800" dirty="0">
                <a:latin typeface="Times New Roman"/>
                <a:cs typeface="Times New Roman"/>
              </a:rPr>
              <a:t> </a:t>
            </a:r>
            <a:r>
              <a:rPr lang="sr-Latn-RS" sz="1800" dirty="0" err="1">
                <a:latin typeface="Times New Roman"/>
                <a:cs typeface="Times New Roman"/>
              </a:rPr>
              <a:t>које</a:t>
            </a:r>
            <a:r>
              <a:rPr lang="sr-Latn-RS" sz="1800" dirty="0">
                <a:latin typeface="Times New Roman"/>
                <a:cs typeface="Times New Roman"/>
              </a:rPr>
              <a:t> </a:t>
            </a:r>
            <a:r>
              <a:rPr lang="sr-Latn-RS" sz="1800" dirty="0" err="1">
                <a:latin typeface="Times New Roman"/>
                <a:cs typeface="Times New Roman"/>
              </a:rPr>
              <a:t>се</a:t>
            </a:r>
            <a:r>
              <a:rPr lang="sr-Latn-RS" sz="1800" dirty="0">
                <a:latin typeface="Times New Roman"/>
                <a:cs typeface="Times New Roman"/>
              </a:rPr>
              <a:t> </a:t>
            </a:r>
            <a:r>
              <a:rPr lang="sr-Latn-RS" sz="1800" dirty="0" err="1">
                <a:latin typeface="Times New Roman"/>
                <a:cs typeface="Times New Roman"/>
              </a:rPr>
              <a:t>могу</a:t>
            </a:r>
            <a:r>
              <a:rPr lang="sr-Latn-RS" sz="1800" dirty="0">
                <a:latin typeface="Times New Roman"/>
                <a:cs typeface="Times New Roman"/>
              </a:rPr>
              <a:t> </a:t>
            </a:r>
            <a:r>
              <a:rPr lang="sr-Latn-RS" sz="1800" dirty="0" err="1">
                <a:latin typeface="Times New Roman"/>
                <a:cs typeface="Times New Roman"/>
              </a:rPr>
              <a:t>истражити</a:t>
            </a:r>
            <a:r>
              <a:rPr lang="sr-Latn-RS" sz="1800" dirty="0">
                <a:latin typeface="Times New Roman"/>
                <a:cs typeface="Times New Roman"/>
              </a:rPr>
              <a:t> и </a:t>
            </a:r>
            <a:r>
              <a:rPr lang="sr-Latn-RS" sz="1800" dirty="0" err="1">
                <a:latin typeface="Times New Roman"/>
                <a:cs typeface="Times New Roman"/>
              </a:rPr>
              <a:t>разумети</a:t>
            </a:r>
            <a:r>
              <a:rPr lang="sr-Latn-RS" sz="1800" dirty="0">
                <a:latin typeface="Times New Roman"/>
                <a:cs typeface="Times New Roman"/>
              </a:rPr>
              <a:t> </a:t>
            </a:r>
            <a:r>
              <a:rPr lang="sr-Latn-RS" sz="1800" dirty="0" err="1">
                <a:latin typeface="Times New Roman"/>
                <a:cs typeface="Times New Roman"/>
              </a:rPr>
              <a:t>социолошки</a:t>
            </a:r>
            <a:r>
              <a:rPr lang="sr-Latn-RS" sz="1800" dirty="0">
                <a:latin typeface="Times New Roman"/>
                <a:cs typeface="Times New Roman"/>
              </a:rPr>
              <a:t> </a:t>
            </a:r>
            <a:r>
              <a:rPr lang="sr-Latn-RS" sz="1800" dirty="0" err="1">
                <a:latin typeface="Times New Roman"/>
                <a:cs typeface="Times New Roman"/>
              </a:rPr>
              <a:t>аспекти</a:t>
            </a:r>
            <a:r>
              <a:rPr lang="sr-Latn-RS" sz="1800" dirty="0">
                <a:latin typeface="Times New Roman"/>
                <a:cs typeface="Times New Roman"/>
              </a:rPr>
              <a:t> </a:t>
            </a:r>
            <a:r>
              <a:rPr lang="sr-Latn-RS" sz="1800" dirty="0" err="1">
                <a:latin typeface="Times New Roman"/>
                <a:cs typeface="Times New Roman"/>
              </a:rPr>
              <a:t>идентитета</a:t>
            </a:r>
            <a:r>
              <a:rPr lang="sr-Latn-RS" sz="1800" dirty="0">
                <a:latin typeface="Times New Roman"/>
                <a:cs typeface="Times New Roman"/>
              </a:rPr>
              <a:t>, </a:t>
            </a:r>
            <a:r>
              <a:rPr lang="sr-Latn-RS" sz="1800" dirty="0" err="1">
                <a:latin typeface="Times New Roman"/>
                <a:cs typeface="Times New Roman"/>
              </a:rPr>
              <a:t>припадности</a:t>
            </a:r>
            <a:r>
              <a:rPr lang="sr-Latn-RS" sz="1800" dirty="0">
                <a:latin typeface="Times New Roman"/>
                <a:cs typeface="Times New Roman"/>
              </a:rPr>
              <a:t> и </a:t>
            </a:r>
            <a:r>
              <a:rPr lang="sr-Latn-RS" sz="1800" dirty="0" err="1">
                <a:latin typeface="Times New Roman"/>
                <a:cs typeface="Times New Roman"/>
              </a:rPr>
              <a:t>друштвеног</a:t>
            </a:r>
            <a:r>
              <a:rPr lang="sr-Latn-RS" sz="1800" dirty="0">
                <a:latin typeface="Times New Roman"/>
                <a:cs typeface="Times New Roman"/>
              </a:rPr>
              <a:t> </a:t>
            </a:r>
            <a:r>
              <a:rPr lang="sr-Latn-RS" sz="1800" dirty="0" err="1">
                <a:latin typeface="Times New Roman"/>
                <a:cs typeface="Times New Roman"/>
              </a:rPr>
              <a:t>утицаја</a:t>
            </a:r>
            <a:r>
              <a:rPr lang="sr-Latn-RS" sz="1800" dirty="0">
                <a:latin typeface="Times New Roman"/>
                <a:cs typeface="Times New Roman"/>
              </a:rPr>
              <a:t>.</a:t>
            </a:r>
          </a:p>
          <a:p>
            <a:pPr>
              <a:lnSpc>
                <a:spcPct val="100000"/>
              </a:lnSpc>
            </a:pPr>
            <a:r>
              <a:rPr lang="sr-Latn-RS" sz="1800" dirty="0" err="1">
                <a:latin typeface="Times New Roman"/>
                <a:cs typeface="Times New Roman"/>
              </a:rPr>
              <a:t>Овај</a:t>
            </a:r>
            <a:r>
              <a:rPr lang="sr-Latn-RS" sz="1800" dirty="0">
                <a:latin typeface="Times New Roman"/>
                <a:cs typeface="Times New Roman"/>
              </a:rPr>
              <a:t> </a:t>
            </a:r>
            <a:r>
              <a:rPr lang="sr-Latn-RS" sz="1800" dirty="0" err="1">
                <a:latin typeface="Times New Roman"/>
                <a:cs typeface="Times New Roman"/>
              </a:rPr>
              <a:t>рад</a:t>
            </a:r>
            <a:r>
              <a:rPr lang="sr-Latn-RS" sz="1800" dirty="0">
                <a:latin typeface="Times New Roman"/>
                <a:cs typeface="Times New Roman"/>
              </a:rPr>
              <a:t> </a:t>
            </a:r>
            <a:r>
              <a:rPr lang="sr-Latn-RS" sz="1800" dirty="0" err="1">
                <a:latin typeface="Times New Roman"/>
                <a:cs typeface="Times New Roman"/>
              </a:rPr>
              <a:t>има</a:t>
            </a:r>
            <a:r>
              <a:rPr lang="sr-Latn-RS" sz="1800" dirty="0">
                <a:latin typeface="Times New Roman"/>
                <a:cs typeface="Times New Roman"/>
              </a:rPr>
              <a:t> </a:t>
            </a:r>
            <a:r>
              <a:rPr lang="sr-Latn-RS" sz="1800" dirty="0" err="1">
                <a:latin typeface="Times New Roman"/>
                <a:cs typeface="Times New Roman"/>
              </a:rPr>
              <a:t>за</a:t>
            </a:r>
            <a:r>
              <a:rPr lang="sr-Latn-RS" sz="1800" dirty="0">
                <a:latin typeface="Times New Roman"/>
                <a:cs typeface="Times New Roman"/>
              </a:rPr>
              <a:t> </a:t>
            </a:r>
            <a:r>
              <a:rPr lang="sr-Latn-RS" sz="1800" dirty="0" err="1">
                <a:latin typeface="Times New Roman"/>
                <a:cs typeface="Times New Roman"/>
              </a:rPr>
              <a:t>циљ</a:t>
            </a:r>
            <a:r>
              <a:rPr lang="sr-Latn-RS" sz="1800" dirty="0">
                <a:latin typeface="Times New Roman"/>
                <a:cs typeface="Times New Roman"/>
              </a:rPr>
              <a:t> </a:t>
            </a:r>
            <a:r>
              <a:rPr lang="sr-Latn-RS" sz="1800" dirty="0" err="1">
                <a:latin typeface="Times New Roman"/>
                <a:cs typeface="Times New Roman"/>
              </a:rPr>
              <a:t>да</a:t>
            </a:r>
            <a:r>
              <a:rPr lang="sr-Latn-RS" sz="1800" dirty="0">
                <a:latin typeface="Times New Roman"/>
                <a:cs typeface="Times New Roman"/>
              </a:rPr>
              <a:t> </a:t>
            </a:r>
            <a:r>
              <a:rPr lang="sr-Latn-RS" sz="1800" dirty="0" err="1">
                <a:latin typeface="Times New Roman"/>
                <a:cs typeface="Times New Roman"/>
              </a:rPr>
              <a:t>сецира</a:t>
            </a:r>
            <a:r>
              <a:rPr lang="sr-Latn-RS" sz="1800" dirty="0">
                <a:latin typeface="Times New Roman"/>
                <a:cs typeface="Times New Roman"/>
              </a:rPr>
              <a:t> </a:t>
            </a:r>
            <a:r>
              <a:rPr lang="sr-Latn-RS" sz="1800" dirty="0" err="1">
                <a:latin typeface="Times New Roman"/>
                <a:cs typeface="Times New Roman"/>
              </a:rPr>
              <a:t>различите</a:t>
            </a:r>
            <a:r>
              <a:rPr lang="sr-Latn-RS" sz="1800" dirty="0">
                <a:latin typeface="Times New Roman"/>
                <a:cs typeface="Times New Roman"/>
              </a:rPr>
              <a:t> </a:t>
            </a:r>
            <a:r>
              <a:rPr lang="sr-Latn-RS" sz="1800" dirty="0" err="1">
                <a:latin typeface="Times New Roman"/>
                <a:cs typeface="Times New Roman"/>
              </a:rPr>
              <a:t>слојеве</a:t>
            </a:r>
            <a:r>
              <a:rPr lang="sr-Latn-RS" sz="1800" dirty="0">
                <a:latin typeface="Times New Roman"/>
                <a:cs typeface="Times New Roman"/>
              </a:rPr>
              <a:t> </a:t>
            </a:r>
            <a:r>
              <a:rPr lang="sr-Latn-RS" sz="1800" dirty="0" err="1">
                <a:latin typeface="Times New Roman"/>
                <a:cs typeface="Times New Roman"/>
              </a:rPr>
              <a:t>спортског</a:t>
            </a:r>
            <a:r>
              <a:rPr lang="sr-Latn-RS" sz="1800" dirty="0">
                <a:latin typeface="Times New Roman"/>
                <a:cs typeface="Times New Roman"/>
              </a:rPr>
              <a:t> </a:t>
            </a:r>
            <a:r>
              <a:rPr lang="sr-Latn-RS" sz="1800" dirty="0" err="1">
                <a:latin typeface="Times New Roman"/>
                <a:cs typeface="Times New Roman"/>
              </a:rPr>
              <a:t>навијања</a:t>
            </a:r>
            <a:r>
              <a:rPr lang="sr-Latn-RS" sz="1800" dirty="0">
                <a:latin typeface="Times New Roman"/>
                <a:cs typeface="Times New Roman"/>
              </a:rPr>
              <a:t> и </a:t>
            </a:r>
            <a:r>
              <a:rPr lang="sr-Latn-RS" sz="1800" dirty="0" err="1">
                <a:latin typeface="Times New Roman"/>
                <a:cs typeface="Times New Roman"/>
              </a:rPr>
              <a:t>навијачких</a:t>
            </a:r>
            <a:r>
              <a:rPr lang="sr-Latn-RS" sz="1800" dirty="0">
                <a:latin typeface="Times New Roman"/>
                <a:cs typeface="Times New Roman"/>
              </a:rPr>
              <a:t> </a:t>
            </a:r>
            <a:r>
              <a:rPr lang="sr-Latn-RS" sz="1800" dirty="0" err="1">
                <a:latin typeface="Times New Roman"/>
                <a:cs typeface="Times New Roman"/>
              </a:rPr>
              <a:t>субкултура</a:t>
            </a:r>
            <a:r>
              <a:rPr lang="sr-Latn-RS" sz="1800" dirty="0">
                <a:latin typeface="Times New Roman"/>
                <a:cs typeface="Times New Roman"/>
              </a:rPr>
              <a:t>, </a:t>
            </a:r>
            <a:r>
              <a:rPr lang="sr-Latn-RS" sz="1800" dirty="0" err="1">
                <a:latin typeface="Times New Roman"/>
                <a:cs typeface="Times New Roman"/>
              </a:rPr>
              <a:t>фокусирајући</a:t>
            </a:r>
            <a:r>
              <a:rPr lang="sr-Latn-RS" sz="1800" dirty="0">
                <a:latin typeface="Times New Roman"/>
                <a:cs typeface="Times New Roman"/>
              </a:rPr>
              <a:t> </a:t>
            </a:r>
            <a:r>
              <a:rPr lang="sr-Latn-RS" sz="1800" dirty="0" err="1">
                <a:latin typeface="Times New Roman"/>
                <a:cs typeface="Times New Roman"/>
              </a:rPr>
              <a:t>се</a:t>
            </a:r>
            <a:r>
              <a:rPr lang="sr-Latn-RS" sz="1800" dirty="0">
                <a:latin typeface="Times New Roman"/>
                <a:cs typeface="Times New Roman"/>
              </a:rPr>
              <a:t> </a:t>
            </a:r>
            <a:r>
              <a:rPr lang="sr-Latn-RS" sz="1800" dirty="0" err="1">
                <a:latin typeface="Times New Roman"/>
                <a:cs typeface="Times New Roman"/>
              </a:rPr>
              <a:t>на</a:t>
            </a:r>
            <a:r>
              <a:rPr lang="sr-Latn-RS" sz="1800" dirty="0">
                <a:latin typeface="Times New Roman"/>
                <a:cs typeface="Times New Roman"/>
              </a:rPr>
              <a:t> </a:t>
            </a:r>
            <a:r>
              <a:rPr lang="sr-Latn-RS" sz="1800" dirty="0" err="1">
                <a:latin typeface="Times New Roman"/>
                <a:cs typeface="Times New Roman"/>
              </a:rPr>
              <a:t>њихову</a:t>
            </a:r>
            <a:r>
              <a:rPr lang="sr-Latn-RS" sz="1800" dirty="0">
                <a:latin typeface="Times New Roman"/>
                <a:cs typeface="Times New Roman"/>
              </a:rPr>
              <a:t> </a:t>
            </a:r>
            <a:r>
              <a:rPr lang="sr-Latn-RS" sz="1800" dirty="0" err="1">
                <a:latin typeface="Times New Roman"/>
                <a:cs typeface="Times New Roman"/>
              </a:rPr>
              <a:t>улогу</a:t>
            </a:r>
            <a:r>
              <a:rPr lang="sr-Latn-RS" sz="1800" dirty="0">
                <a:latin typeface="Times New Roman"/>
                <a:cs typeface="Times New Roman"/>
              </a:rPr>
              <a:t> у </a:t>
            </a:r>
            <a:r>
              <a:rPr lang="sr-Latn-RS" sz="1800" dirty="0" err="1">
                <a:latin typeface="Times New Roman"/>
                <a:cs typeface="Times New Roman"/>
              </a:rPr>
              <a:t>формирању</a:t>
            </a:r>
            <a:r>
              <a:rPr lang="sr-Latn-RS" sz="1800" dirty="0">
                <a:latin typeface="Times New Roman"/>
                <a:cs typeface="Times New Roman"/>
              </a:rPr>
              <a:t> </a:t>
            </a:r>
            <a:r>
              <a:rPr lang="sr-Latn-RS" sz="1800" dirty="0" err="1">
                <a:latin typeface="Times New Roman"/>
                <a:cs typeface="Times New Roman"/>
              </a:rPr>
              <a:t>индивидуалног</a:t>
            </a:r>
            <a:r>
              <a:rPr lang="sr-Latn-RS" sz="1800" dirty="0">
                <a:latin typeface="Times New Roman"/>
                <a:cs typeface="Times New Roman"/>
              </a:rPr>
              <a:t> </a:t>
            </a:r>
            <a:r>
              <a:rPr lang="sr-Latn-RS" sz="1800" dirty="0" err="1">
                <a:latin typeface="Times New Roman"/>
                <a:cs typeface="Times New Roman"/>
              </a:rPr>
              <a:t>идентитета</a:t>
            </a:r>
            <a:r>
              <a:rPr lang="sr-Latn-RS" sz="1800" dirty="0">
                <a:latin typeface="Times New Roman"/>
                <a:cs typeface="Times New Roman"/>
              </a:rPr>
              <a:t>, </a:t>
            </a:r>
            <a:r>
              <a:rPr lang="sr-Latn-RS" sz="1800" dirty="0" err="1">
                <a:latin typeface="Times New Roman"/>
                <a:cs typeface="Times New Roman"/>
              </a:rPr>
              <a:t>емоционалном</a:t>
            </a:r>
            <a:r>
              <a:rPr lang="sr-Latn-RS" sz="1800" dirty="0">
                <a:latin typeface="Times New Roman"/>
                <a:cs typeface="Times New Roman"/>
              </a:rPr>
              <a:t> </a:t>
            </a:r>
            <a:r>
              <a:rPr lang="sr-Latn-RS" sz="1800" dirty="0" err="1">
                <a:latin typeface="Times New Roman"/>
                <a:cs typeface="Times New Roman"/>
              </a:rPr>
              <a:t>улагању</a:t>
            </a:r>
            <a:r>
              <a:rPr lang="sr-Latn-RS" sz="1800" dirty="0">
                <a:latin typeface="Times New Roman"/>
                <a:cs typeface="Times New Roman"/>
              </a:rPr>
              <a:t>, </a:t>
            </a:r>
            <a:r>
              <a:rPr lang="sr-Latn-RS" sz="1800" dirty="0" err="1">
                <a:latin typeface="Times New Roman"/>
                <a:cs typeface="Times New Roman"/>
              </a:rPr>
              <a:t>друштвеној</a:t>
            </a:r>
            <a:r>
              <a:rPr lang="sr-Latn-RS" sz="1800" dirty="0">
                <a:latin typeface="Times New Roman"/>
                <a:cs typeface="Times New Roman"/>
              </a:rPr>
              <a:t> </a:t>
            </a:r>
            <a:r>
              <a:rPr lang="sr-Latn-RS" sz="1800" dirty="0" err="1">
                <a:latin typeface="Times New Roman"/>
                <a:cs typeface="Times New Roman"/>
              </a:rPr>
              <a:t>кохезији</a:t>
            </a:r>
            <a:r>
              <a:rPr lang="sr-Latn-RS" sz="1800" dirty="0">
                <a:latin typeface="Times New Roman"/>
                <a:cs typeface="Times New Roman"/>
              </a:rPr>
              <a:t> и </a:t>
            </a:r>
            <a:r>
              <a:rPr lang="sr-Latn-RS" sz="1800" dirty="0" err="1">
                <a:latin typeface="Times New Roman"/>
                <a:cs typeface="Times New Roman"/>
              </a:rPr>
              <a:t>њиховом</a:t>
            </a:r>
            <a:r>
              <a:rPr lang="sr-Latn-RS" sz="1800" dirty="0">
                <a:latin typeface="Times New Roman"/>
                <a:cs typeface="Times New Roman"/>
              </a:rPr>
              <a:t> </a:t>
            </a:r>
            <a:r>
              <a:rPr lang="sr-Latn-RS" sz="1800" dirty="0" err="1">
                <a:latin typeface="Times New Roman"/>
                <a:cs typeface="Times New Roman"/>
              </a:rPr>
              <a:t>утицају</a:t>
            </a:r>
            <a:r>
              <a:rPr lang="sr-Latn-RS" sz="1800" dirty="0">
                <a:latin typeface="Times New Roman"/>
                <a:cs typeface="Times New Roman"/>
              </a:rPr>
              <a:t> </a:t>
            </a:r>
            <a:r>
              <a:rPr lang="sr-Latn-RS" sz="1800" dirty="0" err="1">
                <a:latin typeface="Times New Roman"/>
                <a:cs typeface="Times New Roman"/>
              </a:rPr>
              <a:t>на</a:t>
            </a:r>
            <a:r>
              <a:rPr lang="sr-Latn-RS" sz="1800" dirty="0">
                <a:latin typeface="Times New Roman"/>
                <a:cs typeface="Times New Roman"/>
              </a:rPr>
              <a:t> </a:t>
            </a:r>
            <a:r>
              <a:rPr lang="sr-Latn-RS" sz="1800" dirty="0" err="1">
                <a:latin typeface="Times New Roman"/>
                <a:cs typeface="Times New Roman"/>
              </a:rPr>
              <a:t>јавни</a:t>
            </a:r>
            <a:r>
              <a:rPr lang="sr-Latn-RS" sz="1800" dirty="0">
                <a:latin typeface="Times New Roman"/>
                <a:cs typeface="Times New Roman"/>
              </a:rPr>
              <a:t> </a:t>
            </a:r>
            <a:r>
              <a:rPr lang="sr-Latn-RS" sz="1800" dirty="0" err="1">
                <a:latin typeface="Times New Roman"/>
                <a:cs typeface="Times New Roman"/>
              </a:rPr>
              <a:t>дискурс</a:t>
            </a:r>
            <a:r>
              <a:rPr lang="sr-Latn-RS" sz="1800" dirty="0">
                <a:latin typeface="Times New Roman"/>
                <a:cs typeface="Times New Roman"/>
              </a:rPr>
              <a:t> и </a:t>
            </a:r>
            <a:r>
              <a:rPr lang="sr-Latn-RS" sz="1800" dirty="0" err="1">
                <a:latin typeface="Times New Roman"/>
                <a:cs typeface="Times New Roman"/>
              </a:rPr>
              <a:t>друштвене</a:t>
            </a:r>
            <a:r>
              <a:rPr lang="sr-Latn-RS" sz="1800" dirty="0">
                <a:latin typeface="Times New Roman"/>
                <a:cs typeface="Times New Roman"/>
              </a:rPr>
              <a:t> </a:t>
            </a:r>
            <a:r>
              <a:rPr lang="sr-Latn-RS" sz="1800" dirty="0" err="1">
                <a:latin typeface="Times New Roman"/>
                <a:cs typeface="Times New Roman"/>
              </a:rPr>
              <a:t>норме</a:t>
            </a:r>
            <a:endParaRPr lang="sr-Latn-RS" sz="1800" dirty="0">
              <a:latin typeface="Times New Roman"/>
              <a:cs typeface="Times New Roman"/>
            </a:endParaRPr>
          </a:p>
          <a:p>
            <a:pPr>
              <a:lnSpc>
                <a:spcPct val="100000"/>
              </a:lnSpc>
            </a:pPr>
            <a:r>
              <a:rPr lang="sr-Latn-RS" sz="1800" dirty="0" err="1">
                <a:latin typeface="Times New Roman"/>
                <a:cs typeface="Times New Roman"/>
              </a:rPr>
              <a:t>Док</a:t>
            </a:r>
            <a:r>
              <a:rPr lang="sr-Latn-RS" sz="1800" dirty="0">
                <a:latin typeface="Times New Roman"/>
                <a:cs typeface="Times New Roman"/>
              </a:rPr>
              <a:t> </a:t>
            </a:r>
            <a:r>
              <a:rPr lang="sr-Latn-RS" sz="1800" dirty="0" err="1">
                <a:latin typeface="Times New Roman"/>
                <a:cs typeface="Times New Roman"/>
              </a:rPr>
              <a:t>се</a:t>
            </a:r>
            <a:r>
              <a:rPr lang="sr-Latn-RS" sz="1800" dirty="0">
                <a:latin typeface="Times New Roman"/>
                <a:cs typeface="Times New Roman"/>
              </a:rPr>
              <a:t> </a:t>
            </a:r>
            <a:r>
              <a:rPr lang="sr-Latn-RS" sz="1800" dirty="0" err="1">
                <a:latin typeface="Times New Roman"/>
                <a:cs typeface="Times New Roman"/>
              </a:rPr>
              <a:t>крећемо</a:t>
            </a:r>
            <a:r>
              <a:rPr lang="sr-Latn-RS" sz="1800" dirty="0">
                <a:latin typeface="Times New Roman"/>
                <a:cs typeface="Times New Roman"/>
              </a:rPr>
              <a:t> </a:t>
            </a:r>
            <a:r>
              <a:rPr lang="sr-Latn-RS" sz="1800" dirty="0" err="1">
                <a:latin typeface="Times New Roman"/>
                <a:cs typeface="Times New Roman"/>
              </a:rPr>
              <a:t>кроз</a:t>
            </a:r>
            <a:r>
              <a:rPr lang="sr-Latn-RS" sz="1800" dirty="0">
                <a:latin typeface="Times New Roman"/>
                <a:cs typeface="Times New Roman"/>
              </a:rPr>
              <a:t> </a:t>
            </a:r>
            <a:r>
              <a:rPr lang="sr-Latn-RS" sz="1800" dirty="0" err="1">
                <a:latin typeface="Times New Roman"/>
                <a:cs typeface="Times New Roman"/>
              </a:rPr>
              <a:t>ове</a:t>
            </a:r>
            <a:r>
              <a:rPr lang="sr-Latn-RS" sz="1800" dirty="0">
                <a:latin typeface="Times New Roman"/>
                <a:cs typeface="Times New Roman"/>
              </a:rPr>
              <a:t> </a:t>
            </a:r>
            <a:r>
              <a:rPr lang="sr-Latn-RS" sz="1800" dirty="0" err="1">
                <a:latin typeface="Times New Roman"/>
                <a:cs typeface="Times New Roman"/>
              </a:rPr>
              <a:t>различите</a:t>
            </a:r>
            <a:r>
              <a:rPr lang="sr-Latn-RS" sz="1800" dirty="0">
                <a:latin typeface="Times New Roman"/>
                <a:cs typeface="Times New Roman"/>
              </a:rPr>
              <a:t> </a:t>
            </a:r>
            <a:r>
              <a:rPr lang="sr-Latn-RS" sz="1800" dirty="0" err="1">
                <a:latin typeface="Times New Roman"/>
                <a:cs typeface="Times New Roman"/>
              </a:rPr>
              <a:t>теме</a:t>
            </a:r>
            <a:r>
              <a:rPr lang="sr-Latn-RS" sz="1800" dirty="0">
                <a:latin typeface="Times New Roman"/>
                <a:cs typeface="Times New Roman"/>
              </a:rPr>
              <a:t> и </a:t>
            </a:r>
            <a:r>
              <a:rPr lang="sr-Latn-RS" sz="1800" dirty="0" err="1">
                <a:latin typeface="Times New Roman"/>
                <a:cs typeface="Times New Roman"/>
              </a:rPr>
              <a:t>димензије</a:t>
            </a:r>
            <a:r>
              <a:rPr lang="sr-Latn-RS" sz="1800" dirty="0">
                <a:latin typeface="Times New Roman"/>
                <a:cs typeface="Times New Roman"/>
              </a:rPr>
              <a:t>, </a:t>
            </a:r>
            <a:r>
              <a:rPr lang="sr-Latn-RS" sz="1800" dirty="0" err="1">
                <a:latin typeface="Times New Roman"/>
                <a:cs typeface="Times New Roman"/>
              </a:rPr>
              <a:t>преплићемо</a:t>
            </a:r>
            <a:r>
              <a:rPr lang="sr-Latn-RS" sz="1800" dirty="0">
                <a:latin typeface="Times New Roman"/>
                <a:cs typeface="Times New Roman"/>
              </a:rPr>
              <a:t> </a:t>
            </a:r>
            <a:r>
              <a:rPr lang="sr-Latn-RS" sz="1800" dirty="0" err="1">
                <a:latin typeface="Times New Roman"/>
                <a:cs typeface="Times New Roman"/>
              </a:rPr>
              <a:t>теоријске</a:t>
            </a:r>
            <a:r>
              <a:rPr lang="sr-Latn-RS" sz="1800" dirty="0">
                <a:latin typeface="Times New Roman"/>
                <a:cs typeface="Times New Roman"/>
              </a:rPr>
              <a:t> </a:t>
            </a:r>
            <a:r>
              <a:rPr lang="sr-Latn-RS" sz="1800" dirty="0" err="1">
                <a:latin typeface="Times New Roman"/>
                <a:cs typeface="Times New Roman"/>
              </a:rPr>
              <a:t>оквире</a:t>
            </a:r>
            <a:r>
              <a:rPr lang="sr-Latn-RS" sz="1800" dirty="0">
                <a:latin typeface="Times New Roman"/>
                <a:cs typeface="Times New Roman"/>
              </a:rPr>
              <a:t> </a:t>
            </a:r>
            <a:r>
              <a:rPr lang="sr-Latn-RS" sz="1800" dirty="0" err="1">
                <a:latin typeface="Times New Roman"/>
                <a:cs typeface="Times New Roman"/>
              </a:rPr>
              <a:t>са</a:t>
            </a:r>
            <a:r>
              <a:rPr lang="sr-Latn-RS" sz="1800" dirty="0">
                <a:latin typeface="Times New Roman"/>
                <a:cs typeface="Times New Roman"/>
              </a:rPr>
              <a:t> </a:t>
            </a:r>
            <a:r>
              <a:rPr lang="sr-Latn-RS" sz="1800" dirty="0" err="1">
                <a:latin typeface="Times New Roman"/>
                <a:cs typeface="Times New Roman"/>
              </a:rPr>
              <a:t>студијама</a:t>
            </a:r>
            <a:r>
              <a:rPr lang="sr-Latn-RS" sz="1800" dirty="0">
                <a:latin typeface="Times New Roman"/>
                <a:cs typeface="Times New Roman"/>
              </a:rPr>
              <a:t> </a:t>
            </a:r>
            <a:r>
              <a:rPr lang="sr-Latn-RS" sz="1800" dirty="0" err="1">
                <a:latin typeface="Times New Roman"/>
                <a:cs typeface="Times New Roman"/>
              </a:rPr>
              <a:t>случаја</a:t>
            </a:r>
            <a:r>
              <a:rPr lang="sr-Latn-RS" sz="1800" dirty="0">
                <a:latin typeface="Times New Roman"/>
                <a:cs typeface="Times New Roman"/>
              </a:rPr>
              <a:t>, </a:t>
            </a:r>
            <a:r>
              <a:rPr lang="sr-Latn-RS" sz="1800" dirty="0" err="1">
                <a:latin typeface="Times New Roman"/>
                <a:cs typeface="Times New Roman"/>
              </a:rPr>
              <a:t>посебно</a:t>
            </a:r>
            <a:r>
              <a:rPr lang="sr-Latn-RS" sz="1800" dirty="0">
                <a:latin typeface="Times New Roman"/>
                <a:cs typeface="Times New Roman"/>
              </a:rPr>
              <a:t> </a:t>
            </a:r>
            <a:r>
              <a:rPr lang="sr-Latn-RS" sz="1800" dirty="0" err="1">
                <a:latin typeface="Times New Roman"/>
                <a:cs typeface="Times New Roman"/>
              </a:rPr>
              <a:t>фокусирајући</a:t>
            </a:r>
            <a:r>
              <a:rPr lang="sr-Latn-RS" sz="1800" dirty="0">
                <a:latin typeface="Times New Roman"/>
                <a:cs typeface="Times New Roman"/>
              </a:rPr>
              <a:t> </a:t>
            </a:r>
            <a:r>
              <a:rPr lang="sr-Latn-RS" sz="1800" dirty="0" err="1">
                <a:latin typeface="Times New Roman"/>
                <a:cs typeface="Times New Roman"/>
              </a:rPr>
              <a:t>се</a:t>
            </a:r>
            <a:r>
              <a:rPr lang="sr-Latn-RS" sz="1800" dirty="0">
                <a:latin typeface="Times New Roman"/>
                <a:cs typeface="Times New Roman"/>
              </a:rPr>
              <a:t> </a:t>
            </a:r>
            <a:r>
              <a:rPr lang="sr-Latn-RS" sz="1800" dirty="0" err="1">
                <a:latin typeface="Times New Roman"/>
                <a:cs typeface="Times New Roman"/>
              </a:rPr>
              <a:t>на</a:t>
            </a:r>
            <a:r>
              <a:rPr lang="sr-Latn-RS" sz="1800" dirty="0">
                <a:latin typeface="Times New Roman"/>
                <a:cs typeface="Times New Roman"/>
              </a:rPr>
              <a:t> </a:t>
            </a:r>
            <a:r>
              <a:rPr lang="sr-Latn-RS" sz="1800" dirty="0" err="1">
                <a:latin typeface="Times New Roman"/>
                <a:cs typeface="Times New Roman"/>
              </a:rPr>
              <a:t>навијачке</a:t>
            </a:r>
            <a:r>
              <a:rPr lang="sr-Latn-RS" sz="1800" dirty="0">
                <a:latin typeface="Times New Roman"/>
                <a:cs typeface="Times New Roman"/>
              </a:rPr>
              <a:t> </a:t>
            </a:r>
            <a:r>
              <a:rPr lang="sr-Latn-RS" sz="1800" dirty="0" err="1">
                <a:latin typeface="Times New Roman"/>
                <a:cs typeface="Times New Roman"/>
              </a:rPr>
              <a:t>групе</a:t>
            </a:r>
            <a:r>
              <a:rPr lang="sr-Latn-RS" sz="1800" dirty="0">
                <a:latin typeface="Times New Roman"/>
                <a:cs typeface="Times New Roman"/>
              </a:rPr>
              <a:t> </a:t>
            </a:r>
            <a:r>
              <a:rPr lang="sr-Latn-RS" sz="1800" dirty="0" err="1">
                <a:latin typeface="Times New Roman"/>
                <a:cs typeface="Times New Roman"/>
              </a:rPr>
              <a:t>Црвене</a:t>
            </a:r>
            <a:r>
              <a:rPr lang="sr-Latn-RS" sz="1800" dirty="0">
                <a:latin typeface="Times New Roman"/>
                <a:cs typeface="Times New Roman"/>
              </a:rPr>
              <a:t> </a:t>
            </a:r>
            <a:r>
              <a:rPr lang="sr-Latn-RS" sz="1800" dirty="0" err="1">
                <a:latin typeface="Times New Roman"/>
                <a:cs typeface="Times New Roman"/>
              </a:rPr>
              <a:t>звезде</a:t>
            </a:r>
            <a:r>
              <a:rPr lang="sr-Latn-RS" sz="1800" dirty="0">
                <a:latin typeface="Times New Roman"/>
                <a:cs typeface="Times New Roman"/>
              </a:rPr>
              <a:t> и </a:t>
            </a:r>
            <a:r>
              <a:rPr lang="sr-Latn-RS" sz="1800" dirty="0" err="1">
                <a:latin typeface="Times New Roman"/>
                <a:cs typeface="Times New Roman"/>
              </a:rPr>
              <a:t>Партизана</a:t>
            </a:r>
            <a:r>
              <a:rPr lang="sr-Latn-RS" sz="1800" dirty="0">
                <a:latin typeface="Times New Roman"/>
                <a:cs typeface="Times New Roman"/>
              </a:rPr>
              <a:t>, </a:t>
            </a:r>
            <a:r>
              <a:rPr lang="sr-Latn-RS" sz="1800" dirty="0" err="1">
                <a:latin typeface="Times New Roman"/>
                <a:cs typeface="Times New Roman"/>
              </a:rPr>
              <a:t>како</a:t>
            </a:r>
            <a:r>
              <a:rPr lang="sr-Latn-RS" sz="1800" dirty="0">
                <a:latin typeface="Times New Roman"/>
                <a:cs typeface="Times New Roman"/>
              </a:rPr>
              <a:t> </a:t>
            </a:r>
            <a:r>
              <a:rPr lang="sr-Latn-RS" sz="1800" dirty="0" err="1">
                <a:latin typeface="Times New Roman"/>
                <a:cs typeface="Times New Roman"/>
              </a:rPr>
              <a:t>бисмо</a:t>
            </a:r>
            <a:r>
              <a:rPr lang="sr-Latn-RS" sz="1800" dirty="0">
                <a:latin typeface="Times New Roman"/>
                <a:cs typeface="Times New Roman"/>
              </a:rPr>
              <a:t> </a:t>
            </a:r>
            <a:r>
              <a:rPr lang="sr-Latn-RS" sz="1800" dirty="0" err="1">
                <a:latin typeface="Times New Roman"/>
                <a:cs typeface="Times New Roman"/>
              </a:rPr>
              <a:t>пружили</a:t>
            </a:r>
            <a:r>
              <a:rPr lang="sr-Latn-RS" sz="1800" dirty="0">
                <a:latin typeface="Times New Roman"/>
                <a:cs typeface="Times New Roman"/>
              </a:rPr>
              <a:t> </a:t>
            </a:r>
            <a:r>
              <a:rPr lang="sr-Latn-RS" sz="1800" dirty="0" err="1">
                <a:latin typeface="Times New Roman"/>
                <a:cs typeface="Times New Roman"/>
              </a:rPr>
              <a:t>заокруженије</a:t>
            </a:r>
            <a:r>
              <a:rPr lang="sr-Latn-RS" sz="1800" dirty="0">
                <a:latin typeface="Times New Roman"/>
                <a:cs typeface="Times New Roman"/>
              </a:rPr>
              <a:t> и </a:t>
            </a:r>
            <a:r>
              <a:rPr lang="sr-Latn-RS" sz="1800" dirty="0" err="1">
                <a:latin typeface="Times New Roman"/>
                <a:cs typeface="Times New Roman"/>
              </a:rPr>
              <a:t>нијансирано</a:t>
            </a:r>
            <a:r>
              <a:rPr lang="sr-Latn-RS" sz="1800" dirty="0">
                <a:latin typeface="Times New Roman"/>
                <a:cs typeface="Times New Roman"/>
              </a:rPr>
              <a:t> </a:t>
            </a:r>
            <a:r>
              <a:rPr lang="sr-Latn-RS" sz="1800" dirty="0" err="1">
                <a:latin typeface="Times New Roman"/>
                <a:cs typeface="Times New Roman"/>
              </a:rPr>
              <a:t>разумевање</a:t>
            </a:r>
            <a:r>
              <a:rPr lang="sr-Latn-RS" sz="1800" dirty="0">
                <a:latin typeface="Times New Roman"/>
                <a:cs typeface="Times New Roman"/>
              </a:rPr>
              <a:t> </a:t>
            </a:r>
            <a:r>
              <a:rPr lang="sr-Latn-RS" sz="1800" dirty="0" err="1">
                <a:latin typeface="Times New Roman"/>
                <a:cs typeface="Times New Roman"/>
              </a:rPr>
              <a:t>социолошких</a:t>
            </a:r>
            <a:r>
              <a:rPr lang="sr-Latn-RS" sz="1800" dirty="0">
                <a:latin typeface="Times New Roman"/>
                <a:cs typeface="Times New Roman"/>
              </a:rPr>
              <a:t> </a:t>
            </a:r>
            <a:r>
              <a:rPr lang="sr-Latn-RS" sz="1800" dirty="0" err="1">
                <a:latin typeface="Times New Roman"/>
                <a:cs typeface="Times New Roman"/>
              </a:rPr>
              <a:t>аспеката</a:t>
            </a:r>
            <a:r>
              <a:rPr lang="sr-Latn-RS" sz="1800" dirty="0">
                <a:latin typeface="Times New Roman"/>
                <a:cs typeface="Times New Roman"/>
              </a:rPr>
              <a:t> </a:t>
            </a:r>
            <a:r>
              <a:rPr lang="sr-Latn-RS" sz="1800" dirty="0" err="1">
                <a:latin typeface="Times New Roman"/>
                <a:cs typeface="Times New Roman"/>
              </a:rPr>
              <a:t>спортског</a:t>
            </a:r>
            <a:r>
              <a:rPr lang="sr-Latn-RS" sz="1800" dirty="0">
                <a:latin typeface="Times New Roman"/>
                <a:cs typeface="Times New Roman"/>
              </a:rPr>
              <a:t> </a:t>
            </a:r>
            <a:r>
              <a:rPr lang="sr-Latn-RS" sz="1800" dirty="0" err="1">
                <a:latin typeface="Times New Roman"/>
                <a:cs typeface="Times New Roman"/>
              </a:rPr>
              <a:t>навијања</a:t>
            </a:r>
            <a:r>
              <a:rPr lang="sr-Latn-RS" sz="1800" dirty="0">
                <a:latin typeface="Times New Roman"/>
                <a:cs typeface="Times New Roman"/>
              </a:rPr>
              <a:t> и </a:t>
            </a:r>
            <a:r>
              <a:rPr lang="sr-Latn-RS" sz="1800" dirty="0" err="1">
                <a:latin typeface="Times New Roman"/>
                <a:cs typeface="Times New Roman"/>
              </a:rPr>
              <a:t>припадности</a:t>
            </a:r>
            <a:r>
              <a:rPr lang="sr-Latn-RS" sz="1800" dirty="0">
                <a:latin typeface="Times New Roman"/>
                <a:cs typeface="Times New Roman"/>
              </a:rPr>
              <a:t> </a:t>
            </a:r>
            <a:r>
              <a:rPr lang="sr-Latn-RS" sz="1800" dirty="0" err="1">
                <a:latin typeface="Times New Roman"/>
                <a:cs typeface="Times New Roman"/>
              </a:rPr>
              <a:t>навијачке</a:t>
            </a:r>
            <a:r>
              <a:rPr lang="sr-Latn-RS" sz="1800" dirty="0">
                <a:latin typeface="Times New Roman"/>
                <a:cs typeface="Times New Roman"/>
              </a:rPr>
              <a:t> </a:t>
            </a:r>
            <a:r>
              <a:rPr lang="sr-Latn-RS" sz="1800" dirty="0" err="1">
                <a:latin typeface="Times New Roman"/>
                <a:cs typeface="Times New Roman"/>
              </a:rPr>
              <a:t>субкултуре</a:t>
            </a:r>
            <a:r>
              <a:rPr lang="sr-Latn-RS" sz="1800" dirty="0">
                <a:latin typeface="Times New Roman"/>
                <a:cs typeface="Times New Roman"/>
              </a:rPr>
              <a:t>. </a:t>
            </a:r>
          </a:p>
        </p:txBody>
      </p:sp>
    </p:spTree>
    <p:extLst>
      <p:ext uri="{BB962C8B-B14F-4D97-AF65-F5344CB8AC3E}">
        <p14:creationId xmlns:p14="http://schemas.microsoft.com/office/powerpoint/2010/main" val="39466499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3BB7E73-E730-42EA-AACE-D1E323EA5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1587710" y="455362"/>
            <a:ext cx="9486690" cy="1550419"/>
          </a:xfrm>
        </p:spPr>
        <p:txBody>
          <a:bodyPr>
            <a:normAutofit/>
          </a:bodyPr>
          <a:lstStyle/>
          <a:p>
            <a:r>
              <a:rPr lang="sr-Cyrl-RS">
                <a:latin typeface="Times New Roman"/>
                <a:cs typeface="Times New Roman"/>
              </a:rPr>
              <a:t>ТЕОРИЈСКИ ОКВИР</a:t>
            </a:r>
            <a:endParaRPr lang="en-US" dirty="0"/>
          </a:p>
        </p:txBody>
      </p:sp>
      <p:sp>
        <p:nvSpPr>
          <p:cNvPr id="10" name="Rectangle 9">
            <a:extLst>
              <a:ext uri="{FF2B5EF4-FFF2-40B4-BE49-F238E27FC236}">
                <a16:creationId xmlns:a16="http://schemas.microsoft.com/office/drawing/2014/main" id="{F1F6C2E9-B316-4410-88E5-74F044FC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3D07262-43A6-451F-9B19-77B943C63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1587710" y="2160016"/>
            <a:ext cx="9486690" cy="3926152"/>
          </a:xfrm>
        </p:spPr>
        <p:txBody>
          <a:bodyPr vert="horz" lIns="91440" tIns="45720" rIns="91440" bIns="45720" rtlCol="0">
            <a:normAutofit/>
          </a:bodyPr>
          <a:lstStyle/>
          <a:p>
            <a:pPr>
              <a:lnSpc>
                <a:spcPct val="100000"/>
              </a:lnSpc>
            </a:pPr>
            <a:r>
              <a:rPr lang="sr-Cyrl-RS" sz="1700" dirty="0">
                <a:latin typeface="Times New Roman"/>
                <a:cs typeface="Times New Roman"/>
              </a:rPr>
              <a:t>Теоријски оквир за ову тезу се заснива на разноврсној лепези социолошких теорија и концепата, са циљем да се обезбеди свеобухватан контекст у оквиру којег се анализира спортско навијање и навијачке субкултуре. У срцу овог истраживања лежи основна људска потреба за друштвеном припадности и формирањем идентитета.</a:t>
            </a:r>
            <a:endParaRPr lang="en-US" sz="1700" dirty="0">
              <a:latin typeface="Neue Haas Grotesk Text Pro"/>
              <a:cs typeface="Times New Roman"/>
            </a:endParaRPr>
          </a:p>
          <a:p>
            <a:pPr>
              <a:lnSpc>
                <a:spcPct val="100000"/>
              </a:lnSpc>
            </a:pPr>
            <a:r>
              <a:rPr lang="sr-Cyrl-RS" sz="1700" dirty="0">
                <a:latin typeface="Times New Roman"/>
                <a:cs typeface="Times New Roman"/>
              </a:rPr>
              <a:t>У домену спортских </a:t>
            </a:r>
            <a:r>
              <a:rPr lang="sr-Cyrl-RS" sz="1700" dirty="0" err="1">
                <a:latin typeface="Times New Roman"/>
                <a:cs typeface="Times New Roman"/>
              </a:rPr>
              <a:t>фандома</a:t>
            </a:r>
            <a:r>
              <a:rPr lang="sr-Cyrl-RS" sz="1700" dirty="0">
                <a:latin typeface="Times New Roman"/>
                <a:cs typeface="Times New Roman"/>
              </a:rPr>
              <a:t>, ова потреба за припадањем се манифестује на јединствен начин. Навијачи не само да проналазе осећај идентитета кроз своју припадност тиму или спортисти, већ и стварају облик заједнице – оно што се може назвати „субкултуром“ – која је везана заједничким вредностима, ритуалима и колективним искуствима. </a:t>
            </a:r>
          </a:p>
          <a:p>
            <a:pPr>
              <a:lnSpc>
                <a:spcPct val="100000"/>
              </a:lnSpc>
            </a:pPr>
            <a:r>
              <a:rPr lang="sr-Cyrl-RS" sz="1700" dirty="0">
                <a:latin typeface="Times New Roman"/>
                <a:cs typeface="Times New Roman"/>
              </a:rPr>
              <a:t>Концепт навијања служи као </a:t>
            </a:r>
            <a:r>
              <a:rPr lang="sr-Cyrl-RS" sz="1700" dirty="0" err="1">
                <a:latin typeface="Times New Roman"/>
                <a:cs typeface="Times New Roman"/>
              </a:rPr>
              <a:t>фокусна</a:t>
            </a:r>
            <a:r>
              <a:rPr lang="sr-Cyrl-RS" sz="1700" dirty="0">
                <a:latin typeface="Times New Roman"/>
                <a:cs typeface="Times New Roman"/>
              </a:rPr>
              <a:t> тачка унутар ове субкултуре. Често се сматра само гласном подршком спортском тиму, навијање, у ствари, оличава емоционалне, психолошке и социјалне елементе које навијачке групе уносе у спортско окружење. </a:t>
            </a:r>
          </a:p>
          <a:p>
            <a:pPr>
              <a:lnSpc>
                <a:spcPct val="100000"/>
              </a:lnSpc>
            </a:pPr>
            <a:r>
              <a:rPr lang="sr-Cyrl-RS" sz="1700">
                <a:latin typeface="Times New Roman"/>
                <a:cs typeface="Times New Roman"/>
              </a:rPr>
              <a:t>Овај оквир такође признаје двоструку природу спортског фандома, што може имати и позитивне и негативне друштвене последице. </a:t>
            </a:r>
          </a:p>
        </p:txBody>
      </p:sp>
    </p:spTree>
    <p:extLst>
      <p:ext uri="{BB962C8B-B14F-4D97-AF65-F5344CB8AC3E}">
        <p14:creationId xmlns:p14="http://schemas.microsoft.com/office/powerpoint/2010/main" val="399623461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1587710" y="455362"/>
            <a:ext cx="9486690" cy="1121124"/>
          </a:xfrm>
        </p:spPr>
        <p:txBody>
          <a:bodyPr>
            <a:normAutofit/>
          </a:bodyPr>
          <a:lstStyle/>
          <a:p>
            <a:r>
              <a:rPr lang="sr-Cyrl-RS" sz="3200" dirty="0">
                <a:latin typeface="Times New Roman"/>
                <a:cs typeface="Times New Roman"/>
              </a:rPr>
              <a:t>СПОРТСКО НАВИЈАЊЕ И ФОРМИРАЊЕ СУБКУЛТУРЕ</a:t>
            </a:r>
            <a:endParaRPr lang="en-US" sz="3200"/>
          </a:p>
        </p:txBody>
      </p:sp>
      <p:sp>
        <p:nvSpPr>
          <p:cNvPr id="19" name="Rectangle 18">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1211866" y="1634701"/>
            <a:ext cx="6735762" cy="4505436"/>
          </a:xfrm>
        </p:spPr>
        <p:txBody>
          <a:bodyPr vert="horz" lIns="91440" tIns="45720" rIns="91440" bIns="45720" rtlCol="0" anchor="t">
            <a:noAutofit/>
          </a:bodyPr>
          <a:lstStyle/>
          <a:p>
            <a:pPr>
              <a:lnSpc>
                <a:spcPct val="100000"/>
              </a:lnSpc>
            </a:pPr>
            <a:r>
              <a:rPr lang="sr-Cyrl-RS" sz="1400" dirty="0">
                <a:latin typeface="Times New Roman"/>
                <a:cs typeface="Times New Roman"/>
              </a:rPr>
              <a:t>Спортско навијање је више од разоноде; то је друштвени феномен дубоко усађен у културна и заједничка ткива. Ова </a:t>
            </a:r>
            <a:r>
              <a:rPr lang="sr-Cyrl-RS" sz="1400" err="1">
                <a:latin typeface="Times New Roman"/>
                <a:cs typeface="Times New Roman"/>
              </a:rPr>
              <a:t>испреплетеност</a:t>
            </a:r>
            <a:r>
              <a:rPr lang="sr-Cyrl-RS" sz="1400" dirty="0">
                <a:latin typeface="Times New Roman"/>
                <a:cs typeface="Times New Roman"/>
              </a:rPr>
              <a:t> ствара субкултуру међу љубитељима спорта, где се формирају јединствене норме, ритуали и идентитети.</a:t>
            </a:r>
            <a:endParaRPr lang="en-US" sz="1400">
              <a:latin typeface="Neue Haas Grotesk Text Pro"/>
              <a:cs typeface="Times New Roman"/>
            </a:endParaRPr>
          </a:p>
          <a:p>
            <a:pPr>
              <a:lnSpc>
                <a:spcPct val="100000"/>
              </a:lnSpc>
            </a:pPr>
            <a:r>
              <a:rPr lang="sr-Cyrl-RS" sz="1400" dirty="0">
                <a:latin typeface="Times New Roman"/>
                <a:cs typeface="Times New Roman"/>
              </a:rPr>
              <a:t>Једна кључна карактеристика је интензитет емоционалног улагања. Навијачи не посећују само утакмице; живе и дишу тренутке који се одвијају на терену. Успони и падови утакмице нису само показатељи учинка тима, већ су дубоко лична искуства навијача. </a:t>
            </a:r>
          </a:p>
          <a:p>
            <a:pPr>
              <a:lnSpc>
                <a:spcPct val="100000"/>
              </a:lnSpc>
            </a:pPr>
            <a:r>
              <a:rPr lang="sr-Cyrl-RS" sz="1400" dirty="0">
                <a:latin typeface="Times New Roman"/>
                <a:cs typeface="Times New Roman"/>
              </a:rPr>
              <a:t>Значајна особина љубитеља спорта је њихов узраст и демографски профил. Већина обожаватеља су млади, често у касним тинејџерским до раним тридесетим. Иако су им историјски доминирали мушкарци, групе навијача се постепено </a:t>
            </a:r>
            <a:r>
              <a:rPr lang="sr-Cyrl-RS" sz="1400" err="1">
                <a:latin typeface="Times New Roman"/>
                <a:cs typeface="Times New Roman"/>
              </a:rPr>
              <a:t>диверзификују</a:t>
            </a:r>
            <a:r>
              <a:rPr lang="sr-Cyrl-RS" sz="1400" dirty="0">
                <a:latin typeface="Times New Roman"/>
                <a:cs typeface="Times New Roman"/>
              </a:rPr>
              <a:t>, укључујући све већи број обожаватељица. </a:t>
            </a:r>
          </a:p>
          <a:p>
            <a:pPr>
              <a:lnSpc>
                <a:spcPct val="100000"/>
              </a:lnSpc>
            </a:pPr>
            <a:r>
              <a:rPr lang="sr-Cyrl-RS" sz="1400" dirty="0">
                <a:latin typeface="Times New Roman"/>
                <a:cs typeface="Times New Roman"/>
              </a:rPr>
              <a:t>Друга карактеристика која дефинише је географска и друштвена димензија </a:t>
            </a:r>
            <a:r>
              <a:rPr lang="sr-Cyrl-RS" sz="1400" err="1">
                <a:latin typeface="Times New Roman"/>
                <a:cs typeface="Times New Roman"/>
              </a:rPr>
              <a:t>фандома</a:t>
            </a:r>
            <a:r>
              <a:rPr lang="sr-Cyrl-RS" sz="1400" dirty="0">
                <a:latin typeface="Times New Roman"/>
                <a:cs typeface="Times New Roman"/>
              </a:rPr>
              <a:t>. Навијачи се често идентификују са тимовима на основу географске близине, додајући територијалну димензију њиховом </a:t>
            </a:r>
            <a:r>
              <a:rPr lang="sr-Cyrl-RS" sz="1400" err="1">
                <a:latin typeface="Times New Roman"/>
                <a:cs typeface="Times New Roman"/>
              </a:rPr>
              <a:t>фандому</a:t>
            </a:r>
            <a:r>
              <a:rPr lang="sr-Cyrl-RS" sz="1400" dirty="0">
                <a:latin typeface="Times New Roman"/>
                <a:cs typeface="Times New Roman"/>
              </a:rPr>
              <a:t>.</a:t>
            </a:r>
          </a:p>
          <a:p>
            <a:pPr>
              <a:lnSpc>
                <a:spcPct val="100000"/>
              </a:lnSpc>
            </a:pPr>
            <a:r>
              <a:rPr lang="sr-Cyrl-RS" sz="1400" dirty="0">
                <a:latin typeface="Times New Roman"/>
                <a:cs typeface="Times New Roman"/>
              </a:rPr>
              <a:t>Што се тиче понашања и ритуала, љубитељи спорта имају свој скуп пракси које су свете њиховој субкултури. Они могу да варирају од специфичних напева и песама до јединствених начина прослављања победа или чак обележавања губитака. Ови ритуали служе као облик друштвеног лепка, стварајући осећај јединства и припадности међу члановима групе.</a:t>
            </a:r>
          </a:p>
        </p:txBody>
      </p:sp>
      <p:pic>
        <p:nvPicPr>
          <p:cNvPr id="4" name="Picture 3">
            <a:extLst>
              <a:ext uri="{FF2B5EF4-FFF2-40B4-BE49-F238E27FC236}">
                <a16:creationId xmlns:a16="http://schemas.microsoft.com/office/drawing/2014/main" id="{21719434-E72E-8D21-323B-8F039AAF5E57}"/>
              </a:ext>
            </a:extLst>
          </p:cNvPr>
          <p:cNvPicPr>
            <a:picLocks noChangeAspect="1"/>
          </p:cNvPicPr>
          <p:nvPr/>
        </p:nvPicPr>
        <p:blipFill rotWithShape="1">
          <a:blip r:embed="rId2"/>
          <a:srcRect l="24780" r="8560" b="3"/>
          <a:stretch/>
        </p:blipFill>
        <p:spPr>
          <a:xfrm>
            <a:off x="8014961" y="2238233"/>
            <a:ext cx="3611880" cy="3616657"/>
          </a:xfrm>
          <a:prstGeom prst="rect">
            <a:avLst/>
          </a:prstGeom>
        </p:spPr>
      </p:pic>
    </p:spTree>
    <p:extLst>
      <p:ext uri="{BB962C8B-B14F-4D97-AF65-F5344CB8AC3E}">
        <p14:creationId xmlns:p14="http://schemas.microsoft.com/office/powerpoint/2010/main" val="1848355248"/>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23BB7E73-E730-42EA-AACE-D1E323EA5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1117600" y="906122"/>
            <a:ext cx="9486690" cy="1099659"/>
          </a:xfrm>
        </p:spPr>
        <p:txBody>
          <a:bodyPr>
            <a:normAutofit/>
          </a:bodyPr>
          <a:lstStyle/>
          <a:p>
            <a:r>
              <a:rPr lang="sr-Cyrl-RS" sz="3600" b="0" dirty="0">
                <a:latin typeface="Times New Roman"/>
                <a:cs typeface="Times New Roman"/>
              </a:rPr>
              <a:t>Позитивни аспекти</a:t>
            </a:r>
            <a:endParaRPr lang="en-US" sz="3600"/>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1117600" y="2160016"/>
            <a:ext cx="9486690" cy="3926152"/>
          </a:xfrm>
        </p:spPr>
        <p:txBody>
          <a:bodyPr vert="horz" lIns="91440" tIns="45720" rIns="91440" bIns="45720" rtlCol="0">
            <a:normAutofit/>
          </a:bodyPr>
          <a:lstStyle/>
          <a:p>
            <a:pPr>
              <a:lnSpc>
                <a:spcPct val="100000"/>
              </a:lnSpc>
              <a:buAutoNum type="arabicPeriod"/>
            </a:pPr>
            <a:r>
              <a:rPr lang="sr-Cyrl-RS" sz="1400">
                <a:latin typeface="Times New Roman"/>
                <a:cs typeface="Times New Roman"/>
              </a:rPr>
              <a:t>Изградња заједнице: Једна од најочитијих предности спортских </a:t>
            </a:r>
            <a:r>
              <a:rPr lang="sr-Cyrl-RS" sz="1400" err="1">
                <a:latin typeface="Times New Roman"/>
                <a:cs typeface="Times New Roman"/>
              </a:rPr>
              <a:t>фандома</a:t>
            </a:r>
            <a:r>
              <a:rPr lang="sr-Cyrl-RS" sz="1400">
                <a:latin typeface="Times New Roman"/>
                <a:cs typeface="Times New Roman"/>
              </a:rPr>
              <a:t> је осећај заједништва који негује међу појединцима који би иначе имали мало заједничког. Заједничка страст према тиму или спорту служи као средство повезивања, помажући навијачима да створе пријатељства и мреже које могу да трају цео живот.</a:t>
            </a:r>
            <a:endParaRPr lang="en-US" sz="1400"/>
          </a:p>
          <a:p>
            <a:pPr>
              <a:lnSpc>
                <a:spcPct val="100000"/>
              </a:lnSpc>
              <a:buAutoNum type="arabicPeriod"/>
            </a:pPr>
            <a:r>
              <a:rPr lang="sr-Cyrl-RS" sz="1400">
                <a:latin typeface="Times New Roman"/>
                <a:cs typeface="Times New Roman"/>
              </a:rPr>
              <a:t>Емоционалне и психолошке предности: Навијање за тим пружа навијачима емоционалне успоне, подиже расположење и ствара позитивне успомене. Многи навијачи пријављују осећања среће и узбуђења током утакмица, што доприноси општем осећају благостања.</a:t>
            </a:r>
            <a:endParaRPr lang="en-US" sz="1400"/>
          </a:p>
          <a:p>
            <a:pPr>
              <a:lnSpc>
                <a:spcPct val="100000"/>
              </a:lnSpc>
              <a:buAutoNum type="arabicPeriod"/>
            </a:pPr>
            <a:r>
              <a:rPr lang="sr-Cyrl-RS" sz="1400">
                <a:latin typeface="Times New Roman"/>
                <a:cs typeface="Times New Roman"/>
              </a:rPr>
              <a:t>Формирање идентитета: Спортски </a:t>
            </a:r>
            <a:r>
              <a:rPr lang="sr-Cyrl-RS" sz="1400" err="1">
                <a:latin typeface="Times New Roman"/>
                <a:cs typeface="Times New Roman"/>
              </a:rPr>
              <a:t>фандом</a:t>
            </a:r>
            <a:r>
              <a:rPr lang="sr-Cyrl-RS" sz="1400">
                <a:latin typeface="Times New Roman"/>
                <a:cs typeface="Times New Roman"/>
              </a:rPr>
              <a:t> нуди појединцима пут за креирање и афирмацију идентитета. Ово би могло бити посебно важно за млађе људе који су у процесу формирања свог </a:t>
            </a:r>
            <a:r>
              <a:rPr lang="sr-Cyrl-RS" sz="1400" err="1">
                <a:latin typeface="Times New Roman"/>
                <a:cs typeface="Times New Roman"/>
              </a:rPr>
              <a:t>селф</a:t>
            </a:r>
            <a:r>
              <a:rPr lang="sr-Cyrl-RS" sz="1400">
                <a:latin typeface="Times New Roman"/>
                <a:cs typeface="Times New Roman"/>
              </a:rPr>
              <a:t>-концепта, пружајући им субкултуру којој осећају да припадају.</a:t>
            </a:r>
            <a:endParaRPr lang="en-US" sz="1400"/>
          </a:p>
          <a:p>
            <a:pPr>
              <a:lnSpc>
                <a:spcPct val="100000"/>
              </a:lnSpc>
              <a:buAutoNum type="arabicPeriod"/>
            </a:pPr>
            <a:r>
              <a:rPr lang="sr-Cyrl-RS" sz="1400">
                <a:latin typeface="Times New Roman"/>
                <a:cs typeface="Times New Roman"/>
              </a:rPr>
              <a:t>Друштвени капитал: Бити део заједнице навијача често отвара врата за друге друштвене и професионалне могућности. Ове друштвене мреже могу бити невероватно сналажљиве, нудећи различите облике подршке, како емотивне тако и практичне.</a:t>
            </a:r>
            <a:endParaRPr lang="en-US" sz="1400"/>
          </a:p>
          <a:p>
            <a:pPr>
              <a:lnSpc>
                <a:spcPct val="100000"/>
              </a:lnSpc>
              <a:buAutoNum type="arabicPeriod"/>
            </a:pPr>
            <a:r>
              <a:rPr lang="sr-Cyrl-RS" sz="1400">
                <a:latin typeface="Times New Roman"/>
                <a:cs typeface="Times New Roman"/>
              </a:rPr>
              <a:t>Културно обогаћивање: Спортски </a:t>
            </a:r>
            <a:r>
              <a:rPr lang="sr-Cyrl-RS" sz="1400" err="1">
                <a:latin typeface="Times New Roman"/>
                <a:cs typeface="Times New Roman"/>
              </a:rPr>
              <a:t>фандом</a:t>
            </a:r>
            <a:r>
              <a:rPr lang="sr-Cyrl-RS" sz="1400">
                <a:latin typeface="Times New Roman"/>
                <a:cs typeface="Times New Roman"/>
              </a:rPr>
              <a:t> често укључује разумевање и уважавање историје, статистике, па чак и традиције у вези са одређеним спортом или тимом. Ово нуди обожаваоцима шири културни контекст, обогаћујући њихове животе, а понекад чак и подстичући образовне активности.</a:t>
            </a:r>
            <a:endParaRPr lang="en-US" sz="1400"/>
          </a:p>
        </p:txBody>
      </p:sp>
      <p:sp>
        <p:nvSpPr>
          <p:cNvPr id="51" name="Rectangle 50">
            <a:extLst>
              <a:ext uri="{FF2B5EF4-FFF2-40B4-BE49-F238E27FC236}">
                <a16:creationId xmlns:a16="http://schemas.microsoft.com/office/drawing/2014/main" id="{F1F6C2E9-B316-4410-88E5-74F044FC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58144"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3D07262-43A6-451F-9B19-77B943C63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2685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830894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3BB7E73-E730-42EA-AACE-D1E323EA5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784897" y="766602"/>
            <a:ext cx="7846501" cy="1174785"/>
          </a:xfrm>
        </p:spPr>
        <p:txBody>
          <a:bodyPr>
            <a:normAutofit/>
          </a:bodyPr>
          <a:lstStyle/>
          <a:p>
            <a:r>
              <a:rPr lang="sr-Cyrl-RS" sz="4000" b="0" dirty="0">
                <a:latin typeface="Times New Roman"/>
                <a:cs typeface="Times New Roman"/>
              </a:rPr>
              <a:t>Негативни аспекти</a:t>
            </a:r>
            <a:endParaRPr lang="en-US" sz="4000"/>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570249" y="2160016"/>
            <a:ext cx="8436782" cy="4344715"/>
          </a:xfrm>
        </p:spPr>
        <p:txBody>
          <a:bodyPr vert="horz" lIns="91440" tIns="45720" rIns="91440" bIns="45720" rtlCol="0" anchor="t">
            <a:noAutofit/>
          </a:bodyPr>
          <a:lstStyle/>
          <a:p>
            <a:pPr marL="342900" indent="-342900">
              <a:lnSpc>
                <a:spcPct val="100000"/>
              </a:lnSpc>
              <a:buAutoNum type="arabicPeriod"/>
            </a:pPr>
            <a:r>
              <a:rPr lang="sr-Cyrl-RS" sz="1400" dirty="0">
                <a:latin typeface="Times New Roman"/>
                <a:cs typeface="Times New Roman"/>
              </a:rPr>
              <a:t>Вербално насиље: Док већина навијача навија као облик позитивне подршке, неки повремено прелазе границу у вербално насиље. Било да је усмерен на противнички тим, судије или чак друге навијаче, овај облик изражавања може створити нездраву атмосферу.</a:t>
            </a:r>
            <a:endParaRPr lang="en-US" sz="1400"/>
          </a:p>
          <a:p>
            <a:pPr marL="342900" indent="-342900">
              <a:lnSpc>
                <a:spcPct val="100000"/>
              </a:lnSpc>
              <a:buAutoNum type="arabicPeriod"/>
            </a:pPr>
            <a:r>
              <a:rPr lang="sr-Cyrl-RS" sz="1400" dirty="0">
                <a:latin typeface="Times New Roman"/>
                <a:cs typeface="Times New Roman"/>
              </a:rPr>
              <a:t>Злоупотреба супстанци: Култура љубитеља спорта често укључује конзумацију алкохола и, у неким случајевима, других опојних средстава. Иако се генерално доживљава као део „искуства обожавалаца“, прекомерна конзумација представља здравствени ризик и може допринети нежељеном понашању.</a:t>
            </a:r>
            <a:endParaRPr lang="en-US" sz="1400"/>
          </a:p>
          <a:p>
            <a:pPr marL="342900" indent="-342900">
              <a:lnSpc>
                <a:spcPct val="100000"/>
              </a:lnSpc>
              <a:buAutoNum type="arabicPeriod"/>
            </a:pPr>
            <a:r>
              <a:rPr lang="sr-Cyrl-RS" sz="1400" dirty="0">
                <a:latin typeface="Times New Roman"/>
                <a:cs typeface="Times New Roman"/>
              </a:rPr>
              <a:t>Претерано емоционално улагање: Док је емоционални ангажман генерално позитиван, прекомерно улагање може довести до стреса, анксиозности, па чак и депресије када вољени тим или играч не поступи добро. Огромна осећања понекад могу имати штетне последице по ментално здравље навијача.</a:t>
            </a:r>
            <a:endParaRPr lang="en-US" sz="1400"/>
          </a:p>
          <a:p>
            <a:pPr marL="342900" indent="-342900">
              <a:lnSpc>
                <a:spcPct val="100000"/>
              </a:lnSpc>
              <a:buAutoNum type="arabicPeriod"/>
            </a:pPr>
            <a:r>
              <a:rPr lang="sr-Cyrl-RS" sz="1400" dirty="0">
                <a:latin typeface="Times New Roman"/>
                <a:cs typeface="Times New Roman"/>
              </a:rPr>
              <a:t>Економски трошкови: Бити посвећени навијач често долази са финансијским обавезама – улазницама, робом, путовањима на утакмице у гостима – које се временом могу повећати. За навијаче који можда немају расположиви приход, то може довести до финансијског напора.</a:t>
            </a:r>
            <a:endParaRPr lang="en-US" sz="1400"/>
          </a:p>
          <a:p>
            <a:pPr marL="342900" indent="-342900">
              <a:lnSpc>
                <a:spcPct val="100000"/>
              </a:lnSpc>
              <a:buAutoNum type="arabicPeriod"/>
            </a:pPr>
            <a:r>
              <a:rPr lang="sr-Cyrl-RS" sz="1400" dirty="0">
                <a:latin typeface="Times New Roman"/>
                <a:cs typeface="Times New Roman"/>
              </a:rPr>
              <a:t>Групно размишљање и конформизам: Унутар група навијача може постојати тенденција да се прилагоде групним нормама и мишљењима, понекад до те мере да потискују индивидуалне мисли и пресуде. Ово може довести до ефекта ехо коморе где се признају или вреднују само погледи који су у складу са осећањима групе.</a:t>
            </a:r>
            <a:endParaRPr lang="en-US" sz="1400"/>
          </a:p>
        </p:txBody>
      </p:sp>
      <p:sp>
        <p:nvSpPr>
          <p:cNvPr id="10" name="Rectangle 9">
            <a:extLst>
              <a:ext uri="{FF2B5EF4-FFF2-40B4-BE49-F238E27FC236}">
                <a16:creationId xmlns:a16="http://schemas.microsoft.com/office/drawing/2014/main" id="{F1F6C2E9-B316-4410-88E5-74F044FC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21301" y="565153"/>
            <a:ext cx="2770699"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3D07262-43A6-451F-9B19-77B943C63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90007" y="1"/>
            <a:ext cx="2201993"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7423964"/>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1587710" y="455362"/>
            <a:ext cx="9486690" cy="1550419"/>
          </a:xfrm>
        </p:spPr>
        <p:txBody>
          <a:bodyPr>
            <a:normAutofit/>
          </a:bodyPr>
          <a:lstStyle/>
          <a:p>
            <a:r>
              <a:rPr lang="sr-Cyrl-RS">
                <a:latin typeface="Times New Roman"/>
                <a:cs typeface="Times New Roman"/>
              </a:rPr>
              <a:t>Социјална кохезија</a:t>
            </a:r>
            <a:endParaRPr lang="en-US" dirty="0"/>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1587499" y="2160588"/>
            <a:ext cx="5783939" cy="3925887"/>
          </a:xfrm>
        </p:spPr>
        <p:txBody>
          <a:bodyPr vert="horz" lIns="91440" tIns="45720" rIns="91440" bIns="45720" rtlCol="0">
            <a:normAutofit/>
          </a:bodyPr>
          <a:lstStyle/>
          <a:p>
            <a:pPr>
              <a:lnSpc>
                <a:spcPct val="100000"/>
              </a:lnSpc>
            </a:pPr>
            <a:r>
              <a:rPr lang="sr-Cyrl-RS" sz="1500">
                <a:latin typeface="Times New Roman"/>
                <a:cs typeface="Times New Roman"/>
              </a:rPr>
              <a:t>Чин спортског навијања није само приказ ентузијазма за омиљени тим; то је друштвена активност која негује кохезију међу појединцима који у њој учествују. Окупљањем на стадионима, спортским баровима или чак онлајн платформама, навијачи стварају заједницу у којој заједничка искуства и емоције служе као основа за друштвене везе.</a:t>
            </a:r>
          </a:p>
          <a:p>
            <a:pPr>
              <a:lnSpc>
                <a:spcPct val="100000"/>
              </a:lnSpc>
            </a:pPr>
            <a:r>
              <a:rPr lang="sr-Cyrl-RS" sz="1500">
                <a:latin typeface="Times New Roman"/>
                <a:cs typeface="Times New Roman"/>
              </a:rPr>
              <a:t>У том контексту, спортско навијање може послужити као катализатор за јачање друштвених веза. Људи из различитих средина, култура или старосних група могу пронаћи заједнички језик у својој страсти за одређени тим или спорт.</a:t>
            </a:r>
          </a:p>
          <a:p>
            <a:pPr>
              <a:lnSpc>
                <a:spcPct val="100000"/>
              </a:lnSpc>
            </a:pPr>
            <a:r>
              <a:rPr lang="sr-Cyrl-RS" sz="1500">
                <a:latin typeface="Times New Roman"/>
                <a:cs typeface="Times New Roman"/>
              </a:rPr>
              <a:t>Важност ове друштвене кохезије постаје очигледнија у временима друштвеног стреса или подела. Спортски догађаји често служе као фактори уједињења, окупљајући појединце око заједничког циља и стварајући тренутке заједничког националног или регионалног поноса.</a:t>
            </a:r>
          </a:p>
        </p:txBody>
      </p:sp>
      <p:pic>
        <p:nvPicPr>
          <p:cNvPr id="4" name="Picture 3">
            <a:extLst>
              <a:ext uri="{FF2B5EF4-FFF2-40B4-BE49-F238E27FC236}">
                <a16:creationId xmlns:a16="http://schemas.microsoft.com/office/drawing/2014/main" id="{85B07BB4-EDAE-EE93-A28B-4C935B5D65BB}"/>
              </a:ext>
            </a:extLst>
          </p:cNvPr>
          <p:cNvPicPr>
            <a:picLocks noChangeAspect="1"/>
          </p:cNvPicPr>
          <p:nvPr/>
        </p:nvPicPr>
        <p:blipFill>
          <a:blip r:embed="rId2"/>
          <a:stretch>
            <a:fillRect/>
          </a:stretch>
        </p:blipFill>
        <p:spPr>
          <a:xfrm>
            <a:off x="8014961" y="2841097"/>
            <a:ext cx="3611880" cy="2410929"/>
          </a:xfrm>
          <a:prstGeom prst="rect">
            <a:avLst/>
          </a:prstGeom>
        </p:spPr>
      </p:pic>
    </p:spTree>
    <p:extLst>
      <p:ext uri="{BB962C8B-B14F-4D97-AF65-F5344CB8AC3E}">
        <p14:creationId xmlns:p14="http://schemas.microsoft.com/office/powerpoint/2010/main" val="396614574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565151" y="455362"/>
            <a:ext cx="6881728" cy="1550419"/>
          </a:xfrm>
        </p:spPr>
        <p:txBody>
          <a:bodyPr>
            <a:normAutofit/>
          </a:bodyPr>
          <a:lstStyle/>
          <a:p>
            <a:r>
              <a:rPr lang="sr-Cyrl-RS">
                <a:latin typeface="Times New Roman"/>
                <a:cs typeface="Times New Roman"/>
              </a:rPr>
              <a:t>Формирање</a:t>
            </a:r>
            <a:r>
              <a:rPr lang="sr-Cyrl-RS" b="0">
                <a:latin typeface="Times New Roman"/>
                <a:cs typeface="Times New Roman"/>
              </a:rPr>
              <a:t> </a:t>
            </a:r>
            <a:r>
              <a:rPr lang="sr-Cyrl-RS">
                <a:latin typeface="Times New Roman"/>
                <a:cs typeface="Times New Roman"/>
              </a:rPr>
              <a:t>идентитета</a:t>
            </a:r>
            <a:endParaRPr lang="en-US" dirty="0"/>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565151" y="2160016"/>
            <a:ext cx="6881728" cy="3926152"/>
          </a:xfrm>
        </p:spPr>
        <p:txBody>
          <a:bodyPr vert="horz" lIns="91440" tIns="45720" rIns="91440" bIns="45720" rtlCol="0">
            <a:normAutofit/>
          </a:bodyPr>
          <a:lstStyle/>
          <a:p>
            <a:pPr>
              <a:lnSpc>
                <a:spcPct val="100000"/>
              </a:lnSpc>
            </a:pPr>
            <a:r>
              <a:rPr lang="sr-Cyrl-RS" sz="1500">
                <a:latin typeface="Times New Roman"/>
                <a:cs typeface="Times New Roman"/>
              </a:rPr>
              <a:t>Уско везано за концепт друштвене кохезије је формирање идентитета. Бити навијач спортског тима није пасиван подухват; активно обликује како појединци перципирају себе и како их перципирају други. Идентификација навијача са тимом или спортистом често чини саставни део њиховог </a:t>
            </a:r>
            <a:r>
              <a:rPr lang="sr-Cyrl-RS" sz="1500" err="1">
                <a:latin typeface="Times New Roman"/>
                <a:cs typeface="Times New Roman"/>
              </a:rPr>
              <a:t>самопоимања</a:t>
            </a:r>
            <a:r>
              <a:rPr lang="sr-Cyrl-RS" sz="1500">
                <a:latin typeface="Times New Roman"/>
                <a:cs typeface="Times New Roman"/>
              </a:rPr>
              <a:t> и пружа им осећај припадности широј заједници.</a:t>
            </a:r>
            <a:endParaRPr lang="en-US" sz="1500"/>
          </a:p>
          <a:p>
            <a:pPr>
              <a:lnSpc>
                <a:spcPct val="100000"/>
              </a:lnSpc>
            </a:pPr>
            <a:r>
              <a:rPr lang="sr-Cyrl-RS" sz="1500">
                <a:latin typeface="Times New Roman"/>
                <a:cs typeface="Times New Roman"/>
              </a:rPr>
              <a:t>Спортско навијање појачава ову формацију идентитета пружајући навијачима платформу да изразе своју припадност. Кроз различите ритуале, симболе и интеракције специфичне за њихову заједницу навијача, појединци могу да испоље своју лојалност и оданост тиму или спортисти. </a:t>
            </a:r>
          </a:p>
          <a:p>
            <a:pPr>
              <a:lnSpc>
                <a:spcPct val="100000"/>
              </a:lnSpc>
            </a:pPr>
            <a:r>
              <a:rPr lang="sr-Cyrl-RS" sz="1500">
                <a:latin typeface="Times New Roman"/>
                <a:cs typeface="Times New Roman"/>
              </a:rPr>
              <a:t>Штавише, ово формирање идентитета није ограничено на индивидуални ниво, већ се протеже и на колективни идентитет. Навијачке групе често стварају сопствени скуп норми, вредности и традиција које их разликују од других група. </a:t>
            </a:r>
          </a:p>
        </p:txBody>
      </p:sp>
      <p:pic>
        <p:nvPicPr>
          <p:cNvPr id="4" name="Picture 3">
            <a:extLst>
              <a:ext uri="{FF2B5EF4-FFF2-40B4-BE49-F238E27FC236}">
                <a16:creationId xmlns:a16="http://schemas.microsoft.com/office/drawing/2014/main" id="{4CF4D786-7F57-7911-EDBD-0F689CA109A9}"/>
              </a:ext>
            </a:extLst>
          </p:cNvPr>
          <p:cNvPicPr>
            <a:picLocks noChangeAspect="1"/>
          </p:cNvPicPr>
          <p:nvPr/>
        </p:nvPicPr>
        <p:blipFill rotWithShape="1">
          <a:blip r:embed="rId2"/>
          <a:srcRect l="25147" r="29212"/>
          <a:stretch/>
        </p:blipFill>
        <p:spPr>
          <a:xfrm>
            <a:off x="8018632" y="10"/>
            <a:ext cx="4173368" cy="6857990"/>
          </a:xfrm>
          <a:prstGeom prst="rect">
            <a:avLst/>
          </a:prstGeom>
        </p:spPr>
      </p:pic>
      <p:sp>
        <p:nvSpPr>
          <p:cNvPr id="19" name="Rectangle 18">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8632"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8632"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582541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3BB7E73-E730-42EA-AACE-D1E323EA5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1587710" y="455362"/>
            <a:ext cx="9486690" cy="1550419"/>
          </a:xfrm>
        </p:spPr>
        <p:txBody>
          <a:bodyPr>
            <a:normAutofit/>
          </a:bodyPr>
          <a:lstStyle/>
          <a:p>
            <a:r>
              <a:rPr lang="sr-Cyrl-RS" sz="3600" dirty="0">
                <a:latin typeface="Times New Roman"/>
                <a:cs typeface="Times New Roman"/>
              </a:rPr>
              <a:t>ДРУШТВЕНИ КАПИТАЛ И УМРЕЖАВАЊЕ</a:t>
            </a:r>
            <a:endParaRPr lang="en-US" sz="3600"/>
          </a:p>
        </p:txBody>
      </p:sp>
      <p:sp>
        <p:nvSpPr>
          <p:cNvPr id="10" name="Rectangle 9">
            <a:extLst>
              <a:ext uri="{FF2B5EF4-FFF2-40B4-BE49-F238E27FC236}">
                <a16:creationId xmlns:a16="http://schemas.microsoft.com/office/drawing/2014/main" id="{F1F6C2E9-B316-4410-88E5-74F044FC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3D07262-43A6-451F-9B19-77B943C63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1587710" y="2160016"/>
            <a:ext cx="9486690" cy="3926152"/>
          </a:xfrm>
        </p:spPr>
        <p:txBody>
          <a:bodyPr vert="horz" lIns="91440" tIns="45720" rIns="91440" bIns="45720" rtlCol="0">
            <a:normAutofit/>
          </a:bodyPr>
          <a:lstStyle/>
          <a:p>
            <a:pPr>
              <a:lnSpc>
                <a:spcPct val="100000"/>
              </a:lnSpc>
            </a:pPr>
            <a:r>
              <a:rPr lang="sr-Cyrl-RS" sz="1400" dirty="0">
                <a:latin typeface="Times New Roman"/>
                <a:cs typeface="Times New Roman"/>
              </a:rPr>
              <a:t>У социолошком смислу, друштвени капитал се односи на мреже односа међу појединцима и заједничке вредности и схватања која произилазе из ових веза .</a:t>
            </a:r>
            <a:endParaRPr lang="en-US" sz="1400" dirty="0">
              <a:latin typeface="Neue Haas Grotesk Text Pro"/>
              <a:cs typeface="Times New Roman"/>
            </a:endParaRPr>
          </a:p>
          <a:p>
            <a:pPr>
              <a:lnSpc>
                <a:spcPct val="100000"/>
              </a:lnSpc>
            </a:pPr>
            <a:r>
              <a:rPr lang="sr-Cyrl-RS" sz="1400">
                <a:latin typeface="Times New Roman"/>
                <a:cs typeface="Times New Roman"/>
              </a:rPr>
              <a:t>У контексту спортског </a:t>
            </a:r>
            <a:r>
              <a:rPr lang="sr-Cyrl-RS" sz="1400" err="1">
                <a:latin typeface="Times New Roman"/>
                <a:cs typeface="Times New Roman"/>
              </a:rPr>
              <a:t>фандома</a:t>
            </a:r>
            <a:r>
              <a:rPr lang="sr-Cyrl-RS" sz="1400">
                <a:latin typeface="Times New Roman"/>
                <a:cs typeface="Times New Roman"/>
              </a:rPr>
              <a:t>, редовна окупљања, било физичка или виртуелна, омогућавају изградњу робусних друштвених мрежа. Док обожаваоци деле искуства, емоције, па чак и ресурсе, они стварају везе поверења и међусобног разумевања које чине вредан друштвени капитал.</a:t>
            </a:r>
          </a:p>
          <a:p>
            <a:pPr>
              <a:lnSpc>
                <a:spcPct val="100000"/>
              </a:lnSpc>
            </a:pPr>
            <a:r>
              <a:rPr lang="sr-Cyrl-RS" sz="1400" dirty="0">
                <a:latin typeface="Times New Roman"/>
                <a:cs typeface="Times New Roman"/>
              </a:rPr>
              <a:t>Чин навијања за спортски тим инхерентно укључује интеракцију са разноликим низом људи. Чак и ако је примарни разлог за ове интеракције заједничка подршка тиму, ове везе се често проширују и на друге домене живота.</a:t>
            </a:r>
          </a:p>
          <a:p>
            <a:pPr>
              <a:lnSpc>
                <a:spcPct val="100000"/>
              </a:lnSpc>
            </a:pPr>
            <a:r>
              <a:rPr lang="sr-Cyrl-RS" sz="1400">
                <a:latin typeface="Times New Roman"/>
                <a:cs typeface="Times New Roman"/>
              </a:rPr>
              <a:t>Поред тога, хијерархијске структуре које су често присутне у заједницама навијача могу додатно олакшати умрежавање. Лидери или утицајни чланови унутар ових заједница често служе као чувари ширих мрежа и могућности.</a:t>
            </a:r>
          </a:p>
          <a:p>
            <a:pPr>
              <a:lnSpc>
                <a:spcPct val="100000"/>
              </a:lnSpc>
            </a:pPr>
            <a:r>
              <a:rPr lang="sr-Cyrl-RS" sz="1400">
                <a:latin typeface="Times New Roman"/>
                <a:cs typeface="Times New Roman"/>
              </a:rPr>
              <a:t>Спортски </a:t>
            </a:r>
            <a:r>
              <a:rPr lang="sr-Cyrl-RS" sz="1400" err="1">
                <a:latin typeface="Times New Roman"/>
                <a:cs typeface="Times New Roman"/>
              </a:rPr>
              <a:t>фандом</a:t>
            </a:r>
            <a:r>
              <a:rPr lang="sr-Cyrl-RS" sz="1400">
                <a:latin typeface="Times New Roman"/>
                <a:cs typeface="Times New Roman"/>
              </a:rPr>
              <a:t> је често традиција у породицама и заједницама, а чин навијања за тим постаје заједничко искуство које родитељи преносе својој деци. Ова заједничка искуства чине кључни део породичних веза.</a:t>
            </a:r>
          </a:p>
          <a:p>
            <a:pPr>
              <a:lnSpc>
                <a:spcPct val="100000"/>
              </a:lnSpc>
            </a:pPr>
            <a:r>
              <a:rPr lang="sr-Cyrl-RS" sz="1400">
                <a:latin typeface="Times New Roman"/>
                <a:cs typeface="Times New Roman"/>
              </a:rPr>
              <a:t>Генерацијски аспект спортског навијања такође доприноси дуговечности и кохезији ширих навијачких заједница. Како старији навијачи преносе традиције и ритуале на млађе, они осигуравају континуитет културе и вредности заједнице. </a:t>
            </a:r>
          </a:p>
          <a:p>
            <a:pPr>
              <a:lnSpc>
                <a:spcPct val="100000"/>
              </a:lnSpc>
            </a:pPr>
            <a:endParaRPr lang="sr-Cyrl-RS" sz="1400">
              <a:latin typeface="Times New Roman"/>
              <a:cs typeface="Times New Roman"/>
            </a:endParaRPr>
          </a:p>
        </p:txBody>
      </p:sp>
    </p:spTree>
    <p:extLst>
      <p:ext uri="{BB962C8B-B14F-4D97-AF65-F5344CB8AC3E}">
        <p14:creationId xmlns:p14="http://schemas.microsoft.com/office/powerpoint/2010/main" val="137199274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5127362" y="455362"/>
            <a:ext cx="6881728" cy="1550419"/>
          </a:xfrm>
        </p:spPr>
        <p:txBody>
          <a:bodyPr>
            <a:normAutofit/>
          </a:bodyPr>
          <a:lstStyle/>
          <a:p>
            <a:pPr>
              <a:lnSpc>
                <a:spcPct val="90000"/>
              </a:lnSpc>
            </a:pPr>
            <a:r>
              <a:rPr lang="sr-Cyrl-RS" sz="2800" dirty="0">
                <a:latin typeface="Times New Roman"/>
                <a:cs typeface="Times New Roman"/>
              </a:rPr>
              <a:t>ЕТИЧКА РАЗМАТРАЊА И ДРУШТВЕНА ОДГОВОРНОСТ У НАВИЈАЧКИМ СУБКУЛТУРАМА</a:t>
            </a:r>
            <a:endParaRPr lang="en-US" sz="2800" dirty="0"/>
          </a:p>
        </p:txBody>
      </p:sp>
      <p:pic>
        <p:nvPicPr>
          <p:cNvPr id="4" name="Picture 3">
            <a:extLst>
              <a:ext uri="{FF2B5EF4-FFF2-40B4-BE49-F238E27FC236}">
                <a16:creationId xmlns:a16="http://schemas.microsoft.com/office/drawing/2014/main" id="{78D2F8F3-C87E-79BE-2484-2A6D9BFDFAB7}"/>
              </a:ext>
            </a:extLst>
          </p:cNvPr>
          <p:cNvPicPr>
            <a:picLocks noChangeAspect="1"/>
          </p:cNvPicPr>
          <p:nvPr/>
        </p:nvPicPr>
        <p:blipFill rotWithShape="1">
          <a:blip r:embed="rId2"/>
          <a:srcRect l="33646" r="28204"/>
          <a:stretch/>
        </p:blipFill>
        <p:spPr>
          <a:xfrm>
            <a:off x="20" y="10"/>
            <a:ext cx="4651228" cy="6857990"/>
          </a:xfrm>
          <a:prstGeom prst="rect">
            <a:avLst/>
          </a:prstGeom>
        </p:spPr>
      </p:pic>
      <p:sp>
        <p:nvSpPr>
          <p:cNvPr id="19" name="Rectangle 18">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5127362" y="2160016"/>
            <a:ext cx="6881728" cy="3926152"/>
          </a:xfrm>
        </p:spPr>
        <p:txBody>
          <a:bodyPr vert="horz" lIns="91440" tIns="45720" rIns="91440" bIns="45720" rtlCol="0">
            <a:normAutofit/>
          </a:bodyPr>
          <a:lstStyle/>
          <a:p>
            <a:pPr>
              <a:lnSpc>
                <a:spcPct val="100000"/>
              </a:lnSpc>
            </a:pPr>
            <a:r>
              <a:rPr lang="sr-Cyrl-RS" sz="1500">
                <a:latin typeface="Times New Roman"/>
                <a:cs typeface="Times New Roman"/>
              </a:rPr>
              <a:t>Понашање навијача, било на стадионима, онлајн форумима или друштвеним просторима, носи тежину моралних импликација. Кључно је анализирати како субкултуре обожаватеља приступају, обраћају се и подржавају етичке стандарде и како њихове акције и наративи доприносе стварању морално повољног окружења. </a:t>
            </a:r>
            <a:endParaRPr lang="en-US" sz="1500">
              <a:latin typeface="Neue Haas Grotesk Text Pro"/>
              <a:cs typeface="Times New Roman"/>
            </a:endParaRPr>
          </a:p>
          <a:p>
            <a:pPr>
              <a:lnSpc>
                <a:spcPct val="100000"/>
              </a:lnSpc>
            </a:pPr>
            <a:r>
              <a:rPr lang="sr-Cyrl-RS" sz="1500">
                <a:latin typeface="Times New Roman"/>
                <a:cs typeface="Times New Roman"/>
              </a:rPr>
              <a:t>Навијачке субкултуре имају моћ и одговорност да позитивно утичу на друштвене норме и културне оквире. Кроз свој колективни етос и акције, они могу да се залажу за друштвене промене, заговарајући вредности једнакости, поштовања и јединства.</a:t>
            </a:r>
          </a:p>
          <a:p>
            <a:pPr>
              <a:lnSpc>
                <a:spcPct val="100000"/>
              </a:lnSpc>
            </a:pPr>
            <a:r>
              <a:rPr lang="sr-Cyrl-RS" sz="1500">
                <a:latin typeface="Times New Roman"/>
                <a:cs typeface="Times New Roman"/>
              </a:rPr>
              <a:t>С обзиром на њихов утицај и домет, субкултуре навијача имају потенцијал да буду трансформативни агенти, усмеравајући друштвене ставове и понашања ка позитивним парадигмама. Њихова улога сеже даље од пуких навијача спортских тимова; они су чувари друштвеног морала и културе, са способношћу да подстакну промене и изазову преовлађујуће наративе и структуре.</a:t>
            </a:r>
          </a:p>
        </p:txBody>
      </p:sp>
    </p:spTree>
    <p:extLst>
      <p:ext uri="{BB962C8B-B14F-4D97-AF65-F5344CB8AC3E}">
        <p14:creationId xmlns:p14="http://schemas.microsoft.com/office/powerpoint/2010/main" val="1166319952"/>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3BB7E73-E730-42EA-AACE-D1E323EA5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1F6C2E9-B316-4410-88E5-74F044FC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3D07262-43A6-451F-9B19-77B943C63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2467766" y="562686"/>
            <a:ext cx="7726578" cy="895743"/>
          </a:xfrm>
        </p:spPr>
        <p:txBody>
          <a:bodyPr>
            <a:normAutofit/>
          </a:bodyPr>
          <a:lstStyle/>
          <a:p>
            <a:pPr algn="ctr">
              <a:lnSpc>
                <a:spcPct val="90000"/>
              </a:lnSpc>
            </a:pPr>
            <a:r>
              <a:rPr lang="sr-Cyrl-RS" sz="2800" dirty="0">
                <a:latin typeface="Times New Roman"/>
                <a:cs typeface="Times New Roman"/>
              </a:rPr>
              <a:t>ПРИСТУП СПОРТСКОМ НАВИЈАЊУ ИЗ ДРУШТВЕНЕ ПЕРСПЕКТИВЕ</a:t>
            </a:r>
            <a:endParaRPr lang="en-US" sz="2800" dirty="0"/>
          </a:p>
          <a:p>
            <a:pPr algn="ctr">
              <a:lnSpc>
                <a:spcPct val="90000"/>
              </a:lnSpc>
            </a:pPr>
            <a:endParaRPr lang="en-US" sz="2800" dirty="0"/>
          </a:p>
        </p:txBody>
      </p:sp>
      <p:graphicFrame>
        <p:nvGraphicFramePr>
          <p:cNvPr id="14" name="Content Placeholder 2">
            <a:extLst>
              <a:ext uri="{FF2B5EF4-FFF2-40B4-BE49-F238E27FC236}">
                <a16:creationId xmlns:a16="http://schemas.microsoft.com/office/drawing/2014/main" id="{BC17EE73-CBD9-AA5A-F0D7-E3918731664D}"/>
              </a:ext>
            </a:extLst>
          </p:cNvPr>
          <p:cNvGraphicFramePr>
            <a:graphicFrameLocks noGrp="1"/>
          </p:cNvGraphicFramePr>
          <p:nvPr>
            <p:ph idx="1"/>
            <p:extLst>
              <p:ext uri="{D42A27DB-BD31-4B8C-83A1-F6EECF244321}">
                <p14:modId xmlns:p14="http://schemas.microsoft.com/office/powerpoint/2010/main" val="181856400"/>
              </p:ext>
            </p:extLst>
          </p:nvPr>
        </p:nvGraphicFramePr>
        <p:xfrm>
          <a:off x="1244063" y="1849349"/>
          <a:ext cx="10184505" cy="44517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9565017"/>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3BB7E73-E730-42EA-AACE-D1E323EA5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1587710" y="455362"/>
            <a:ext cx="9486690" cy="1550419"/>
          </a:xfrm>
        </p:spPr>
        <p:txBody>
          <a:bodyPr>
            <a:normAutofit/>
          </a:bodyPr>
          <a:lstStyle/>
          <a:p>
            <a:pPr algn="ctr"/>
            <a:r>
              <a:rPr lang="sr-Cyrl-RS" sz="2800" dirty="0">
                <a:latin typeface="Times New Roman"/>
                <a:cs typeface="Times New Roman"/>
              </a:rPr>
              <a:t>ИНДИВИДУАЛНИ ИДЕНТИТЕТ И СПОРТСКО НАВИЈАЊЕ</a:t>
            </a:r>
            <a:endParaRPr lang="en-US" sz="2800"/>
          </a:p>
        </p:txBody>
      </p:sp>
      <p:sp>
        <p:nvSpPr>
          <p:cNvPr id="19" name="Rectangle 18">
            <a:extLst>
              <a:ext uri="{FF2B5EF4-FFF2-40B4-BE49-F238E27FC236}">
                <a16:creationId xmlns:a16="http://schemas.microsoft.com/office/drawing/2014/main" id="{F1F6C2E9-B316-4410-88E5-74F044FC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3D07262-43A6-451F-9B19-77B943C63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1587710" y="2160016"/>
            <a:ext cx="9486690" cy="3926152"/>
          </a:xfrm>
        </p:spPr>
        <p:txBody>
          <a:bodyPr vert="horz" lIns="91440" tIns="45720" rIns="91440" bIns="45720" rtlCol="0">
            <a:normAutofit/>
          </a:bodyPr>
          <a:lstStyle/>
          <a:p>
            <a:r>
              <a:rPr lang="sr-Cyrl-RS" sz="2000" dirty="0">
                <a:latin typeface="Times New Roman"/>
                <a:cs typeface="Times New Roman"/>
              </a:rPr>
              <a:t>Начин на који појединци бирају да изразе свој </a:t>
            </a:r>
            <a:r>
              <a:rPr lang="sr-Cyrl-RS" sz="2000" dirty="0" err="1">
                <a:latin typeface="Times New Roman"/>
                <a:cs typeface="Times New Roman"/>
              </a:rPr>
              <a:t>фандом</a:t>
            </a:r>
            <a:r>
              <a:rPr lang="sr-Cyrl-RS" sz="2000" dirty="0">
                <a:latin typeface="Times New Roman"/>
                <a:cs typeface="Times New Roman"/>
              </a:rPr>
              <a:t> – било да се ради о одећи, активностима на друштвеним медијима или учешћу у ритуалима обожаватеља – такође много говори о њиховом личном идентитету.</a:t>
            </a:r>
          </a:p>
          <a:p>
            <a:r>
              <a:rPr lang="sr-Cyrl-RS" sz="2000" dirty="0">
                <a:latin typeface="Times New Roman"/>
                <a:cs typeface="Times New Roman"/>
              </a:rPr>
              <a:t>Психолошки, чин љубитеља спорта може се ускладити са потребом појединца за узбуђењем, емоционалним тобоганом, па чак и осећајем сврхе. </a:t>
            </a:r>
          </a:p>
          <a:p>
            <a:r>
              <a:rPr lang="sr-Cyrl-RS" sz="2000" dirty="0">
                <a:latin typeface="Times New Roman"/>
                <a:cs typeface="Times New Roman"/>
              </a:rPr>
              <a:t>У западним културама, које често дају приоритет индивидуализму, бити део заједнице навијача нуди јединствен простор за колективистичка искуства. За појединца, ово ствара динамичку тензију између њиховог јединственог идентитета и колективног идентитета њихове заједнице навијача.</a:t>
            </a:r>
          </a:p>
        </p:txBody>
      </p:sp>
    </p:spTree>
    <p:extLst>
      <p:ext uri="{BB962C8B-B14F-4D97-AF65-F5344CB8AC3E}">
        <p14:creationId xmlns:p14="http://schemas.microsoft.com/office/powerpoint/2010/main" val="2559281977"/>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5127362" y="455362"/>
            <a:ext cx="6881728" cy="1550419"/>
          </a:xfrm>
        </p:spPr>
        <p:txBody>
          <a:bodyPr>
            <a:normAutofit/>
          </a:bodyPr>
          <a:lstStyle/>
          <a:p>
            <a:r>
              <a:rPr lang="sr-Cyrl-RS" sz="3600" dirty="0">
                <a:latin typeface="Times New Roman"/>
                <a:cs typeface="Times New Roman"/>
              </a:rPr>
              <a:t>НАВИЈАЧКЕ ГРУПЕ У РЕПУБЛИЦИ СРБИЈИ</a:t>
            </a:r>
            <a:endParaRPr lang="en-US" sz="3600"/>
          </a:p>
        </p:txBody>
      </p:sp>
      <p:pic>
        <p:nvPicPr>
          <p:cNvPr id="4" name="Picture 3">
            <a:extLst>
              <a:ext uri="{FF2B5EF4-FFF2-40B4-BE49-F238E27FC236}">
                <a16:creationId xmlns:a16="http://schemas.microsoft.com/office/drawing/2014/main" id="{4319A9FD-913C-5E13-BD92-24596E854222}"/>
              </a:ext>
            </a:extLst>
          </p:cNvPr>
          <p:cNvPicPr>
            <a:picLocks noChangeAspect="1"/>
          </p:cNvPicPr>
          <p:nvPr/>
        </p:nvPicPr>
        <p:blipFill rotWithShape="1">
          <a:blip r:embed="rId2"/>
          <a:srcRect l="25351" r="30056"/>
          <a:stretch/>
        </p:blipFill>
        <p:spPr>
          <a:xfrm>
            <a:off x="20" y="10"/>
            <a:ext cx="4651228" cy="6857990"/>
          </a:xfrm>
          <a:prstGeom prst="rect">
            <a:avLst/>
          </a:prstGeom>
        </p:spPr>
      </p:pic>
      <p:sp>
        <p:nvSpPr>
          <p:cNvPr id="19" name="Rectangle 18">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5127362" y="2546382"/>
            <a:ext cx="6881728" cy="3926152"/>
          </a:xfrm>
        </p:spPr>
        <p:txBody>
          <a:bodyPr vert="horz" lIns="91440" tIns="45720" rIns="91440" bIns="45720" rtlCol="0" anchor="t">
            <a:normAutofit/>
          </a:bodyPr>
          <a:lstStyle/>
          <a:p>
            <a:r>
              <a:rPr lang="sr-Cyrl-RS" sz="2000" dirty="0">
                <a:latin typeface="Times New Roman"/>
                <a:cs typeface="Times New Roman"/>
              </a:rPr>
              <a:t>Република Србија носи богату спортску културу, а навијачке групе играју значајну улогу у обликовању овог пејзажа. Два клуба, а посебно Црвена звезда и Партизан Београд, су центрифуге око којих се окреће српски фудбал и његова навијачка култура, а сваки представља више од фудбалског клуба. Они су оличење дубоко укорењених друштвених, културних, па чак и политичких идентитета, њихове историје и ривалства одражавају сложеност српског друштва.</a:t>
            </a:r>
          </a:p>
          <a:p>
            <a:endParaRPr lang="sr-Cyrl-RS" sz="2000" dirty="0">
              <a:latin typeface="Times New Roman"/>
              <a:cs typeface="Times New Roman"/>
            </a:endParaRPr>
          </a:p>
        </p:txBody>
      </p:sp>
    </p:spTree>
    <p:extLst>
      <p:ext uri="{BB962C8B-B14F-4D97-AF65-F5344CB8AC3E}">
        <p14:creationId xmlns:p14="http://schemas.microsoft.com/office/powerpoint/2010/main" val="2098845189"/>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779799" y="605615"/>
            <a:ext cx="6881728" cy="1550419"/>
          </a:xfrm>
        </p:spPr>
        <p:txBody>
          <a:bodyPr>
            <a:normAutofit/>
          </a:bodyPr>
          <a:lstStyle/>
          <a:p>
            <a:r>
              <a:rPr lang="en-US" sz="3600" dirty="0" err="1"/>
              <a:t>Црвена</a:t>
            </a:r>
            <a:r>
              <a:rPr lang="en-US" sz="3600" dirty="0"/>
              <a:t> </a:t>
            </a:r>
            <a:r>
              <a:rPr lang="en-US" sz="3600" dirty="0" err="1"/>
              <a:t>Звезда</a:t>
            </a:r>
            <a:endParaRPr lang="en-US" sz="3600" dirty="0"/>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565151" y="2160016"/>
            <a:ext cx="6881728" cy="3926152"/>
          </a:xfrm>
        </p:spPr>
        <p:txBody>
          <a:bodyPr vert="horz" lIns="91440" tIns="45720" rIns="91440" bIns="45720" rtlCol="0">
            <a:normAutofit/>
          </a:bodyPr>
          <a:lstStyle/>
          <a:p>
            <a:r>
              <a:rPr lang="sr-Cyrl-RS" sz="2000">
                <a:latin typeface="Times New Roman"/>
                <a:cs typeface="Times New Roman"/>
              </a:rPr>
              <a:t>Црвена звезда је основана 4. марта 1945. године и од почетка је имала снажну подршку широке јавности. Била је позната као "клуб народа", што одражава њену популарност међу грађанима. Звезда је током своје историје постигла значајне успехе, укључујући освајање титуле првака Европе 1991. године. Слика 1 приказује грб клуба.</a:t>
            </a:r>
            <a:endParaRPr lang="en-US" sz="2000"/>
          </a:p>
          <a:p>
            <a:r>
              <a:rPr lang="sr-Cyrl-RS" sz="2000">
                <a:latin typeface="Times New Roman"/>
                <a:cs typeface="Times New Roman"/>
              </a:rPr>
              <a:t>Навијачка група Црвене Звезде, позната као "Делије", имала је значајну улогу током историје клуба. Делије су стекле репутацију страствених и оданих навијача, које су подржавале свој клуб у добрим и лошим временима.</a:t>
            </a:r>
            <a:endParaRPr lang="en-US" sz="2000"/>
          </a:p>
        </p:txBody>
      </p:sp>
      <p:pic>
        <p:nvPicPr>
          <p:cNvPr id="4" name="Picture 3">
            <a:extLst>
              <a:ext uri="{FF2B5EF4-FFF2-40B4-BE49-F238E27FC236}">
                <a16:creationId xmlns:a16="http://schemas.microsoft.com/office/drawing/2014/main" id="{F1CE2DE7-D798-3633-6980-338FD81A1ED7}"/>
              </a:ext>
            </a:extLst>
          </p:cNvPr>
          <p:cNvPicPr>
            <a:picLocks noChangeAspect="1"/>
          </p:cNvPicPr>
          <p:nvPr/>
        </p:nvPicPr>
        <p:blipFill rotWithShape="1">
          <a:blip r:embed="rId2"/>
          <a:srcRect l="3329" r="3050"/>
          <a:stretch/>
        </p:blipFill>
        <p:spPr>
          <a:xfrm>
            <a:off x="8018632" y="10"/>
            <a:ext cx="4173368" cy="6857990"/>
          </a:xfrm>
          <a:prstGeom prst="rect">
            <a:avLst/>
          </a:prstGeom>
        </p:spPr>
      </p:pic>
      <p:sp>
        <p:nvSpPr>
          <p:cNvPr id="11" name="Rectangle 10">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8632"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8632"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74858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565151" y="455362"/>
            <a:ext cx="6881728" cy="1550419"/>
          </a:xfrm>
        </p:spPr>
        <p:txBody>
          <a:bodyPr>
            <a:normAutofit/>
          </a:bodyPr>
          <a:lstStyle/>
          <a:p>
            <a:r>
              <a:rPr lang="en-US" dirty="0" err="1"/>
              <a:t>Партизан</a:t>
            </a:r>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565151" y="2160016"/>
            <a:ext cx="6881728" cy="3926152"/>
          </a:xfrm>
        </p:spPr>
        <p:txBody>
          <a:bodyPr vert="horz" lIns="91440" tIns="45720" rIns="91440" bIns="45720" rtlCol="0">
            <a:normAutofit/>
          </a:bodyPr>
          <a:lstStyle/>
          <a:p>
            <a:pPr>
              <a:lnSpc>
                <a:spcPct val="100000"/>
              </a:lnSpc>
            </a:pPr>
            <a:r>
              <a:rPr lang="sr-Cyrl-RS" sz="2000">
                <a:latin typeface="Times New Roman"/>
                <a:cs typeface="Times New Roman"/>
              </a:rPr>
              <a:t>Партизан је, с друге стране, основан 4. октобра 1946. године и од почетка је био повезан са Југословенском народном армијом, због чега је често био виђен као "војни клуб". И Партизан је постигао велике успехе у свом постојању, стварајући јаку спортску и социјалну базу. Слика 2 приказује грб клуба Партизан.</a:t>
            </a:r>
          </a:p>
          <a:p>
            <a:pPr>
              <a:lnSpc>
                <a:spcPct val="100000"/>
              </a:lnSpc>
            </a:pPr>
            <a:r>
              <a:rPr lang="sr-Cyrl-RS" sz="2000">
                <a:latin typeface="Times New Roman"/>
                <a:cs typeface="Times New Roman"/>
              </a:rPr>
              <a:t>Навијачка група Партизана, "Гробари", развила се као страствена и одана група која подржава свој клуб. Гробари су често били у сукобу са Делијама, навијачима Црвене звезде, што је допринело интензивном и понекад насилном ривалству између два клуба.</a:t>
            </a:r>
          </a:p>
          <a:p>
            <a:pPr>
              <a:lnSpc>
                <a:spcPct val="100000"/>
              </a:lnSpc>
            </a:pPr>
            <a:endParaRPr lang="sr-Cyrl-RS" sz="2000">
              <a:latin typeface="Times New Roman"/>
              <a:cs typeface="Times New Roman"/>
            </a:endParaRPr>
          </a:p>
        </p:txBody>
      </p:sp>
      <p:pic>
        <p:nvPicPr>
          <p:cNvPr id="4" name="Picture 3">
            <a:extLst>
              <a:ext uri="{FF2B5EF4-FFF2-40B4-BE49-F238E27FC236}">
                <a16:creationId xmlns:a16="http://schemas.microsoft.com/office/drawing/2014/main" id="{A00DCFE8-8179-97CC-A239-98E7804A9B76}"/>
              </a:ext>
            </a:extLst>
          </p:cNvPr>
          <p:cNvPicPr>
            <a:picLocks noChangeAspect="1"/>
          </p:cNvPicPr>
          <p:nvPr/>
        </p:nvPicPr>
        <p:blipFill rotWithShape="1">
          <a:blip r:embed="rId2"/>
          <a:srcRect l="19381" r="19765"/>
          <a:stretch/>
        </p:blipFill>
        <p:spPr>
          <a:xfrm>
            <a:off x="8018632" y="10"/>
            <a:ext cx="4173368" cy="6857990"/>
          </a:xfrm>
          <a:prstGeom prst="rect">
            <a:avLst/>
          </a:prstGeom>
        </p:spPr>
      </p:pic>
      <p:sp>
        <p:nvSpPr>
          <p:cNvPr id="11" name="Rectangle 10">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8632"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8632"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282655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3093558-D86F-9A29-EC00-152C238F959B}"/>
              </a:ext>
            </a:extLst>
          </p:cNvPr>
          <p:cNvPicPr>
            <a:picLocks noChangeAspect="1"/>
          </p:cNvPicPr>
          <p:nvPr/>
        </p:nvPicPr>
        <p:blipFill rotWithShape="1">
          <a:blip r:embed="rId2"/>
          <a:srcRect t="15393" r="-1" b="-1"/>
          <a:stretch/>
        </p:blipFill>
        <p:spPr>
          <a:xfrm>
            <a:off x="3048" y="10"/>
            <a:ext cx="12188952" cy="6857990"/>
          </a:xfrm>
          <a:prstGeom prst="rect">
            <a:avLst/>
          </a:prstGeom>
        </p:spPr>
      </p:pic>
      <p:sp>
        <p:nvSpPr>
          <p:cNvPr id="11" name="Rectangle">
            <a:extLst>
              <a:ext uri="{FF2B5EF4-FFF2-40B4-BE49-F238E27FC236}">
                <a16:creationId xmlns:a16="http://schemas.microsoft.com/office/drawing/2014/main" id="{F7C9FD24-3092-E04F-925D-C1183BF54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551978" cy="6858001"/>
          </a:xfrm>
          <a:prstGeom prst="rect">
            <a:avLst/>
          </a:prstGeom>
          <a:solidFill>
            <a:schemeClr val="bg1">
              <a:alpha val="85000"/>
            </a:schemeClr>
          </a:solidFill>
          <a:ln w="12700">
            <a:miter lim="400000"/>
          </a:ln>
        </p:spPr>
        <p:txBody>
          <a:bodyPr lIns="50800" tIns="50800" rIns="50800" bIns="50800" anchor="ctr"/>
          <a:lstStyle/>
          <a:p>
            <a:pPr algn="ctr" defTabSz="457200"/>
            <a:endParaRPr sz="2600" cap="all" dirty="0">
              <a:solidFill>
                <a:srgbClr val="FFFFFF"/>
              </a:solidFill>
              <a:sym typeface="Avenir Next"/>
            </a:endParaRPr>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565151" y="455362"/>
            <a:ext cx="6400798" cy="1550419"/>
          </a:xfrm>
        </p:spPr>
        <p:txBody>
          <a:bodyPr>
            <a:normAutofit/>
          </a:bodyPr>
          <a:lstStyle/>
          <a:p>
            <a:r>
              <a:rPr lang="en-US" dirty="0" err="1"/>
              <a:t>Вечити</a:t>
            </a:r>
            <a:r>
              <a:rPr lang="en-US" dirty="0"/>
              <a:t> </a:t>
            </a:r>
            <a:r>
              <a:rPr lang="en-US" dirty="0" err="1"/>
              <a:t>дерби</a:t>
            </a:r>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565151" y="2160016"/>
            <a:ext cx="6400798" cy="3926152"/>
          </a:xfrm>
        </p:spPr>
        <p:txBody>
          <a:bodyPr vert="horz" lIns="91440" tIns="45720" rIns="91440" bIns="45720" rtlCol="0">
            <a:normAutofit/>
          </a:bodyPr>
          <a:lstStyle/>
          <a:p>
            <a:pPr>
              <a:lnSpc>
                <a:spcPct val="100000"/>
              </a:lnSpc>
            </a:pPr>
            <a:r>
              <a:rPr lang="sr-Cyrl-RS" sz="1700">
                <a:latin typeface="Times New Roman"/>
                <a:cs typeface="Times New Roman"/>
              </a:rPr>
              <a:t>Ривалство између Црвене Звезде и Партизана једно је од најинтензивнијих и најпознатијих у свету фудбала. Њихови мечеви, познати као "Вечити дерби", епицентри су спортске страсти, националног поноса и понекад, политичких и социјалних тензија. </a:t>
            </a:r>
          </a:p>
          <a:p>
            <a:pPr>
              <a:lnSpc>
                <a:spcPct val="100000"/>
              </a:lnSpc>
            </a:pPr>
            <a:r>
              <a:rPr lang="sr-Cyrl-RS" sz="1700">
                <a:latin typeface="Times New Roman"/>
                <a:cs typeface="Times New Roman"/>
              </a:rPr>
              <a:t>У периодима политичких и социјалних промена, оба клуба, њихови навијачи, и њихови мечеви често одражавају шире друштвене и политичке борбе у земљи и региону. Клубови су кроз историју били средишта културног и друштвеног живота, симболи идентитета, изрази политичких идеологија и ставова, а њихови навијачи су били активни учесници у многим кључним догађајима у историји Србије.</a:t>
            </a:r>
          </a:p>
          <a:p>
            <a:pPr>
              <a:lnSpc>
                <a:spcPct val="100000"/>
              </a:lnSpc>
            </a:pPr>
            <a:endParaRPr lang="sr-Cyrl-RS" sz="1700">
              <a:latin typeface="Times New Roman"/>
              <a:cs typeface="Times New Roman"/>
            </a:endParaRPr>
          </a:p>
        </p:txBody>
      </p:sp>
      <p:sp>
        <p:nvSpPr>
          <p:cNvPr id="13" name="Rectangle 12">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153"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153"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303029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3BB7E73-E730-42EA-AACE-D1E323EA5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1010276" y="788065"/>
            <a:ext cx="8617367" cy="1067462"/>
          </a:xfrm>
        </p:spPr>
        <p:txBody>
          <a:bodyPr>
            <a:normAutofit/>
          </a:bodyPr>
          <a:lstStyle/>
          <a:p>
            <a:r>
              <a:rPr lang="sr-Cyrl-RS" sz="4000" dirty="0">
                <a:latin typeface="Times New Roman"/>
                <a:cs typeface="Times New Roman"/>
              </a:rPr>
              <a:t>ЗАКЉУЧАК</a:t>
            </a:r>
            <a:endParaRPr lang="en-US" sz="4000" dirty="0"/>
          </a:p>
        </p:txBody>
      </p:sp>
      <p:sp>
        <p:nvSpPr>
          <p:cNvPr id="3" name="Content Placeholder 2">
            <a:extLst>
              <a:ext uri="{FF2B5EF4-FFF2-40B4-BE49-F238E27FC236}">
                <a16:creationId xmlns:a16="http://schemas.microsoft.com/office/drawing/2014/main" id="{3C999B85-8AE0-A08E-527F-A9D10FEB71C3}"/>
              </a:ext>
            </a:extLst>
          </p:cNvPr>
          <p:cNvSpPr>
            <a:spLocks noGrp="1"/>
          </p:cNvSpPr>
          <p:nvPr>
            <p:ph idx="1"/>
          </p:nvPr>
        </p:nvSpPr>
        <p:spPr>
          <a:xfrm>
            <a:off x="817093" y="2074157"/>
            <a:ext cx="9486690" cy="3926152"/>
          </a:xfrm>
        </p:spPr>
        <p:txBody>
          <a:bodyPr vert="horz" lIns="91440" tIns="45720" rIns="91440" bIns="45720" rtlCol="0">
            <a:normAutofit/>
          </a:bodyPr>
          <a:lstStyle/>
          <a:p>
            <a:pPr>
              <a:lnSpc>
                <a:spcPct val="100000"/>
              </a:lnSpc>
            </a:pPr>
            <a:r>
              <a:rPr lang="sr-Cyrl-RS" sz="1500">
                <a:latin typeface="Times New Roman"/>
                <a:cs typeface="Times New Roman"/>
              </a:rPr>
              <a:t>Спортско навијање и навијачке субкултуре осветљавају замршене везе између индивидуалног идентитета, друштвене припадности и друштвених структура, пружајући јединствену платформу за испитивање и разумевање ширих друштвених феномена. </a:t>
            </a:r>
          </a:p>
          <a:p>
            <a:pPr>
              <a:lnSpc>
                <a:spcPct val="100000"/>
              </a:lnSpc>
            </a:pPr>
            <a:r>
              <a:rPr lang="sr-Cyrl-RS" sz="1500">
                <a:latin typeface="Times New Roman"/>
                <a:cs typeface="Times New Roman"/>
              </a:rPr>
              <a:t>Кроз испитивање истакнутих навијачких група попут оних из Црвене звезде и Партизана у Србији, уочили смо дубоке импликације спортског навијања на индивидуалне идентитете и друштвене пејзаже. Ове навијачке групе се појављују као више од пуке колекције спортских ентузијаста; они су утицајни субјекти, који уграђују и пропагирају друштвене, културне и политичке вредности, играјући тако значајну улогу у обликовању јавног дискурса и друштвених норми. </a:t>
            </a:r>
          </a:p>
          <a:p>
            <a:pPr>
              <a:lnSpc>
                <a:spcPct val="100000"/>
              </a:lnSpc>
            </a:pPr>
            <a:r>
              <a:rPr lang="sr-Cyrl-RS" sz="1500">
                <a:latin typeface="Times New Roman"/>
                <a:cs typeface="Times New Roman"/>
              </a:rPr>
              <a:t>Ова истрага је такође истакла двоструку природу спортског </a:t>
            </a:r>
            <a:r>
              <a:rPr lang="sr-Cyrl-RS" sz="1500" err="1">
                <a:latin typeface="Times New Roman"/>
                <a:cs typeface="Times New Roman"/>
              </a:rPr>
              <a:t>фандома</a:t>
            </a:r>
            <a:r>
              <a:rPr lang="sr-Cyrl-RS" sz="1500">
                <a:latin typeface="Times New Roman"/>
                <a:cs typeface="Times New Roman"/>
              </a:rPr>
              <a:t>, износећи на видело и позитивне и негативне аспекте. Док спортско навијање негује друштвену кохезију, формирање идентитета и припадност заједници, оно такође поставља етичке дилеме и изазове у вези са друштвеном одговорношћу, </a:t>
            </a:r>
            <a:r>
              <a:rPr lang="sr-Cyrl-RS" sz="1500" err="1">
                <a:latin typeface="Times New Roman"/>
                <a:cs typeface="Times New Roman"/>
              </a:rPr>
              <a:t>инклузивношћу</a:t>
            </a:r>
            <a:r>
              <a:rPr lang="sr-Cyrl-RS" sz="1500">
                <a:latin typeface="Times New Roman"/>
                <a:cs typeface="Times New Roman"/>
              </a:rPr>
              <a:t> и поштовањем. </a:t>
            </a:r>
          </a:p>
          <a:p>
            <a:pPr>
              <a:lnSpc>
                <a:spcPct val="100000"/>
              </a:lnSpc>
            </a:pPr>
            <a:r>
              <a:rPr lang="sr-Cyrl-RS" sz="1500">
                <a:latin typeface="Times New Roman"/>
                <a:cs typeface="Times New Roman"/>
              </a:rPr>
              <a:t>Анализирајући теоријске перспективе са емпиријским увидима из конкретних студија случаја, настојали смо да понудимо нијансирано и вишедимензионално разумевање спортског навијања и навијачких субкултура. </a:t>
            </a:r>
          </a:p>
        </p:txBody>
      </p:sp>
      <p:sp>
        <p:nvSpPr>
          <p:cNvPr id="10" name="Rectangle 9">
            <a:extLst>
              <a:ext uri="{FF2B5EF4-FFF2-40B4-BE49-F238E27FC236}">
                <a16:creationId xmlns:a16="http://schemas.microsoft.com/office/drawing/2014/main" id="{F1F6C2E9-B316-4410-88E5-74F044FC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58144"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3D07262-43A6-451F-9B19-77B943C63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2685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3696418"/>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03A0B2-4A2F-D846-A5E6-FB7CB9A03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1" name="Rectangle 10">
            <a:extLst>
              <a:ext uri="{FF2B5EF4-FFF2-40B4-BE49-F238E27FC236}">
                <a16:creationId xmlns:a16="http://schemas.microsoft.com/office/drawing/2014/main" id="{7F573F1D-73A7-FB41-BCAD-FC9AA7DEF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useBgFill="1">
        <p:nvSpPr>
          <p:cNvPr id="13" name="Rectangle 12">
            <a:extLst>
              <a:ext uri="{FF2B5EF4-FFF2-40B4-BE49-F238E27FC236}">
                <a16:creationId xmlns:a16="http://schemas.microsoft.com/office/drawing/2014/main" id="{A88F843D-1C1B-C740-AC27-E3238D0F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1846E0F-4686-8174-F795-F26F5C24FA69}"/>
              </a:ext>
            </a:extLst>
          </p:cNvPr>
          <p:cNvPicPr>
            <a:picLocks noChangeAspect="1"/>
          </p:cNvPicPr>
          <p:nvPr/>
        </p:nvPicPr>
        <p:blipFill rotWithShape="1">
          <a:blip r:embed="rId2"/>
          <a:srcRect t="15730"/>
          <a:stretch/>
        </p:blipFill>
        <p:spPr>
          <a:xfrm>
            <a:off x="20" y="10"/>
            <a:ext cx="12191980" cy="6857990"/>
          </a:xfrm>
          <a:prstGeom prst="rect">
            <a:avLst/>
          </a:prstGeom>
        </p:spPr>
      </p:pic>
      <p:sp>
        <p:nvSpPr>
          <p:cNvPr id="15" name="Rectangle">
            <a:extLst>
              <a:ext uri="{FF2B5EF4-FFF2-40B4-BE49-F238E27FC236}">
                <a16:creationId xmlns:a16="http://schemas.microsoft.com/office/drawing/2014/main" id="{44037D61-FFBD-0342-90C5-D1AD7C899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73751" y="4102096"/>
            <a:ext cx="9418249" cy="2755904"/>
          </a:xfrm>
          <a:prstGeom prst="rect">
            <a:avLst/>
          </a:prstGeom>
          <a:solidFill>
            <a:schemeClr val="bg1">
              <a:alpha val="85000"/>
            </a:schemeClr>
          </a:solidFill>
          <a:ln w="12700">
            <a:miter lim="400000"/>
          </a:ln>
        </p:spPr>
        <p:txBody>
          <a:bodyPr lIns="50800" tIns="50800" rIns="50800" bIns="50800" anchor="ctr"/>
          <a:lstStyle/>
          <a:p>
            <a:pPr algn="ctr" defTabSz="457200"/>
            <a:endParaRPr sz="2600" cap="all" dirty="0">
              <a:solidFill>
                <a:srgbClr val="FFFFFF"/>
              </a:solidFill>
              <a:sym typeface="Avenir Next"/>
            </a:endParaRPr>
          </a:p>
        </p:txBody>
      </p:sp>
      <p:sp>
        <p:nvSpPr>
          <p:cNvPr id="2" name="Title 1">
            <a:extLst>
              <a:ext uri="{FF2B5EF4-FFF2-40B4-BE49-F238E27FC236}">
                <a16:creationId xmlns:a16="http://schemas.microsoft.com/office/drawing/2014/main" id="{CF9C058F-E26F-1DA6-04E5-A05A45D99C31}"/>
              </a:ext>
            </a:extLst>
          </p:cNvPr>
          <p:cNvSpPr>
            <a:spLocks noGrp="1"/>
          </p:cNvSpPr>
          <p:nvPr>
            <p:ph type="title"/>
          </p:nvPr>
        </p:nvSpPr>
        <p:spPr>
          <a:xfrm>
            <a:off x="3371137" y="4749516"/>
            <a:ext cx="6246530" cy="1015663"/>
          </a:xfrm>
        </p:spPr>
        <p:txBody>
          <a:bodyPr vert="horz" lIns="91440" tIns="45720" rIns="91440" bIns="45720" rtlCol="0" anchor="b">
            <a:normAutofit/>
          </a:bodyPr>
          <a:lstStyle/>
          <a:p>
            <a:r>
              <a:rPr lang="en-US" err="1"/>
              <a:t>Хвала</a:t>
            </a:r>
            <a:r>
              <a:rPr lang="en-US" dirty="0"/>
              <a:t> </a:t>
            </a:r>
            <a:r>
              <a:rPr lang="en-US" err="1"/>
              <a:t>на</a:t>
            </a:r>
            <a:r>
              <a:rPr lang="en-US" dirty="0"/>
              <a:t> </a:t>
            </a:r>
            <a:r>
              <a:rPr lang="en-US" err="1"/>
              <a:t>пажњи</a:t>
            </a:r>
            <a:r>
              <a:rPr lang="en-US" dirty="0"/>
              <a:t>!</a:t>
            </a:r>
          </a:p>
        </p:txBody>
      </p:sp>
      <p:sp>
        <p:nvSpPr>
          <p:cNvPr id="17" name="Rectangle 16">
            <a:extLst>
              <a:ext uri="{FF2B5EF4-FFF2-40B4-BE49-F238E27FC236}">
                <a16:creationId xmlns:a16="http://schemas.microsoft.com/office/drawing/2014/main" id="{A21C8291-E3D5-4240-8FF4-E5213CBCC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9" name="Rectangle 18">
            <a:extLst>
              <a:ext uri="{FF2B5EF4-FFF2-40B4-BE49-F238E27FC236}">
                <a16:creationId xmlns:a16="http://schemas.microsoft.com/office/drawing/2014/main" id="{08B44AFE-C181-7047-8CC9-CA00BD385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69553214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InterweaveVTI">
  <a:themeElements>
    <a:clrScheme name="AnalogousFromLightSeedRightStep">
      <a:dk1>
        <a:srgbClr val="000000"/>
      </a:dk1>
      <a:lt1>
        <a:srgbClr val="FFFFFF"/>
      </a:lt1>
      <a:dk2>
        <a:srgbClr val="243641"/>
      </a:dk2>
      <a:lt2>
        <a:srgbClr val="E2E8E8"/>
      </a:lt2>
      <a:accent1>
        <a:srgbClr val="C69699"/>
      </a:accent1>
      <a:accent2>
        <a:srgbClr val="BA947F"/>
      </a:accent2>
      <a:accent3>
        <a:srgbClr val="ACA382"/>
      </a:accent3>
      <a:accent4>
        <a:srgbClr val="9EA973"/>
      </a:accent4>
      <a:accent5>
        <a:srgbClr val="92AB82"/>
      </a:accent5>
      <a:accent6>
        <a:srgbClr val="78B07A"/>
      </a:accent6>
      <a:hlink>
        <a:srgbClr val="568E8B"/>
      </a:hlink>
      <a:folHlink>
        <a:srgbClr val="7F7F7F"/>
      </a:folHlink>
    </a:clrScheme>
    <a:fontScheme name="Interweave">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terweaveVTI" id="{2A5AE21D-FC75-4AD0-BC12-FA563BC24905}" vid="{9A4A41B8-EB69-44BB-8E15-B517E25CF8C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InterweaveVTI</vt:lpstr>
      <vt:lpstr>СОЦИОЛОШКИ АСПЕКТИ СПОРТСКОГ НАВИЈАЊА И ПРИПАДНОСТ  СУБКУЛТУРИ НАВИЈАЧКИХ ГРУПА</vt:lpstr>
      <vt:lpstr>Увод</vt:lpstr>
      <vt:lpstr>ТЕОРИЈСКИ ОКВИР</vt:lpstr>
      <vt:lpstr>СПОРТСКО НАВИЈАЊЕ И ФОРМИРАЊЕ СУБКУЛТУРЕ</vt:lpstr>
      <vt:lpstr>Позитивни аспекти</vt:lpstr>
      <vt:lpstr>Негативни аспекти</vt:lpstr>
      <vt:lpstr>Социјална кохезија</vt:lpstr>
      <vt:lpstr>Формирање идентитета</vt:lpstr>
      <vt:lpstr>ДРУШТВЕНИ КАПИТАЛ И УМРЕЖАВАЊЕ</vt:lpstr>
      <vt:lpstr>ЕТИЧКА РАЗМАТРАЊА И ДРУШТВЕНА ОДГОВОРНОСТ У НАВИЈАЧКИМ СУБКУЛТУРАМА</vt:lpstr>
      <vt:lpstr>ПРИСТУП СПОРТСКОМ НАВИЈАЊУ ИЗ ДРУШТВЕНЕ ПЕРСПЕКТИВЕ </vt:lpstr>
      <vt:lpstr>ИНДИВИДУАЛНИ ИДЕНТИТЕТ И СПОРТСКО НАВИЈАЊЕ</vt:lpstr>
      <vt:lpstr>НАВИЈАЧКЕ ГРУПЕ У РЕПУБЛИЦИ СРБИЈИ</vt:lpstr>
      <vt:lpstr>Црвена Звезда</vt:lpstr>
      <vt:lpstr>Партизан</vt:lpstr>
      <vt:lpstr>Вечити дерби</vt:lpstr>
      <vt:lpstr>ЗАКЉУЧАК</vt:lpstr>
      <vt:lpstr>Хвала на пажњи!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183</cp:revision>
  <dcterms:created xsi:type="dcterms:W3CDTF">2023-09-25T15:44:04Z</dcterms:created>
  <dcterms:modified xsi:type="dcterms:W3CDTF">2023-09-25T16:25:13Z</dcterms:modified>
</cp:coreProperties>
</file>