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E20E"/>
    <a:srgbClr val="82DF1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135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D5CF5-81F7-40E7-B1C2-B41E70CCC7FB}" type="datetimeFigureOut">
              <a:rPr lang="en-US" smtClean="0"/>
              <a:pPr/>
              <a:t>06-Oct-23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FCC73-1640-484E-89B0-814412711C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D5CF5-81F7-40E7-B1C2-B41E70CCC7FB}" type="datetimeFigureOut">
              <a:rPr lang="en-US" smtClean="0"/>
              <a:pPr/>
              <a:t>06-Oct-23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FCC73-1640-484E-89B0-814412711C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D5CF5-81F7-40E7-B1C2-B41E70CCC7FB}" type="datetimeFigureOut">
              <a:rPr lang="en-US" smtClean="0"/>
              <a:pPr/>
              <a:t>06-Oct-23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FCC73-1640-484E-89B0-814412711C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D5CF5-81F7-40E7-B1C2-B41E70CCC7FB}" type="datetimeFigureOut">
              <a:rPr lang="en-US" smtClean="0"/>
              <a:pPr/>
              <a:t>06-Oct-23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FCC73-1640-484E-89B0-814412711C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D5CF5-81F7-40E7-B1C2-B41E70CCC7FB}" type="datetimeFigureOut">
              <a:rPr lang="en-US" smtClean="0"/>
              <a:pPr/>
              <a:t>06-Oct-23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FCC73-1640-484E-89B0-814412711C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D5CF5-81F7-40E7-B1C2-B41E70CCC7FB}" type="datetimeFigureOut">
              <a:rPr lang="en-US" smtClean="0"/>
              <a:pPr/>
              <a:t>06-Oct-23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FCC73-1640-484E-89B0-814412711C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D5CF5-81F7-40E7-B1C2-B41E70CCC7FB}" type="datetimeFigureOut">
              <a:rPr lang="en-US" smtClean="0"/>
              <a:pPr/>
              <a:t>06-Oct-23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FCC73-1640-484E-89B0-814412711C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D5CF5-81F7-40E7-B1C2-B41E70CCC7FB}" type="datetimeFigureOut">
              <a:rPr lang="en-US" smtClean="0"/>
              <a:pPr/>
              <a:t>06-Oct-23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FCC73-1640-484E-89B0-814412711C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D5CF5-81F7-40E7-B1C2-B41E70CCC7FB}" type="datetimeFigureOut">
              <a:rPr lang="en-US" smtClean="0"/>
              <a:pPr/>
              <a:t>06-Oct-23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FCC73-1640-484E-89B0-814412711C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D5CF5-81F7-40E7-B1C2-B41E70CCC7FB}" type="datetimeFigureOut">
              <a:rPr lang="en-US" smtClean="0"/>
              <a:pPr/>
              <a:t>06-Oct-23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FCC73-1640-484E-89B0-814412711C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D5CF5-81F7-40E7-B1C2-B41E70CCC7FB}" type="datetimeFigureOut">
              <a:rPr lang="en-US" smtClean="0"/>
              <a:pPr/>
              <a:t>06-Oct-23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FCC73-1640-484E-89B0-814412711C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D1D5CF5-81F7-40E7-B1C2-B41E70CCC7FB}" type="datetimeFigureOut">
              <a:rPr lang="en-US" smtClean="0"/>
              <a:pPr/>
              <a:t>06-Oct-23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D1FCC73-1640-484E-89B0-814412711C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1828800"/>
          </a:xfrm>
        </p:spPr>
        <p:txBody>
          <a:bodyPr>
            <a:noAutofit/>
          </a:bodyPr>
          <a:lstStyle/>
          <a:p>
            <a:pPr algn="ctr"/>
            <a:r>
              <a:rPr lang="sr-Latn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RODNA RAVNOPRAVNOST U KOŠAR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CI</a:t>
            </a:r>
            <a:r>
              <a:rPr lang="sr-Latn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REPUBLICI SRBIJI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7772400" cy="1295400"/>
          </a:xfrm>
        </p:spPr>
        <p:txBody>
          <a:bodyPr>
            <a:normAutofit fontScale="92500"/>
          </a:bodyPr>
          <a:lstStyle/>
          <a:p>
            <a:pPr algn="l"/>
            <a:r>
              <a:rPr lang="sr-Latn-R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STUDENT:                                                           MENTOR:</a:t>
            </a:r>
          </a:p>
          <a:p>
            <a:pPr algn="ctr"/>
            <a:r>
              <a:rPr lang="sr-Latn-R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KONTIC SELENA                                      DR SANDRA RADENOVIĆ</a:t>
            </a:r>
          </a:p>
          <a:p>
            <a:pPr algn="l"/>
            <a:r>
              <a:rPr lang="sr-Latn-R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r-Latn-R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r-Latn-R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85/2017</a:t>
            </a:r>
          </a:p>
          <a:p>
            <a:pPr algn="l"/>
            <a:r>
              <a:rPr lang="sr-Latn-R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sr-Latn-R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BEOGRAD 2023.</a:t>
            </a:r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logo dif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133600"/>
            <a:ext cx="3429000" cy="2590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421880" cy="685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RODNA (NE)RAVNOPRAVNOST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2920" y="1600200"/>
            <a:ext cx="8183880" cy="38862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en-US" sz="5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sz="5100" dirty="0" smtClean="0">
                <a:latin typeface="Times New Roman" pitchFamily="18" charset="0"/>
                <a:cs typeface="Times New Roman" pitchFamily="18" charset="0"/>
              </a:rPr>
              <a:t>Globalni problem</a:t>
            </a:r>
          </a:p>
          <a:p>
            <a:endParaRPr lang="sr-Latn-RS" sz="5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sz="5100" dirty="0" smtClean="0">
                <a:latin typeface="Times New Roman" pitchFamily="18" charset="0"/>
                <a:cs typeface="Times New Roman" pitchFamily="18" charset="0"/>
              </a:rPr>
              <a:t>Postoje razlike u nivoima nejednakosti između zemalja, ni jedna zemlja nije uspela da uspostavi potpunu jednakost između polova.</a:t>
            </a:r>
          </a:p>
          <a:p>
            <a:endParaRPr lang="sr-Latn-RS" sz="5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sz="5100" dirty="0" smtClean="0">
                <a:latin typeface="Times New Roman" pitchFamily="18" charset="0"/>
                <a:cs typeface="Times New Roman" pitchFamily="18" charset="0"/>
              </a:rPr>
              <a:t>Utiče na: siromaštvo, nasilje nad ženama, seksualno uznemiravanje, mobing na poslu, ograničava obrazovanje žena itd.</a:t>
            </a:r>
          </a:p>
          <a:p>
            <a:endParaRPr lang="sr-Latn-RS" sz="5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21408"/>
          </a:xfrm>
        </p:spPr>
        <p:txBody>
          <a:bodyPr>
            <a:normAutofit/>
          </a:bodyPr>
          <a:lstStyle/>
          <a:p>
            <a:pPr lvl="1"/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Uopštena težnja je da muškarci i žene imaju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ista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prava i mogućnosti, odnosno da se žene i njihovi uspesi ne vrednuju na osnovu pola već uspeha samog po sebi.</a:t>
            </a:r>
          </a:p>
          <a:p>
            <a:pPr lvl="1"/>
            <a:endParaRPr lang="sr-Latn-RS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th (5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3505200"/>
            <a:ext cx="45720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3048000"/>
          <a:ext cx="7620000" cy="3124200"/>
        </p:xfrm>
        <a:graphic>
          <a:graphicData uri="http://schemas.openxmlformats.org/drawingml/2006/table">
            <a:tbl>
              <a:tblPr firstRow="1" bandRow="1">
                <a:effectLst>
                  <a:outerShdw dist="50800" dir="5400000" sx="99000" sy="99000" algn="ctr" rotWithShape="0">
                    <a:schemeClr val="tx1"/>
                  </a:outerShdw>
                </a:effectLst>
                <a:tableStyleId>{5C22544A-7EE6-4342-B048-85BDC9FD1C3A}</a:tableStyleId>
              </a:tblPr>
              <a:tblGrid>
                <a:gridCol w="1268335"/>
                <a:gridCol w="1398665"/>
                <a:gridCol w="2057400"/>
                <a:gridCol w="1357618"/>
                <a:gridCol w="1537982"/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GRAD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SPORTISTI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SPORTISTKINJE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kupno</a:t>
                      </a:r>
                      <a:r>
                        <a:rPr lang="sr-Latn-R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medalja</a:t>
                      </a:r>
                    </a:p>
                    <a:p>
                      <a:pPr algn="ctr"/>
                      <a:r>
                        <a:rPr lang="sr-Latn-R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(muškarci)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Ukupno medalja </a:t>
                      </a:r>
                    </a:p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(žene)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LONDON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8329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RIO DE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ŽANEIRO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91097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TOKIO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851648" cy="1676400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Latn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Latn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PRIKAZ OSVOJENIH MEDALJA</a:t>
            </a:r>
            <a:b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 OLIMPIJSKIM IGRAMA</a:t>
            </a:r>
            <a:b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REPUBLICI SRBIJI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76962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RODNA RAVNOPRAVNOST U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SPORTU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183880" cy="4187952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Olimpijske igre - Tokio 2021. godina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ekord po broju učestvovanja žena u odnosu na muškarce;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48,3% takmičarskih mesta je pripalo ženama u 156 disciplina;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Ovi podaci pokazuju da se iz godine u godinu menja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situacija u sportu u korist rodne ravnopravnosti 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OI.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247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sr-Latn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POLOŽAJ ŽENA NA UPRAVLJAČKIM POZICIJAMA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183880" cy="3810000"/>
          </a:xfrm>
        </p:spPr>
        <p:txBody>
          <a:bodyPr>
            <a:normAutofit/>
          </a:bodyPr>
          <a:lstStyle/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Činjenica – manja zastupljenost žena</a:t>
            </a:r>
          </a:p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Jedno od objašnjenja za to je da su žene socijalizovane u određene uloge – supruge, majke, ćerke i iz tog razloga imaju problema sa usklađivanjem sportskog angažovanja sa ostalim privatnim obavezama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105400"/>
          </a:xfrm>
        </p:spPr>
        <p:txBody>
          <a:bodyPr/>
          <a:lstStyle/>
          <a:p>
            <a:pPr algn="ctr">
              <a:buNone/>
            </a:pPr>
            <a:endParaRPr lang="sr-Latn-R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ŽENE KOJE SU SE U NAŠOJ ZEMLJI NAŠLE NA</a:t>
            </a:r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UPRAVLJAČKIM POZICIJAMA: </a:t>
            </a:r>
          </a:p>
          <a:p>
            <a:pPr algn="ctr">
              <a:buNone/>
            </a:pP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§"/>
            </a:pP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MARINA MALJKOVIĆ</a:t>
            </a:r>
          </a:p>
          <a:p>
            <a:pPr algn="ctr"/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NATAŠA KOVAČEVIĆ</a:t>
            </a:r>
          </a:p>
          <a:p>
            <a:pPr algn="ctr"/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SONJA PETROVIĆ</a:t>
            </a:r>
          </a:p>
          <a:p>
            <a:pPr algn="ctr"/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ANA JOKOVIĆ</a:t>
            </a:r>
            <a:endParaRPr lang="sr-Latn-RS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 (2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648200"/>
            <a:ext cx="1866900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09600"/>
            <a:ext cx="6400800" cy="8229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sr-Latn-RS" sz="4000" dirty="0" smtClean="0">
                <a:latin typeface="Times New Roman" pitchFamily="18" charset="0"/>
                <a:cs typeface="Times New Roman" pitchFamily="18" charset="0"/>
              </a:rPr>
              <a:t>MARINA MALJKOVIĆ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8183880" cy="3429000"/>
          </a:xfrm>
        </p:spPr>
        <p:txBody>
          <a:bodyPr>
            <a:normAutofit lnSpcReduction="10000"/>
          </a:bodyPr>
          <a:lstStyle/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Trener i selektor ženske košarkaške reprezentacije Srbije</a:t>
            </a: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Uspesi: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dve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zlatne medalje i jedna bronzana na Evropskim prvenstvima i jedna bronzana na OI u Riju.</a:t>
            </a:r>
          </a:p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Pokret za žensku košarku – 2015. god.</a:t>
            </a: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Institut za ženski sport – 2020. god.</a:t>
            </a:r>
          </a:p>
          <a:p>
            <a:endParaRPr lang="en-US" dirty="0"/>
          </a:p>
        </p:txBody>
      </p:sp>
      <p:pic>
        <p:nvPicPr>
          <p:cNvPr id="5" name="Picture 4" descr="pokret-za-zensku-kosarku-1.jpg"/>
          <p:cNvPicPr>
            <a:picLocks noChangeAspect="1"/>
          </p:cNvPicPr>
          <p:nvPr/>
        </p:nvPicPr>
        <p:blipFill>
          <a:blip r:embed="rId3"/>
          <a:srcRect l="12000" r="12000"/>
          <a:stretch>
            <a:fillRect/>
          </a:stretch>
        </p:blipFill>
        <p:spPr>
          <a:xfrm>
            <a:off x="6553200" y="3733800"/>
            <a:ext cx="1981200" cy="129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609600"/>
            <a:ext cx="6172200" cy="8229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sr-Latn-RS" sz="4000" dirty="0" smtClean="0">
                <a:latin typeface="Times New Roman" pitchFamily="18" charset="0"/>
                <a:cs typeface="Times New Roman" pitchFamily="18" charset="0"/>
              </a:rPr>
              <a:t>NATAŠA KOVAČEVIĆ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828800"/>
            <a:ext cx="8183880" cy="2889504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ivša reprezentativka u košarci u mladjim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selekcijama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Predsednica kluba ŽKK Crvena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Zvezda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Fondacija Nataša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Kovačević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th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343400"/>
            <a:ext cx="4514850" cy="1409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th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3200400"/>
            <a:ext cx="22098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38200"/>
            <a:ext cx="58674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UTICAJ MEDIJA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NA SPORT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183880" cy="4187952"/>
          </a:xfrm>
        </p:spPr>
        <p:txBody>
          <a:bodyPr/>
          <a:lstStyle/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Na televizijskim prenosima dominiraju programi takmičenja u muškoj konkurenciji u odnosu na žensku.</a:t>
            </a:r>
          </a:p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Žene imaju veću medijsku pažnju nego inače samo za vreme velikih takmičenja kao što su Olimpijske igre i Vimbldon.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21408"/>
          </a:xfrm>
        </p:spPr>
        <p:txBody>
          <a:bodyPr/>
          <a:lstStyle/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Negativan način predstavljanja sportistkinja u nasoj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zemlji.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U medijima se ističe njihov privatan život, bračni status, lepota, telo.</a:t>
            </a:r>
          </a:p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Košarkašice su u našoj zemlji dobile medijsku pokrivenost zahvaljujući svojim uspesima i na taj način utiču na popularizaciju ženske košarke.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8001000" cy="85344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sr-Latn-RS" sz="3200" dirty="0" smtClean="0">
                <a:latin typeface="Times New Roman" pitchFamily="18" charset="0"/>
                <a:cs typeface="Times New Roman" pitchFamily="18" charset="0"/>
              </a:rPr>
              <a:t>LIČNA ISKUSTVA NAŠIH KOŠARKAŠICA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133600"/>
            <a:ext cx="8183880" cy="2584704"/>
          </a:xfrm>
        </p:spPr>
        <p:txBody>
          <a:bodyPr/>
          <a:lstStyle/>
          <a:p>
            <a:pPr algn="ctr"/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Milica Dabović</a:t>
            </a:r>
          </a:p>
          <a:p>
            <a:pPr algn="ctr"/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Dajana Butulija</a:t>
            </a:r>
          </a:p>
          <a:p>
            <a:pPr algn="ctr"/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Nevena Jovanović</a:t>
            </a:r>
          </a:p>
          <a:p>
            <a:pPr algn="ctr"/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Tamara Bajić</a:t>
            </a:r>
          </a:p>
          <a:p>
            <a:pPr algn="ctr"/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Jelena Brooks (Milovanović)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183880" cy="4187952"/>
          </a:xfrm>
        </p:spPr>
        <p:txBody>
          <a:bodyPr/>
          <a:lstStyle/>
          <a:p>
            <a:endParaRPr lang="sr-Latn-RS" dirty="0" smtClean="0"/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Najveći doprinos rodnoj ravnopravnosti –</a:t>
            </a:r>
          </a:p>
          <a:p>
            <a:pPr>
              <a:buNone/>
            </a:pP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  usvajanje zakona 2021. godine.</a:t>
            </a:r>
          </a:p>
          <a:p>
            <a:pPr>
              <a:buNone/>
            </a:pP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Zakon je predvideo:</a:t>
            </a:r>
          </a:p>
          <a:p>
            <a:pPr>
              <a:buNone/>
            </a:pP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- institucije za praćenje i izvršenje zakona;</a:t>
            </a:r>
          </a:p>
          <a:p>
            <a:pPr>
              <a:buNone/>
            </a:pP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- sankcije za nepostovanje njegovih odredbi.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Košarkašice su pored svih otežavajućih faktora osvajale najsjajnija odličja i pokazale da je moguće prevazići ovu nejednakost.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One su jedne od primera borbe za uspostavljanje ravnopravnosti, budući da se za nju bore koliko i na terenu, a možda i više od toga.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0"/>
            <a:ext cx="8183880" cy="1219200"/>
          </a:xfrm>
        </p:spPr>
        <p:txBody>
          <a:bodyPr>
            <a:normAutofit/>
          </a:bodyPr>
          <a:lstStyle/>
          <a:p>
            <a:pPr algn="ctr"/>
            <a:r>
              <a:rPr lang="sr-Latn-RS" sz="4400" dirty="0" smtClean="0"/>
              <a:t>HVALA NA PAŽNJI !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2821</TotalTime>
  <Words>496</Words>
  <Application>Microsoft Office PowerPoint</Application>
  <PresentationFormat>On-screen Show (4:3)</PresentationFormat>
  <Paragraphs>98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Aspect</vt:lpstr>
      <vt:lpstr>RODNA RAVNOPRAVNOST U KOŠARCI U REPUBLICI SRBIJI</vt:lpstr>
      <vt:lpstr> RODNA (NE)RAVNOPRAVNOST</vt:lpstr>
      <vt:lpstr>Slide 3</vt:lpstr>
      <vt:lpstr>   PRIKAZ OSVOJENIH MEDALJA NA OLIMPIJSKIM IGRAMA  U REPUBLICI SRBIJI</vt:lpstr>
      <vt:lpstr>RODNA RAVNOPRAVNOST U SPORTU</vt:lpstr>
      <vt:lpstr>POLOŽAJ ŽENA NA UPRAVLJAČKIM POZICIJAMA</vt:lpstr>
      <vt:lpstr>Slide 7</vt:lpstr>
      <vt:lpstr>MARINA MALJKOVIĆ</vt:lpstr>
      <vt:lpstr>NATAŠA KOVAČEVIĆ</vt:lpstr>
      <vt:lpstr>UTICAJ MEDIJA NA SPORT</vt:lpstr>
      <vt:lpstr>Slide 11</vt:lpstr>
      <vt:lpstr>LIČNA ISKUSTVA NAŠIH KOŠARKAŠICA</vt:lpstr>
      <vt:lpstr>Slide 13</vt:lpstr>
      <vt:lpstr>Slide 14</vt:lpstr>
      <vt:lpstr>HVALA NA PAŽNJI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RODNA RAVNOPRAVNOST U KOŠARCI  U REPUBLICI SRBIJI</dc:title>
  <dc:creator>Windows User</dc:creator>
  <cp:lastModifiedBy>Windows User</cp:lastModifiedBy>
  <cp:revision>13</cp:revision>
  <dcterms:created xsi:type="dcterms:W3CDTF">2023-09-27T11:50:34Z</dcterms:created>
  <dcterms:modified xsi:type="dcterms:W3CDTF">2023-10-06T20:21:05Z</dcterms:modified>
</cp:coreProperties>
</file>