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282" r:id="rId3"/>
    <p:sldId id="257" r:id="rId4"/>
    <p:sldId id="258" r:id="rId5"/>
    <p:sldId id="280" r:id="rId6"/>
    <p:sldId id="281" r:id="rId7"/>
    <p:sldId id="283" r:id="rId8"/>
    <p:sldId id="284" r:id="rId9"/>
    <p:sldId id="259" r:id="rId10"/>
    <p:sldId id="260" r:id="rId11"/>
    <p:sldId id="261" r:id="rId12"/>
    <p:sldId id="262" r:id="rId13"/>
    <p:sldId id="263" r:id="rId14"/>
    <p:sldId id="296" r:id="rId15"/>
    <p:sldId id="285" r:id="rId16"/>
    <p:sldId id="286" r:id="rId17"/>
    <p:sldId id="289" r:id="rId18"/>
    <p:sldId id="298" r:id="rId19"/>
    <p:sldId id="264" r:id="rId20"/>
    <p:sldId id="295" r:id="rId21"/>
    <p:sldId id="266" r:id="rId22"/>
    <p:sldId id="290" r:id="rId23"/>
    <p:sldId id="265" r:id="rId24"/>
    <p:sldId id="291" r:id="rId25"/>
    <p:sldId id="267" r:id="rId26"/>
    <p:sldId id="292" r:id="rId27"/>
    <p:sldId id="268" r:id="rId28"/>
    <p:sldId id="293" r:id="rId29"/>
    <p:sldId id="269" r:id="rId30"/>
    <p:sldId id="294" r:id="rId31"/>
    <p:sldId id="270" r:id="rId32"/>
    <p:sldId id="271" r:id="rId33"/>
    <p:sldId id="272" r:id="rId34"/>
    <p:sldId id="273" r:id="rId35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3A670-B909-4BE3-BB1A-CA87A428EC90}" type="datetimeFigureOut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114E-A5D1-4AD1-901E-B4A9F9282670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98270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Određivanje</a:t>
            </a:r>
            <a:r>
              <a:rPr lang="sr-Latn-CS" baseline="0" dirty="0" smtClean="0"/>
              <a:t> dominantne ruke: ruka na kraju drške reketa</a:t>
            </a:r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6114E-A5D1-4AD1-901E-B4A9F9282670}" type="slidenum">
              <a:rPr lang="sr-Latn-CS" smtClean="0"/>
              <a:pPr/>
              <a:t>10</a:t>
            </a:fld>
            <a:endParaRPr lang="sr-Latn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LEVORUKI  KONTINENTALNI 1-8 8; ISTOČNI 7-8 7; POLUZAPADNI 6-6 ZAPADNI 5-5</a:t>
            </a:r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6114E-A5D1-4AD1-901E-B4A9F9282670}" type="slidenum">
              <a:rPr lang="sr-Latn-CS" smtClean="0"/>
              <a:pPr/>
              <a:t>13</a:t>
            </a:fld>
            <a:endParaRPr lang="sr-Latn-C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6114E-A5D1-4AD1-901E-B4A9F9282670}" type="slidenum">
              <a:rPr lang="sr-Latn-CS" smtClean="0"/>
              <a:pPr/>
              <a:t>25</a:t>
            </a:fld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F443-1ED2-41E2-BEAA-A9796B01EBD5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E890-9D05-4AC2-AF86-844AA9744AF5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0E7DA-46E4-49D3-B96C-C28EBC5E81CF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6948-2868-4F21-A699-393FD9DA05DF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55C5-B214-4A72-9923-8F4055611E87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4812D-2240-4D86-8679-519E28C281F6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BD7B3-8F7F-499A-91F6-A8AEB943C608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6B971-AE32-4850-B0AE-71DD3D6B008A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C627-3F1F-45A6-8B62-85AFF8AD88C5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BAAF-69EC-458E-8EDF-B308418BFCBE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A79B-7BE2-4CEA-B47D-BBBC897DDE04}" type="datetime1">
              <a:rPr lang="sr-Latn-CS" smtClean="0"/>
              <a:pPr/>
              <a:t>13.5.2019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C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54662-5EE7-4AA8-8499-92373D2721D9}" type="datetime1">
              <a:rPr lang="sr-Latn-CS" smtClean="0"/>
              <a:pPr/>
              <a:t>13.5.2019</a:t>
            </a:fld>
            <a:endParaRPr lang="sr-Latn-C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Latn-CS" dirty="0" smtClean="0"/>
              <a:t>TSS SEMINAR C LICENCA</a:t>
            </a:r>
            <a:endParaRPr lang="sr-Latn-C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18297-C337-4F24-B985-177407B97900}" type="slidenum">
              <a:rPr lang="sr-Latn-CS" smtClean="0"/>
              <a:pPr/>
              <a:t>‹#›</a:t>
            </a:fld>
            <a:endParaRPr lang="sr-Latn-CS"/>
          </a:p>
        </p:txBody>
      </p:sp>
      <p:pic>
        <p:nvPicPr>
          <p:cNvPr id="7" name="Picture 6" descr="tss-lo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41360" y="6246586"/>
            <a:ext cx="1687500" cy="540000"/>
          </a:xfrm>
          <a:prstGeom prst="rect">
            <a:avLst/>
          </a:prstGeom>
        </p:spPr>
      </p:pic>
      <p:pic>
        <p:nvPicPr>
          <p:cNvPr id="8" name="Picture 4" descr="ITF_Colour_TM_SL_5cm_600dpi_RGB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280275" y="6210323"/>
            <a:ext cx="10064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3223"/>
            <a:ext cx="7772400" cy="1470025"/>
          </a:xfrm>
        </p:spPr>
        <p:txBody>
          <a:bodyPr>
            <a:normAutofit/>
          </a:bodyPr>
          <a:lstStyle/>
          <a:p>
            <a:r>
              <a:rPr lang="sr-Latn-CS" sz="8000" dirty="0" smtClean="0"/>
              <a:t>TEHNIKA TENISA</a:t>
            </a:r>
            <a:endParaRPr lang="sr-Latn-C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4171952"/>
            <a:ext cx="8143932" cy="828684"/>
          </a:xfrm>
        </p:spPr>
        <p:txBody>
          <a:bodyPr>
            <a:normAutofit fontScale="92500"/>
          </a:bodyPr>
          <a:lstStyle/>
          <a:p>
            <a:r>
              <a:rPr lang="sr-Latn-CS" dirty="0" smtClean="0"/>
              <a:t>	TENISKI SAVEZ SRBIJE – SEMINAR C LICENCA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DEFINICIJA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Tehnika je skup igračevih kretnji koje omogućavaju najefikasniju kombinaciju snage i kontrole kako u udarcu tako i u tehnici kretanja, dok se na minimum smanjuje rizik od povrede.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24419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POJAM TEHNIKE 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006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CS" b="1" dirty="0" smtClean="0"/>
              <a:t>TRADICIONALNI PRISTUP TRENIRANJU TENISA</a:t>
            </a:r>
            <a:endParaRPr lang="sr-Latn-CS" b="1" i="1" dirty="0" smtClean="0"/>
          </a:p>
          <a:p>
            <a:pPr marL="514350" indent="-514350">
              <a:buAutoNum type="arabicPeriod"/>
            </a:pPr>
            <a:r>
              <a:rPr lang="sr-Latn-CS" i="1" dirty="0" smtClean="0"/>
              <a:t>TEHNIKA               2. TAKTIKA             3. IGRA</a:t>
            </a:r>
          </a:p>
          <a:p>
            <a:pPr marL="514350" indent="-514350">
              <a:buNone/>
            </a:pPr>
            <a:r>
              <a:rPr lang="sr-Latn-CS" dirty="0" smtClean="0"/>
              <a:t>TEHNIKA JE PODRAZUMEVALA: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PAŽLJIVO GLEDANJE LOPTE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PRAVILAN ZAHVAT REKETA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OSNOVNI STAV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ANTICIPACIJA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TEHNIKA NOGU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sr-Latn-CS" sz="2800" dirty="0" smtClean="0"/>
              <a:t>TAJMING</a:t>
            </a:r>
            <a:endParaRPr lang="sr-Latn-C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</a:t>
            </a:fld>
            <a:endParaRPr lang="sr-Latn-CS"/>
          </a:p>
        </p:txBody>
      </p:sp>
      <p:sp>
        <p:nvSpPr>
          <p:cNvPr id="6" name="Right Arrow 5"/>
          <p:cNvSpPr/>
          <p:nvPr/>
        </p:nvSpPr>
        <p:spPr>
          <a:xfrm>
            <a:off x="2664898" y="1785926"/>
            <a:ext cx="978408" cy="39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7" name="Right Arrow 6"/>
          <p:cNvSpPr/>
          <p:nvPr/>
        </p:nvSpPr>
        <p:spPr>
          <a:xfrm>
            <a:off x="5786446" y="1785926"/>
            <a:ext cx="978408" cy="39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1202"/>
          </a:xfrm>
        </p:spPr>
        <p:txBody>
          <a:bodyPr>
            <a:normAutofit fontScale="90000"/>
          </a:bodyPr>
          <a:lstStyle/>
          <a:p>
            <a:r>
              <a:rPr lang="sr-Latn-CS" b="1" dirty="0" smtClean="0"/>
              <a:t>MODERAN PRISTUP TEHNICI TENISA</a:t>
            </a:r>
            <a:endParaRPr lang="sr-Latn-C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4034"/>
            <a:ext cx="8229600" cy="4872129"/>
          </a:xfrm>
        </p:spPr>
        <p:txBody>
          <a:bodyPr/>
          <a:lstStyle/>
          <a:p>
            <a:pPr>
              <a:buNone/>
            </a:pPr>
            <a:r>
              <a:rPr lang="sr-Latn-CS" dirty="0" smtClean="0"/>
              <a:t>TEHNIKA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/>
              <a:t> SKUP BIOMEHANIČKIH PRINCIPA I SREDSTVO ZA EFIKASNIJE UKLJUČIVANJE TAKTIKE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/>
              <a:t>TENIS-SPORT OTVORENIH VEŠTINA GDE SE NE IZVEDU DVA ISTA UDARCA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/>
              <a:t>FORMA (TEHNIKA) TREBA DA SLEDI FUNKCIJU (TAKTIKA)</a:t>
            </a:r>
          </a:p>
          <a:p>
            <a:pPr>
              <a:buFont typeface="Wingdings" pitchFamily="2" charset="2"/>
              <a:buChar char="Ø"/>
            </a:pP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4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KOMPLEKSAN 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Šta tenis čini kompleksnim sportom?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5</a:t>
            </a:fld>
            <a:endParaRPr lang="sr-Latn-C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84213" y="620688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 smtClean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84213" y="2708275"/>
            <a:ext cx="2090737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hr-H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PERCEPCIJA</a:t>
            </a:r>
            <a:endParaRPr lang="en-GB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27313" y="3644900"/>
            <a:ext cx="1466850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hr-H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ODLUKA</a:t>
            </a:r>
            <a:endParaRPr lang="en-GB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9338" y="4365625"/>
            <a:ext cx="1476375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hr-HR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UDARAC</a:t>
            </a: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227763" y="2708275"/>
            <a:ext cx="2625725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hr-H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POVRATNA INF.</a:t>
            </a:r>
            <a:endParaRPr lang="en-GB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1258888" y="3500438"/>
            <a:ext cx="1198562" cy="1508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3419475" y="4365625"/>
            <a:ext cx="1198563" cy="1508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V="1">
            <a:off x="6443663" y="3429000"/>
            <a:ext cx="1035050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>
            <a:off x="3059113" y="2997200"/>
            <a:ext cx="28178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2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Da li je tenis mono ili polikompleksan sport?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6</a:t>
            </a:fld>
            <a:endParaRPr lang="sr-Latn-CS"/>
          </a:p>
        </p:txBody>
      </p:sp>
      <p:sp>
        <p:nvSpPr>
          <p:cNvPr id="24" name="Line 2"/>
          <p:cNvSpPr>
            <a:spLocks noChangeShapeType="1"/>
          </p:cNvSpPr>
          <p:nvPr/>
        </p:nvSpPr>
        <p:spPr bwMode="auto">
          <a:xfrm>
            <a:off x="971550" y="3789363"/>
            <a:ext cx="71294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95288" y="4005263"/>
            <a:ext cx="1368425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32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Mono.</a:t>
            </a:r>
            <a:endParaRPr lang="en-GB" sz="320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7704138" y="4005263"/>
            <a:ext cx="1439862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32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Poli.</a:t>
            </a:r>
            <a:endParaRPr lang="en-GB" sz="320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1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ANTICIPACIJA I PERCEPCIJA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Anticipacija- predviđanje osobina loptice pre protivnikovog udarca</a:t>
            </a:r>
          </a:p>
          <a:p>
            <a:r>
              <a:rPr lang="sr-Latn-RS" dirty="0" smtClean="0"/>
              <a:t>Percepcija- opažanje osobina loptice nakon protivnikovog udarca</a:t>
            </a:r>
          </a:p>
          <a:p>
            <a:r>
              <a:rPr lang="sr-Latn-RS" dirty="0" smtClean="0"/>
              <a:t>Osobine loptice: </a:t>
            </a:r>
          </a:p>
          <a:p>
            <a:pPr>
              <a:buFontTx/>
              <a:buChar char="-"/>
            </a:pPr>
            <a:r>
              <a:rPr lang="sr-Latn-RS" dirty="0" smtClean="0"/>
              <a:t>Pravac</a:t>
            </a:r>
          </a:p>
          <a:p>
            <a:pPr>
              <a:buFontTx/>
              <a:buChar char="-"/>
            </a:pPr>
            <a:r>
              <a:rPr lang="sr-Latn-RS" dirty="0" smtClean="0"/>
              <a:t>Visina</a:t>
            </a:r>
          </a:p>
          <a:p>
            <a:pPr>
              <a:buFontTx/>
              <a:buChar char="-"/>
            </a:pPr>
            <a:r>
              <a:rPr lang="sr-Latn-RS" dirty="0" smtClean="0"/>
              <a:t>Dubina</a:t>
            </a:r>
          </a:p>
          <a:p>
            <a:pPr>
              <a:buFontTx/>
              <a:buChar char="-"/>
            </a:pPr>
            <a:r>
              <a:rPr lang="sr-Latn-RS" dirty="0" smtClean="0"/>
              <a:t>Rotacija</a:t>
            </a:r>
          </a:p>
          <a:p>
            <a:pPr>
              <a:buFontTx/>
              <a:buChar char="-"/>
            </a:pPr>
            <a:r>
              <a:rPr lang="sr-Latn-RS" dirty="0" smtClean="0"/>
              <a:t>Brzina</a:t>
            </a:r>
          </a:p>
          <a:p>
            <a:pPr>
              <a:buFontTx/>
              <a:buChar char="-"/>
            </a:pPr>
            <a:endParaRPr lang="sr-Latn-R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7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4515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ANTICIPACIJA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dirty="0" smtClean="0"/>
              <a:t>Potpuna </a:t>
            </a:r>
          </a:p>
          <a:p>
            <a:r>
              <a:rPr lang="sr-Latn-RS" dirty="0" smtClean="0"/>
              <a:t>Nepotpuna</a:t>
            </a:r>
          </a:p>
          <a:p>
            <a:endParaRPr lang="sr-Latn-RS" dirty="0"/>
          </a:p>
          <a:p>
            <a:r>
              <a:rPr lang="sr-Latn-RS" dirty="0" smtClean="0"/>
              <a:t>Perceptualna (nakon udarca: podloga,vetar)</a:t>
            </a:r>
          </a:p>
          <a:p>
            <a:r>
              <a:rPr lang="sr-Latn-RS" dirty="0" smtClean="0"/>
              <a:t>Taktička (priprema pred meč)</a:t>
            </a:r>
          </a:p>
          <a:p>
            <a:r>
              <a:rPr lang="sr-Latn-RS" dirty="0" smtClean="0"/>
              <a:t>Geometrijska (položaj igrača i geometrija terena)</a:t>
            </a:r>
          </a:p>
          <a:p>
            <a:r>
              <a:rPr lang="sr-Latn-RS" dirty="0" smtClean="0"/>
              <a:t>Tehnička (držanje reketa, položaj tela, izbacivanje loptice)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8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0970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HVATOVI</a:t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5543" cy="4525963"/>
          </a:xfrm>
        </p:spPr>
        <p:txBody>
          <a:bodyPr/>
          <a:lstStyle/>
          <a:p>
            <a:pPr>
              <a:buNone/>
            </a:pPr>
            <a:r>
              <a:rPr lang="sr-Latn-CS" sz="4000" dirty="0" smtClean="0"/>
              <a:t>HVATOVI KOD JEDNORUČNIH UDARACA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KONTINENTALNI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ISTOČNI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POLUZAPADNI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ZAPADNI</a:t>
            </a: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9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HVATOVI</a:t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sr-Latn-CS" dirty="0" smtClean="0"/>
              <a:t>HVATOVI KOD DVORUČNIH UDARACA (BEKHEND)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/>
              <a:t>KOMBINACIJA JEDNORUČNIH HVATOVA</a:t>
            </a:r>
          </a:p>
          <a:p>
            <a:pPr>
              <a:buNone/>
            </a:pPr>
            <a:r>
              <a:rPr lang="sr-Latn-CS" dirty="0" smtClean="0"/>
              <a:t>	NAJČEŠĆI:</a:t>
            </a:r>
          </a:p>
          <a:p>
            <a:pPr marL="514350" indent="-514350">
              <a:buFont typeface="+mj-lt"/>
              <a:buAutoNum type="alphaLcParenR"/>
            </a:pPr>
            <a:r>
              <a:rPr lang="sr-Latn-CS" dirty="0" smtClean="0"/>
              <a:t>DVA ISTOČNA </a:t>
            </a:r>
            <a:r>
              <a:rPr lang="sr-Latn-CS" dirty="0" smtClean="0"/>
              <a:t>FORHEND </a:t>
            </a:r>
            <a:r>
              <a:rPr lang="sr-Latn-CS" dirty="0" smtClean="0"/>
              <a:t>HVATA</a:t>
            </a:r>
            <a:endParaRPr lang="sr-Latn-CS" dirty="0" smtClean="0"/>
          </a:p>
          <a:p>
            <a:pPr marL="514350" indent="-514350">
              <a:buFont typeface="+mj-lt"/>
              <a:buAutoNum type="alphaLcParenR"/>
            </a:pPr>
            <a:r>
              <a:rPr lang="sr-Latn-CS" dirty="0" smtClean="0"/>
              <a:t>DOMINANTNA RUKA-KONTINENTALNI</a:t>
            </a:r>
          </a:p>
          <a:p>
            <a:pPr marL="514350" indent="-514350">
              <a:buNone/>
            </a:pPr>
            <a:r>
              <a:rPr lang="sr-Latn-CS" dirty="0" smtClean="0"/>
              <a:t>	NEDOMINANTNA – ISTOČNI </a:t>
            </a:r>
            <a:r>
              <a:rPr lang="sr-Latn-CS" dirty="0" smtClean="0"/>
              <a:t>FORHEND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c</a:t>
            </a:r>
            <a:r>
              <a:rPr lang="sr-Latn-RS" dirty="0"/>
              <a:t>)</a:t>
            </a:r>
            <a:r>
              <a:rPr lang="sr-Latn-RS" dirty="0" smtClean="0"/>
              <a:t>	DESNA RUKA ISTOČNI BEKHEND; LEVA ISTOČNI FORHEND</a:t>
            </a:r>
            <a:endParaRPr lang="sr-Latn-CS" dirty="0" smtClean="0"/>
          </a:p>
          <a:p>
            <a:pPr>
              <a:buNone/>
            </a:pP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10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ODREĐIVANJE HVATOVA</a:t>
            </a:r>
            <a:endParaRPr lang="sr-Latn-CS" dirty="0"/>
          </a:p>
        </p:txBody>
      </p:sp>
      <p:pic>
        <p:nvPicPr>
          <p:cNvPr id="6" name="Content Placeholder 5" descr="RUK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285860"/>
            <a:ext cx="7101437" cy="4176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11</a:t>
            </a:fld>
            <a:endParaRPr lang="sr-Latn-CS"/>
          </a:p>
        </p:txBody>
      </p:sp>
      <p:sp>
        <p:nvSpPr>
          <p:cNvPr id="7" name="TextBox 6"/>
          <p:cNvSpPr txBox="1"/>
          <p:nvPr/>
        </p:nvSpPr>
        <p:spPr>
          <a:xfrm>
            <a:off x="3857620" y="398836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HIPOTENAR</a:t>
            </a:r>
            <a:endParaRPr lang="sr-Latn-CS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213097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BAZA KAŽIPRSTA</a:t>
            </a:r>
            <a:endParaRPr lang="sr-Latn-CS" dirty="0"/>
          </a:p>
        </p:txBody>
      </p:sp>
      <p:sp>
        <p:nvSpPr>
          <p:cNvPr id="9" name="TextBox 8"/>
          <p:cNvSpPr txBox="1"/>
          <p:nvPr/>
        </p:nvSpPr>
        <p:spPr>
          <a:xfrm>
            <a:off x="857224" y="207167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BAZA KAŽIPRSTA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ODREĐIVANJE HVATOVA</a:t>
            </a:r>
            <a:endParaRPr lang="sr-Latn-CS" dirty="0"/>
          </a:p>
        </p:txBody>
      </p:sp>
      <p:pic>
        <p:nvPicPr>
          <p:cNvPr id="6" name="Content Placeholder 5" descr="DRŠ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214422"/>
            <a:ext cx="5793756" cy="4644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12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ODREĐIVANJE HVATOVA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6092" y="1600200"/>
            <a:ext cx="3471858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sr-Latn-CS" b="1" i="1" dirty="0" smtClean="0"/>
              <a:t>KONTINENTALNI</a:t>
            </a:r>
          </a:p>
          <a:p>
            <a:pPr marL="514350" indent="-514350">
              <a:buNone/>
            </a:pPr>
            <a:r>
              <a:rPr lang="sr-Latn-CS" dirty="0" smtClean="0"/>
              <a:t>	</a:t>
            </a:r>
            <a:r>
              <a:rPr lang="sr-Latn-CS" b="1" dirty="0" smtClean="0"/>
              <a:t>H</a:t>
            </a:r>
            <a:r>
              <a:rPr lang="sr-Latn-CS" dirty="0" smtClean="0"/>
              <a:t>- 1-2  </a:t>
            </a:r>
            <a:r>
              <a:rPr lang="sr-Latn-CS" b="1" dirty="0"/>
              <a:t>B</a:t>
            </a:r>
            <a:r>
              <a:rPr lang="sr-Latn-CS" b="1" dirty="0" smtClean="0"/>
              <a:t>K</a:t>
            </a:r>
            <a:r>
              <a:rPr lang="sr-Latn-CS" dirty="0" smtClean="0"/>
              <a:t>- 2</a:t>
            </a:r>
          </a:p>
          <a:p>
            <a:pPr marL="514350" indent="-514350">
              <a:buNone/>
            </a:pPr>
            <a:r>
              <a:rPr lang="sr-Latn-CS" b="1" i="1" dirty="0" smtClean="0"/>
              <a:t>B. ISTOČNI </a:t>
            </a:r>
          </a:p>
          <a:p>
            <a:pPr marL="514350" indent="-514350">
              <a:buNone/>
            </a:pPr>
            <a:r>
              <a:rPr lang="sr-Latn-CS" b="1" dirty="0" smtClean="0"/>
              <a:t>	H</a:t>
            </a:r>
            <a:r>
              <a:rPr lang="sr-Latn-CS" dirty="0" smtClean="0"/>
              <a:t>- 2-3  </a:t>
            </a:r>
            <a:r>
              <a:rPr lang="sr-Latn-CS" b="1" dirty="0"/>
              <a:t>B</a:t>
            </a:r>
            <a:r>
              <a:rPr lang="sr-Latn-CS" b="1" dirty="0" smtClean="0"/>
              <a:t>K</a:t>
            </a:r>
            <a:r>
              <a:rPr lang="sr-Latn-CS" dirty="0" smtClean="0"/>
              <a:t>- 3</a:t>
            </a:r>
          </a:p>
          <a:p>
            <a:pPr marL="514350" indent="-514350">
              <a:buNone/>
            </a:pPr>
            <a:r>
              <a:rPr lang="sr-Latn-CS" b="1" i="1" dirty="0" smtClean="0"/>
              <a:t>C.POLUZAPADNI</a:t>
            </a:r>
          </a:p>
          <a:p>
            <a:pPr marL="514350" indent="-514350">
              <a:buNone/>
            </a:pPr>
            <a:r>
              <a:rPr lang="sr-Latn-CS" b="1" dirty="0" smtClean="0"/>
              <a:t>	H</a:t>
            </a:r>
            <a:r>
              <a:rPr lang="sr-Latn-CS" dirty="0" smtClean="0"/>
              <a:t>- 4  </a:t>
            </a:r>
            <a:r>
              <a:rPr lang="sr-Latn-CS" b="1" dirty="0"/>
              <a:t>B</a:t>
            </a:r>
            <a:r>
              <a:rPr lang="sr-Latn-CS" b="1" dirty="0" smtClean="0"/>
              <a:t>K</a:t>
            </a:r>
            <a:r>
              <a:rPr lang="sr-Latn-CS" dirty="0" smtClean="0"/>
              <a:t>- 4</a:t>
            </a:r>
          </a:p>
          <a:p>
            <a:pPr marL="514350" indent="-514350">
              <a:buNone/>
            </a:pPr>
            <a:r>
              <a:rPr lang="sr-Latn-CS" b="1" i="1" dirty="0" smtClean="0"/>
              <a:t>D.ZAPADNI</a:t>
            </a:r>
          </a:p>
          <a:p>
            <a:pPr marL="514350" indent="-514350">
              <a:buNone/>
            </a:pPr>
            <a:r>
              <a:rPr lang="sr-Latn-CS" b="1" dirty="0" smtClean="0"/>
              <a:t>	H</a:t>
            </a:r>
            <a:r>
              <a:rPr lang="sr-Latn-CS" dirty="0" smtClean="0"/>
              <a:t>- 5  </a:t>
            </a:r>
            <a:r>
              <a:rPr lang="sr-Latn-CS" b="1" dirty="0"/>
              <a:t>B</a:t>
            </a:r>
            <a:r>
              <a:rPr lang="sr-Latn-CS" b="1" dirty="0" smtClean="0"/>
              <a:t>K</a:t>
            </a:r>
            <a:r>
              <a:rPr lang="sr-Latn-CS" dirty="0" smtClean="0"/>
              <a:t>- 5</a:t>
            </a: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13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KONTINENTALNI HVAT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14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318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Istočni, poluzapadni i zapadni hvat za forhend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30" y="1600200"/>
            <a:ext cx="443634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15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35158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Jednoručni bekhend </a:t>
            </a:r>
            <a:r>
              <a:rPr lang="sr-Latn-RS" dirty="0" smtClean="0"/>
              <a:t>hvatovi, istočni i zapadni (zglob iza drške)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16</a:t>
            </a:fld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9264" y="1600200"/>
            <a:ext cx="3394472" cy="452596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2204864"/>
            <a:ext cx="4416490" cy="3312368"/>
          </a:xfrm>
        </p:spPr>
      </p:pic>
    </p:spTree>
    <p:extLst>
      <p:ext uri="{BB962C8B-B14F-4D97-AF65-F5344CB8AC3E}">
        <p14:creationId xmlns:p14="http://schemas.microsoft.com/office/powerpoint/2010/main" val="27939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Dvoručni bekhend </a:t>
            </a:r>
            <a:r>
              <a:rPr lang="sr-Latn-RS" dirty="0" smtClean="0"/>
              <a:t>hvat, dominantna kontinentalni, nedominantna istočni forhend hvat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002631"/>
            <a:ext cx="4762500" cy="37211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17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1532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200" dirty="0" smtClean="0"/>
              <a:t>Hvatovi za bekhend, dva istočna forhend hvata, dominantna istočni bekhend-nedominantna istočni forhend hvat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03" y="1600200"/>
            <a:ext cx="3398593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18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19490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STAVOVI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0340" y="1600200"/>
            <a:ext cx="4329114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ZATVORENI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POLUZATVORENI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NEUTRALAN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POLUOTVORENI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OTVORENI</a:t>
            </a: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19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94" y="1600200"/>
            <a:ext cx="6220412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20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72329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ZATVORENI STAV</a:t>
            </a:r>
            <a:endParaRPr lang="sr-Latn-CS" dirty="0"/>
          </a:p>
        </p:txBody>
      </p:sp>
      <p:pic>
        <p:nvPicPr>
          <p:cNvPr id="6" name="Content Placeholder 5" descr="ZATVORENI STA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1125" y="1428736"/>
            <a:ext cx="6381750" cy="40290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21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Zatvoreni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82" y="1600200"/>
            <a:ext cx="6553035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22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9207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POLUZATVORENI STAV</a:t>
            </a:r>
            <a:endParaRPr lang="sr-Latn-CS" dirty="0"/>
          </a:p>
        </p:txBody>
      </p:sp>
      <p:pic>
        <p:nvPicPr>
          <p:cNvPr id="6" name="Content Placeholder 5" descr="POLUZATVORENI STA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650" y="1858169"/>
            <a:ext cx="6362700" cy="40100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23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Poluzatvoreni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34" y="1600200"/>
            <a:ext cx="4817131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24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9606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NEUTRALAN STAV</a:t>
            </a:r>
            <a:endParaRPr lang="sr-Latn-CS" dirty="0"/>
          </a:p>
        </p:txBody>
      </p:sp>
      <p:pic>
        <p:nvPicPr>
          <p:cNvPr id="6" name="Content Placeholder 5" descr="NEUTRALAN STAV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0641" y="1285860"/>
            <a:ext cx="7407268" cy="4644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25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Neutralni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220" y="1600200"/>
            <a:ext cx="428956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26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86907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POLUOTVORENI STAV</a:t>
            </a:r>
            <a:endParaRPr lang="sr-Latn-CS" dirty="0"/>
          </a:p>
        </p:txBody>
      </p:sp>
      <p:pic>
        <p:nvPicPr>
          <p:cNvPr id="6" name="Content Placeholder 5" descr="POLUOTVORENI STA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357298"/>
            <a:ext cx="7368625" cy="4644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27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Poluotvoreni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56792"/>
            <a:ext cx="5040560" cy="479254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28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6285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OTVORENI STAV</a:t>
            </a:r>
            <a:endParaRPr lang="sr-Latn-CS" dirty="0"/>
          </a:p>
        </p:txBody>
      </p:sp>
      <p:pic>
        <p:nvPicPr>
          <p:cNvPr id="6" name="Content Placeholder 5" descr="OTVORENI STA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285860"/>
            <a:ext cx="7368625" cy="4644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29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Otvoreni stav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08" y="1600200"/>
            <a:ext cx="3979532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30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7632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VRSTE UDARACA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050" y="2243142"/>
            <a:ext cx="3686172" cy="247174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sr-Latn-CS" sz="4000" dirty="0" smtClean="0"/>
              <a:t>OSNOVNI</a:t>
            </a:r>
          </a:p>
          <a:p>
            <a:pPr marL="514350" indent="-514350">
              <a:buFont typeface="+mj-lt"/>
              <a:buAutoNum type="arabicParenR"/>
            </a:pPr>
            <a:r>
              <a:rPr lang="sr-Latn-CS" sz="4000" dirty="0" smtClean="0"/>
              <a:t>PRELAZNI</a:t>
            </a:r>
          </a:p>
          <a:p>
            <a:pPr marL="514350" indent="-514350">
              <a:buFont typeface="+mj-lt"/>
              <a:buAutoNum type="arabicParenR"/>
            </a:pPr>
            <a:r>
              <a:rPr lang="sr-Latn-CS" sz="4000" dirty="0" smtClean="0"/>
              <a:t>IZNUĐENI</a:t>
            </a:r>
            <a:endParaRPr lang="sr-Latn-C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31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OSNOVNI UDARCI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6116" y="1600200"/>
            <a:ext cx="297179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FORHEND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BEKHEND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SERVIS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VOLEJ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SMEČ</a:t>
            </a: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32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PRELAZNI UDARCI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018" y="1600200"/>
            <a:ext cx="725807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RETERN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PASING ŠOT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LOB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SKRAĆENA LOPTA (DROP ŠOT)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PRILAZNI UDARAC</a:t>
            </a:r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33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IZNUĐENI (HITNI) UDARCI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4546" y="2071678"/>
            <a:ext cx="5043494" cy="278608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udarci unazad kroz noge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 iza leđa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 sa strane 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 preko ramena.</a:t>
            </a:r>
          </a:p>
          <a:p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smtClean="0"/>
              <a:t>TSS SEMINAR C LICENCA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8297-C337-4F24-B985-177407B97900}" type="slidenum">
              <a:rPr lang="sr-Latn-CS" smtClean="0"/>
              <a:pPr/>
              <a:t>34</a:t>
            </a:fld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529</Words>
  <Application>Microsoft Office PowerPoint</Application>
  <PresentationFormat>On-screen Show (4:3)</PresentationFormat>
  <Paragraphs>188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TEHNIKA TENISA</vt:lpstr>
      <vt:lpstr>DEFINICIJA</vt:lpstr>
      <vt:lpstr>POJAM TEHNIKE </vt:lpstr>
      <vt:lpstr>MODERAN PRISTUP TEHNICI TENISA</vt:lpstr>
      <vt:lpstr>KOMPLEKSAN SPORT</vt:lpstr>
      <vt:lpstr>TENIS</vt:lpstr>
      <vt:lpstr>ANTICIPACIJA I PERCEPCIJA</vt:lpstr>
      <vt:lpstr>ANTICIPACIJA</vt:lpstr>
      <vt:lpstr>HVATOVI </vt:lpstr>
      <vt:lpstr>HVATOVI </vt:lpstr>
      <vt:lpstr>ODREĐIVANJE HVATOVA</vt:lpstr>
      <vt:lpstr>ODREĐIVANJE HVATOVA</vt:lpstr>
      <vt:lpstr>ODREĐIVANJE HVATOVA</vt:lpstr>
      <vt:lpstr>KONTINENTALNI HVAT</vt:lpstr>
      <vt:lpstr>Istočni, poluzapadni i zapadni hvat za forhend</vt:lpstr>
      <vt:lpstr>Jednoručni bekhend hvatovi, istočni i zapadni (zglob iza drške)</vt:lpstr>
      <vt:lpstr>Dvoručni bekhend hvat, dominantna kontinentalni, nedominantna istočni forhend hvat</vt:lpstr>
      <vt:lpstr>Hvatovi za bekhend, dva istočna forhend hvata, dominantna istočni bekhend-nedominantna istočni forhend hvat</vt:lpstr>
      <vt:lpstr>STAVOVI</vt:lpstr>
      <vt:lpstr>Osnovni stav</vt:lpstr>
      <vt:lpstr>ZATVORENI STAV</vt:lpstr>
      <vt:lpstr>Zatvoreni stav</vt:lpstr>
      <vt:lpstr>POLUZATVORENI STAV</vt:lpstr>
      <vt:lpstr>Poluzatvoreni stav</vt:lpstr>
      <vt:lpstr>NEUTRALAN STAV</vt:lpstr>
      <vt:lpstr>Neutralni stav</vt:lpstr>
      <vt:lpstr>POLUOTVORENI STAV</vt:lpstr>
      <vt:lpstr>Poluotvoreni stav</vt:lpstr>
      <vt:lpstr>OTVORENI STAV</vt:lpstr>
      <vt:lpstr>Otvoreni stav</vt:lpstr>
      <vt:lpstr>VRSTE UDARACA</vt:lpstr>
      <vt:lpstr>OSNOVNI UDARCI</vt:lpstr>
      <vt:lpstr>PRELAZNI UDARCI</vt:lpstr>
      <vt:lpstr>IZNUĐENI (HITNI) UDARCI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Tehnika tenisa</dc:title>
  <dc:creator>dule</dc:creator>
  <cp:lastModifiedBy>Zana</cp:lastModifiedBy>
  <cp:revision>29</cp:revision>
  <dcterms:created xsi:type="dcterms:W3CDTF">2012-10-17T15:01:55Z</dcterms:created>
  <dcterms:modified xsi:type="dcterms:W3CDTF">2019-05-13T19:39:16Z</dcterms:modified>
</cp:coreProperties>
</file>